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4"/>
  </p:notesMasterIdLst>
  <p:handoutMasterIdLst>
    <p:handoutMasterId r:id="rId95"/>
  </p:handoutMasterIdLst>
  <p:sldIdLst>
    <p:sldId id="256" r:id="rId5"/>
    <p:sldId id="395" r:id="rId6"/>
    <p:sldId id="396" r:id="rId7"/>
    <p:sldId id="398" r:id="rId8"/>
    <p:sldId id="434" r:id="rId9"/>
    <p:sldId id="458" r:id="rId10"/>
    <p:sldId id="463" r:id="rId11"/>
    <p:sldId id="491" r:id="rId12"/>
    <p:sldId id="492" r:id="rId13"/>
    <p:sldId id="493" r:id="rId14"/>
    <p:sldId id="494" r:id="rId15"/>
    <p:sldId id="399" r:id="rId16"/>
    <p:sldId id="360" r:id="rId17"/>
    <p:sldId id="495" r:id="rId18"/>
    <p:sldId id="403" r:id="rId19"/>
    <p:sldId id="441" r:id="rId20"/>
    <p:sldId id="442" r:id="rId21"/>
    <p:sldId id="406" r:id="rId22"/>
    <p:sldId id="436" r:id="rId23"/>
    <p:sldId id="438" r:id="rId24"/>
    <p:sldId id="439" r:id="rId25"/>
    <p:sldId id="419" r:id="rId26"/>
    <p:sldId id="420" r:id="rId27"/>
    <p:sldId id="421" r:id="rId28"/>
    <p:sldId id="422" r:id="rId29"/>
    <p:sldId id="423" r:id="rId30"/>
    <p:sldId id="445" r:id="rId31"/>
    <p:sldId id="446" r:id="rId32"/>
    <p:sldId id="450" r:id="rId33"/>
    <p:sldId id="337" r:id="rId34"/>
    <p:sldId id="455" r:id="rId35"/>
    <p:sldId id="456" r:id="rId36"/>
    <p:sldId id="325" r:id="rId37"/>
    <p:sldId id="326" r:id="rId38"/>
    <p:sldId id="500" r:id="rId39"/>
    <p:sldId id="501" r:id="rId40"/>
    <p:sldId id="502" r:id="rId41"/>
    <p:sldId id="503" r:id="rId42"/>
    <p:sldId id="338" r:id="rId43"/>
    <p:sldId id="327" r:id="rId44"/>
    <p:sldId id="377" r:id="rId45"/>
    <p:sldId id="328" r:id="rId46"/>
    <p:sldId id="465" r:id="rId47"/>
    <p:sldId id="466" r:id="rId48"/>
    <p:sldId id="329" r:id="rId49"/>
    <p:sldId id="339" r:id="rId50"/>
    <p:sldId id="330" r:id="rId51"/>
    <p:sldId id="391" r:id="rId52"/>
    <p:sldId id="453" r:id="rId53"/>
    <p:sldId id="454" r:id="rId54"/>
    <p:sldId id="379" r:id="rId55"/>
    <p:sldId id="380" r:id="rId56"/>
    <p:sldId id="431" r:id="rId57"/>
    <p:sldId id="347" r:id="rId58"/>
    <p:sldId id="392" r:id="rId59"/>
    <p:sldId id="432" r:id="rId60"/>
    <p:sldId id="430" r:id="rId61"/>
    <p:sldId id="433" r:id="rId62"/>
    <p:sldId id="345" r:id="rId63"/>
    <p:sldId id="331" r:id="rId64"/>
    <p:sldId id="344" r:id="rId65"/>
    <p:sldId id="343" r:id="rId66"/>
    <p:sldId id="341" r:id="rId67"/>
    <p:sldId id="336" r:id="rId68"/>
    <p:sldId id="467" r:id="rId69"/>
    <p:sldId id="468" r:id="rId70"/>
    <p:sldId id="469" r:id="rId71"/>
    <p:sldId id="482" r:id="rId72"/>
    <p:sldId id="470" r:id="rId73"/>
    <p:sldId id="471" r:id="rId74"/>
    <p:sldId id="472" r:id="rId75"/>
    <p:sldId id="480" r:id="rId76"/>
    <p:sldId id="481" r:id="rId77"/>
    <p:sldId id="473" r:id="rId78"/>
    <p:sldId id="475" r:id="rId79"/>
    <p:sldId id="476" r:id="rId80"/>
    <p:sldId id="477" r:id="rId81"/>
    <p:sldId id="478" r:id="rId82"/>
    <p:sldId id="479" r:id="rId83"/>
    <p:sldId id="452" r:id="rId84"/>
    <p:sldId id="483" r:id="rId85"/>
    <p:sldId id="498" r:id="rId86"/>
    <p:sldId id="497" r:id="rId87"/>
    <p:sldId id="489" r:id="rId88"/>
    <p:sldId id="499" r:id="rId89"/>
    <p:sldId id="485" r:id="rId90"/>
    <p:sldId id="487" r:id="rId91"/>
    <p:sldId id="488" r:id="rId92"/>
    <p:sldId id="486" r:id="rId9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F"/>
    <a:srgbClr val="18338A"/>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812" autoAdjust="0"/>
  </p:normalViewPr>
  <p:slideViewPr>
    <p:cSldViewPr snapToGrid="0" snapToObjects="1">
      <p:cViewPr varScale="1">
        <p:scale>
          <a:sx n="60" d="100"/>
          <a:sy n="60" d="100"/>
        </p:scale>
        <p:origin x="88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4DC3C-2557-43BB-91A3-ABCAF50D779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PE"/>
        </a:p>
      </dgm:t>
    </dgm:pt>
    <dgm:pt modelId="{8DF3C11E-B12A-41BF-92A0-FBE68485B4DC}">
      <dgm:prSet phldrT="[Texto]"/>
      <dgm:spPr/>
      <dgm:t>
        <a:bodyPr/>
        <a:lstStyle/>
        <a:p>
          <a:r>
            <a:rPr lang="es-PE" dirty="0" smtClean="0"/>
            <a:t>1. Incorporados</a:t>
          </a:r>
          <a:endParaRPr lang="es-PE" dirty="0"/>
        </a:p>
      </dgm:t>
    </dgm:pt>
    <dgm:pt modelId="{3AEA71D3-B945-4FC4-8402-38145DCD553E}" type="parTrans" cxnId="{3BFA6BDE-96C1-48DE-874B-9CC4BB866CE1}">
      <dgm:prSet/>
      <dgm:spPr/>
      <dgm:t>
        <a:bodyPr/>
        <a:lstStyle/>
        <a:p>
          <a:endParaRPr lang="es-PE"/>
        </a:p>
      </dgm:t>
    </dgm:pt>
    <dgm:pt modelId="{86D3EF18-2594-43F4-B8E9-D62D1047C297}" type="sibTrans" cxnId="{3BFA6BDE-96C1-48DE-874B-9CC4BB866CE1}">
      <dgm:prSet/>
      <dgm:spPr/>
      <dgm:t>
        <a:bodyPr/>
        <a:lstStyle/>
        <a:p>
          <a:endParaRPr lang="es-PE"/>
        </a:p>
      </dgm:t>
    </dgm:pt>
    <dgm:pt modelId="{40588682-43C5-4B52-B29F-33F913646C72}">
      <dgm:prSet phldrT="[Texto]"/>
      <dgm:spPr/>
      <dgm:t>
        <a:bodyPr/>
        <a:lstStyle/>
        <a:p>
          <a:r>
            <a:rPr lang="es-PE" dirty="0" smtClean="0"/>
            <a:t>PRICOS</a:t>
          </a:r>
          <a:endParaRPr lang="es-PE" dirty="0"/>
        </a:p>
      </dgm:t>
    </dgm:pt>
    <dgm:pt modelId="{A7B8624E-5436-44DC-B602-C10477D9B35D}" type="parTrans" cxnId="{65297B7F-28F4-4ADD-9905-4B05EBA47C57}">
      <dgm:prSet/>
      <dgm:spPr/>
      <dgm:t>
        <a:bodyPr/>
        <a:lstStyle/>
        <a:p>
          <a:endParaRPr lang="es-PE"/>
        </a:p>
      </dgm:t>
    </dgm:pt>
    <dgm:pt modelId="{DD6834DF-D72D-4093-92BD-A39DDD886F41}" type="sibTrans" cxnId="{65297B7F-28F4-4ADD-9905-4B05EBA47C57}">
      <dgm:prSet/>
      <dgm:spPr/>
      <dgm:t>
        <a:bodyPr/>
        <a:lstStyle/>
        <a:p>
          <a:endParaRPr lang="es-PE"/>
        </a:p>
      </dgm:t>
    </dgm:pt>
    <dgm:pt modelId="{EBFDC018-9E73-4241-A209-5585555B8674}">
      <dgm:prSet phldrT="[Texto]"/>
      <dgm:spPr/>
      <dgm:t>
        <a:bodyPr/>
        <a:lstStyle/>
        <a:p>
          <a:r>
            <a:rPr lang="es-PE" dirty="0" smtClean="0"/>
            <a:t>RVI + RC Enero 2013 </a:t>
          </a:r>
          <a:endParaRPr lang="es-PE" dirty="0"/>
        </a:p>
      </dgm:t>
    </dgm:pt>
    <dgm:pt modelId="{25984FBA-736F-42CD-BDD6-8B5B80C66E6D}" type="parTrans" cxnId="{E966A6D7-125F-4777-9B70-228080313B48}">
      <dgm:prSet/>
      <dgm:spPr/>
      <dgm:t>
        <a:bodyPr/>
        <a:lstStyle/>
        <a:p>
          <a:endParaRPr lang="es-PE"/>
        </a:p>
      </dgm:t>
    </dgm:pt>
    <dgm:pt modelId="{88D90E7F-C9F2-4E5B-BFB0-96AD8214BABC}" type="sibTrans" cxnId="{E966A6D7-125F-4777-9B70-228080313B48}">
      <dgm:prSet/>
      <dgm:spPr/>
      <dgm:t>
        <a:bodyPr/>
        <a:lstStyle/>
        <a:p>
          <a:endParaRPr lang="es-PE"/>
        </a:p>
      </dgm:t>
    </dgm:pt>
    <dgm:pt modelId="{99C25904-4B52-4D54-9AA2-034EBB21A695}">
      <dgm:prSet phldrT="[Texto]"/>
      <dgm:spPr/>
      <dgm:t>
        <a:bodyPr/>
        <a:lstStyle/>
        <a:p>
          <a:r>
            <a:rPr lang="es-PE" dirty="0" smtClean="0"/>
            <a:t>6. Generadores Portal</a:t>
          </a:r>
          <a:endParaRPr lang="es-PE" dirty="0"/>
        </a:p>
      </dgm:t>
    </dgm:pt>
    <dgm:pt modelId="{702CE872-8EFD-4539-9BAA-10BE1E36D9E1}" type="parTrans" cxnId="{67DA636C-2E00-4703-8594-F0983DAE174E}">
      <dgm:prSet/>
      <dgm:spPr/>
      <dgm:t>
        <a:bodyPr/>
        <a:lstStyle/>
        <a:p>
          <a:endParaRPr lang="es-PE"/>
        </a:p>
      </dgm:t>
    </dgm:pt>
    <dgm:pt modelId="{4C03BAF9-11DB-4DD3-A13C-A4A93F2C6000}" type="sibTrans" cxnId="{67DA636C-2E00-4703-8594-F0983DAE174E}">
      <dgm:prSet/>
      <dgm:spPr/>
      <dgm:t>
        <a:bodyPr/>
        <a:lstStyle/>
        <a:p>
          <a:endParaRPr lang="es-PE"/>
        </a:p>
      </dgm:t>
    </dgm:pt>
    <dgm:pt modelId="{A6E8B2E5-A758-4500-94D7-97102072560E}">
      <dgm:prSet phldrT="[Texto]"/>
      <dgm:spPr/>
      <dgm:t>
        <a:bodyPr/>
        <a:lstStyle/>
        <a:p>
          <a:r>
            <a:rPr lang="es-PE" dirty="0" smtClean="0"/>
            <a:t>Voluntarios  Portal</a:t>
          </a:r>
          <a:endParaRPr lang="es-PE" dirty="0"/>
        </a:p>
      </dgm:t>
    </dgm:pt>
    <dgm:pt modelId="{CD545691-AF26-44DB-98A3-66F673E169EB}" type="parTrans" cxnId="{1A5BDA95-E068-41DF-93B2-C1A02EF97D7F}">
      <dgm:prSet/>
      <dgm:spPr/>
      <dgm:t>
        <a:bodyPr/>
        <a:lstStyle/>
        <a:p>
          <a:endParaRPr lang="es-PE"/>
        </a:p>
      </dgm:t>
    </dgm:pt>
    <dgm:pt modelId="{186F8850-7FB8-4290-9EBF-B5263F70CA87}" type="sibTrans" cxnId="{1A5BDA95-E068-41DF-93B2-C1A02EF97D7F}">
      <dgm:prSet/>
      <dgm:spPr/>
      <dgm:t>
        <a:bodyPr/>
        <a:lstStyle/>
        <a:p>
          <a:endParaRPr lang="es-PE"/>
        </a:p>
      </dgm:t>
    </dgm:pt>
    <dgm:pt modelId="{58763541-368E-42D3-A3A0-E2078BFFD718}">
      <dgm:prSet phldrT="[Texto]"/>
      <dgm:spPr/>
      <dgm:t>
        <a:bodyPr/>
        <a:lstStyle/>
        <a:p>
          <a:r>
            <a:rPr lang="es-PE" dirty="0" smtClean="0"/>
            <a:t>RVI + RC</a:t>
          </a:r>
          <a:endParaRPr lang="es-PE" dirty="0"/>
        </a:p>
      </dgm:t>
    </dgm:pt>
    <dgm:pt modelId="{704CF718-DCD0-4F1E-A8A4-22840318E566}" type="parTrans" cxnId="{1924FD5F-ED17-4A49-8EA9-4DA155CD72FC}">
      <dgm:prSet/>
      <dgm:spPr/>
      <dgm:t>
        <a:bodyPr/>
        <a:lstStyle/>
        <a:p>
          <a:endParaRPr lang="es-PE"/>
        </a:p>
      </dgm:t>
    </dgm:pt>
    <dgm:pt modelId="{20C9EA5E-E644-4D51-B54A-EBE6251949A1}" type="sibTrans" cxnId="{1924FD5F-ED17-4A49-8EA9-4DA155CD72FC}">
      <dgm:prSet/>
      <dgm:spPr/>
      <dgm:t>
        <a:bodyPr/>
        <a:lstStyle/>
        <a:p>
          <a:endParaRPr lang="es-PE"/>
        </a:p>
      </dgm:t>
    </dgm:pt>
    <dgm:pt modelId="{8AB807F7-3432-4512-9840-BEFF23FCA73C}">
      <dgm:prSet phldrT="[Texto]"/>
      <dgm:spPr/>
      <dgm:t>
        <a:bodyPr/>
        <a:lstStyle/>
        <a:p>
          <a:r>
            <a:rPr lang="es-PE" dirty="0" smtClean="0"/>
            <a:t>2.       Obligados:</a:t>
          </a:r>
          <a:br>
            <a:rPr lang="es-PE" dirty="0" smtClean="0"/>
          </a:br>
          <a:r>
            <a:rPr lang="es-PE" dirty="0" smtClean="0"/>
            <a:t>RG</a:t>
          </a:r>
        </a:p>
        <a:p>
          <a:endParaRPr lang="es-PE" dirty="0"/>
        </a:p>
      </dgm:t>
    </dgm:pt>
    <dgm:pt modelId="{019CF962-CF84-47CB-B948-8C5C64707426}" type="parTrans" cxnId="{A53BFE72-02B8-45D6-8557-5617B72F3AE1}">
      <dgm:prSet/>
      <dgm:spPr/>
      <dgm:t>
        <a:bodyPr/>
        <a:lstStyle/>
        <a:p>
          <a:endParaRPr lang="es-PE"/>
        </a:p>
      </dgm:t>
    </dgm:pt>
    <dgm:pt modelId="{FB48E048-F794-4DD8-BB5F-D662D997EB63}" type="sibTrans" cxnId="{A53BFE72-02B8-45D6-8557-5617B72F3AE1}">
      <dgm:prSet/>
      <dgm:spPr/>
      <dgm:t>
        <a:bodyPr/>
        <a:lstStyle/>
        <a:p>
          <a:endParaRPr lang="es-PE"/>
        </a:p>
      </dgm:t>
    </dgm:pt>
    <dgm:pt modelId="{95C6613E-A02B-43F6-93FD-283852C050D5}">
      <dgm:prSet phldrT="[Texto]"/>
      <dgm:spPr/>
      <dgm:t>
        <a:bodyPr/>
        <a:lstStyle/>
        <a:p>
          <a:r>
            <a:rPr lang="es-PE" dirty="0" smtClean="0"/>
            <a:t>5.         Afiliados PLE</a:t>
          </a:r>
          <a:endParaRPr lang="es-PE" dirty="0"/>
        </a:p>
      </dgm:t>
    </dgm:pt>
    <dgm:pt modelId="{7FF1C270-F883-4A57-8C5E-64CC3923A7DA}" type="parTrans" cxnId="{72C8BBCC-6A5E-499C-A827-166E1BFF9F27}">
      <dgm:prSet/>
      <dgm:spPr/>
      <dgm:t>
        <a:bodyPr/>
        <a:lstStyle/>
        <a:p>
          <a:endParaRPr lang="es-PE"/>
        </a:p>
      </dgm:t>
    </dgm:pt>
    <dgm:pt modelId="{1601EBA5-884B-436B-827D-F0AF034F80A7}" type="sibTrans" cxnId="{72C8BBCC-6A5E-499C-A827-166E1BFF9F27}">
      <dgm:prSet/>
      <dgm:spPr/>
      <dgm:t>
        <a:bodyPr/>
        <a:lstStyle/>
        <a:p>
          <a:endParaRPr lang="es-PE"/>
        </a:p>
      </dgm:t>
    </dgm:pt>
    <dgm:pt modelId="{7DD4BF45-609A-4F6A-846E-B05C23F98327}">
      <dgm:prSet phldrT="[Texto]"/>
      <dgm:spPr/>
      <dgm:t>
        <a:bodyPr/>
        <a:lstStyle/>
        <a:p>
          <a:r>
            <a:rPr lang="es-PE" dirty="0" smtClean="0"/>
            <a:t>LD + LM  Junio </a:t>
          </a:r>
          <a:r>
            <a:rPr lang="es-PE" baseline="0" dirty="0" smtClean="0"/>
            <a:t>2013</a:t>
          </a:r>
          <a:endParaRPr lang="es-PE" dirty="0"/>
        </a:p>
      </dgm:t>
    </dgm:pt>
    <dgm:pt modelId="{2CE94CE4-3F49-4B98-A4A5-7F7125EFC40C}" type="parTrans" cxnId="{501751B6-C45D-48B5-91AE-C148E872F20F}">
      <dgm:prSet/>
      <dgm:spPr/>
      <dgm:t>
        <a:bodyPr/>
        <a:lstStyle/>
        <a:p>
          <a:endParaRPr lang="es-PE"/>
        </a:p>
      </dgm:t>
    </dgm:pt>
    <dgm:pt modelId="{F2AB9E69-9E98-484E-93AE-ED02C98DDC79}" type="sibTrans" cxnId="{501751B6-C45D-48B5-91AE-C148E872F20F}">
      <dgm:prSet/>
      <dgm:spPr/>
      <dgm:t>
        <a:bodyPr/>
        <a:lstStyle/>
        <a:p>
          <a:endParaRPr lang="es-PE"/>
        </a:p>
      </dgm:t>
    </dgm:pt>
    <dgm:pt modelId="{CD490661-5016-4509-B1DE-78A55B205A5F}">
      <dgm:prSet/>
      <dgm:spPr/>
      <dgm:t>
        <a:bodyPr/>
        <a:lstStyle/>
        <a:p>
          <a:r>
            <a:rPr lang="es-PE" dirty="0" smtClean="0"/>
            <a:t>Ingresos mayores a 500 UIT</a:t>
          </a:r>
          <a:endParaRPr lang="es-PE" dirty="0"/>
        </a:p>
      </dgm:t>
    </dgm:pt>
    <dgm:pt modelId="{DC5D51FD-4F39-46EC-A261-F0159A1CAC14}" type="parTrans" cxnId="{F4BADA97-3818-4BA6-A549-E0695110946E}">
      <dgm:prSet/>
      <dgm:spPr/>
      <dgm:t>
        <a:bodyPr/>
        <a:lstStyle/>
        <a:p>
          <a:endParaRPr lang="es-PE"/>
        </a:p>
      </dgm:t>
    </dgm:pt>
    <dgm:pt modelId="{F748160A-7210-490C-82AA-61F8A4E2CC7F}" type="sibTrans" cxnId="{F4BADA97-3818-4BA6-A549-E0695110946E}">
      <dgm:prSet/>
      <dgm:spPr/>
      <dgm:t>
        <a:bodyPr/>
        <a:lstStyle/>
        <a:p>
          <a:endParaRPr lang="es-PE"/>
        </a:p>
      </dgm:t>
    </dgm:pt>
    <dgm:pt modelId="{223F621E-636A-44B9-B288-AFE974DF4AF9}">
      <dgm:prSet/>
      <dgm:spPr/>
      <dgm:t>
        <a:bodyPr/>
        <a:lstStyle/>
        <a:p>
          <a:r>
            <a:rPr lang="es-PE" dirty="0" smtClean="0"/>
            <a:t>RVI + RC Enero 2014</a:t>
          </a:r>
          <a:endParaRPr lang="es-PE" dirty="0"/>
        </a:p>
      </dgm:t>
    </dgm:pt>
    <dgm:pt modelId="{936D7930-4B43-4B4F-BB6D-606A4EA79C07}" type="parTrans" cxnId="{71F48FAD-F01D-4A96-A160-8845DEA96DAF}">
      <dgm:prSet/>
      <dgm:spPr/>
      <dgm:t>
        <a:bodyPr/>
        <a:lstStyle/>
        <a:p>
          <a:endParaRPr lang="es-PE"/>
        </a:p>
      </dgm:t>
    </dgm:pt>
    <dgm:pt modelId="{572BA482-9304-4663-9CEB-B87BC6EC0428}" type="sibTrans" cxnId="{71F48FAD-F01D-4A96-A160-8845DEA96DAF}">
      <dgm:prSet/>
      <dgm:spPr/>
      <dgm:t>
        <a:bodyPr/>
        <a:lstStyle/>
        <a:p>
          <a:endParaRPr lang="es-PE"/>
        </a:p>
      </dgm:t>
    </dgm:pt>
    <dgm:pt modelId="{878F6497-9165-44A0-8F67-7CF68DF9A720}">
      <dgm:prSet/>
      <dgm:spPr/>
      <dgm:t>
        <a:bodyPr/>
        <a:lstStyle/>
        <a:p>
          <a:r>
            <a:rPr lang="es-PE" dirty="0" smtClean="0"/>
            <a:t>Voluntarios PLE</a:t>
          </a:r>
          <a:endParaRPr lang="es-PE" dirty="0"/>
        </a:p>
      </dgm:t>
    </dgm:pt>
    <dgm:pt modelId="{F8AE0AA4-5ABC-4AE1-ADAF-D1F1E91377C1}" type="parTrans" cxnId="{55015B9B-431C-4589-995C-CEF549153D1C}">
      <dgm:prSet/>
      <dgm:spPr/>
      <dgm:t>
        <a:bodyPr/>
        <a:lstStyle/>
        <a:p>
          <a:endParaRPr lang="es-PE"/>
        </a:p>
      </dgm:t>
    </dgm:pt>
    <dgm:pt modelId="{FECD0B6F-AF76-4FCB-9582-36AAD4D053B0}" type="sibTrans" cxnId="{55015B9B-431C-4589-995C-CEF549153D1C}">
      <dgm:prSet/>
      <dgm:spPr/>
      <dgm:t>
        <a:bodyPr/>
        <a:lstStyle/>
        <a:p>
          <a:endParaRPr lang="es-PE"/>
        </a:p>
      </dgm:t>
    </dgm:pt>
    <dgm:pt modelId="{B810C9E7-C7AF-4492-A92D-E79629A1BC42}">
      <dgm:prSet/>
      <dgm:spPr/>
      <dgm:t>
        <a:bodyPr/>
        <a:lstStyle/>
        <a:p>
          <a:r>
            <a:rPr lang="es-PE" dirty="0" smtClean="0"/>
            <a:t>RVI + RC</a:t>
          </a:r>
          <a:endParaRPr lang="es-PE" dirty="0"/>
        </a:p>
      </dgm:t>
    </dgm:pt>
    <dgm:pt modelId="{A48059E4-D8A5-4E71-BFAE-94F7ADA209C8}" type="parTrans" cxnId="{9AF2C3EE-5F63-4D83-A5D0-E6BBC67E6318}">
      <dgm:prSet/>
      <dgm:spPr/>
      <dgm:t>
        <a:bodyPr/>
        <a:lstStyle/>
        <a:p>
          <a:endParaRPr lang="es-PE"/>
        </a:p>
      </dgm:t>
    </dgm:pt>
    <dgm:pt modelId="{B2FF8E61-66E0-4BEE-A56A-CE1CC3381535}" type="sibTrans" cxnId="{9AF2C3EE-5F63-4D83-A5D0-E6BBC67E6318}">
      <dgm:prSet/>
      <dgm:spPr/>
      <dgm:t>
        <a:bodyPr/>
        <a:lstStyle/>
        <a:p>
          <a:endParaRPr lang="es-PE"/>
        </a:p>
      </dgm:t>
    </dgm:pt>
    <dgm:pt modelId="{D17BF4C2-DACC-473F-BA20-7AB336531E02}">
      <dgm:prSet phldrT="[Texto]"/>
      <dgm:spPr/>
      <dgm:t>
        <a:bodyPr/>
        <a:lstStyle/>
        <a:p>
          <a:r>
            <a:rPr lang="es-PE" dirty="0" smtClean="0"/>
            <a:t>3.       Obligados</a:t>
          </a:r>
          <a:endParaRPr lang="es-PE" dirty="0"/>
        </a:p>
      </dgm:t>
    </dgm:pt>
    <dgm:pt modelId="{78CA8431-4779-4193-9082-75612968441C}" type="parTrans" cxnId="{D95F9CAC-4067-4C55-A63B-61C8FB334B96}">
      <dgm:prSet/>
      <dgm:spPr/>
      <dgm:t>
        <a:bodyPr/>
        <a:lstStyle/>
        <a:p>
          <a:endParaRPr lang="es-PE"/>
        </a:p>
      </dgm:t>
    </dgm:pt>
    <dgm:pt modelId="{27C52C46-D845-4E9C-A8C5-7FEE8588FDB6}" type="sibTrans" cxnId="{D95F9CAC-4067-4C55-A63B-61C8FB334B96}">
      <dgm:prSet/>
      <dgm:spPr/>
      <dgm:t>
        <a:bodyPr/>
        <a:lstStyle/>
        <a:p>
          <a:endParaRPr lang="es-PE"/>
        </a:p>
      </dgm:t>
    </dgm:pt>
    <dgm:pt modelId="{51BC458A-6E59-43DD-86A9-D03FFBD30DB5}">
      <dgm:prSet/>
      <dgm:spPr/>
      <dgm:t>
        <a:bodyPr/>
        <a:lstStyle/>
        <a:p>
          <a:r>
            <a:rPr lang="es-PE" dirty="0" smtClean="0">
              <a:solidFill>
                <a:schemeClr val="tx1"/>
              </a:solidFill>
            </a:rPr>
            <a:t>Ingresos mayores a 150 UIT</a:t>
          </a:r>
          <a:endParaRPr lang="es-PE" dirty="0">
            <a:solidFill>
              <a:schemeClr val="tx1"/>
            </a:solidFill>
          </a:endParaRPr>
        </a:p>
      </dgm:t>
    </dgm:pt>
    <dgm:pt modelId="{3859DCF3-3B71-4444-A3DA-BC84C1E565F3}" type="parTrans" cxnId="{33EF6659-EE12-41F2-B76C-C51A8626FDB1}">
      <dgm:prSet/>
      <dgm:spPr/>
      <dgm:t>
        <a:bodyPr/>
        <a:lstStyle/>
        <a:p>
          <a:endParaRPr lang="es-PE"/>
        </a:p>
      </dgm:t>
    </dgm:pt>
    <dgm:pt modelId="{E992BB20-06F2-44EE-BE91-829CCCB016C3}" type="sibTrans" cxnId="{33EF6659-EE12-41F2-B76C-C51A8626FDB1}">
      <dgm:prSet/>
      <dgm:spPr/>
      <dgm:t>
        <a:bodyPr/>
        <a:lstStyle/>
        <a:p>
          <a:endParaRPr lang="es-PE"/>
        </a:p>
      </dgm:t>
    </dgm:pt>
    <dgm:pt modelId="{CCEA66AA-07A0-4E55-AB85-5329E0459D31}">
      <dgm:prSet/>
      <dgm:spPr/>
      <dgm:t>
        <a:bodyPr/>
        <a:lstStyle/>
        <a:p>
          <a:r>
            <a:rPr lang="es-PE" dirty="0" smtClean="0">
              <a:solidFill>
                <a:schemeClr val="tx1"/>
              </a:solidFill>
            </a:rPr>
            <a:t>RVI + RC Enero 2015</a:t>
          </a:r>
          <a:endParaRPr lang="es-PE" dirty="0">
            <a:solidFill>
              <a:schemeClr val="tx1"/>
            </a:solidFill>
          </a:endParaRPr>
        </a:p>
      </dgm:t>
    </dgm:pt>
    <dgm:pt modelId="{5F278F73-1F2E-4B3E-88CD-4EF763D44C15}" type="parTrans" cxnId="{E684ED08-4D12-4BC7-9CC0-526E06B27009}">
      <dgm:prSet/>
      <dgm:spPr/>
      <dgm:t>
        <a:bodyPr/>
        <a:lstStyle/>
        <a:p>
          <a:endParaRPr lang="es-PE"/>
        </a:p>
      </dgm:t>
    </dgm:pt>
    <dgm:pt modelId="{90A608B0-17E8-4AC7-819F-1A343D21D433}" type="sibTrans" cxnId="{E684ED08-4D12-4BC7-9CC0-526E06B27009}">
      <dgm:prSet/>
      <dgm:spPr/>
      <dgm:t>
        <a:bodyPr/>
        <a:lstStyle/>
        <a:p>
          <a:endParaRPr lang="es-PE"/>
        </a:p>
      </dgm:t>
    </dgm:pt>
    <dgm:pt modelId="{FCB46A39-FA64-4F7C-9F03-4C232C651B69}">
      <dgm:prSet phldrT="[Texto]"/>
      <dgm:spPr/>
      <dgm:t>
        <a:bodyPr/>
        <a:lstStyle/>
        <a:p>
          <a:r>
            <a:rPr lang="es-PE" dirty="0" smtClean="0"/>
            <a:t>4.       Obligados</a:t>
          </a:r>
          <a:endParaRPr lang="es-PE" dirty="0"/>
        </a:p>
      </dgm:t>
    </dgm:pt>
    <dgm:pt modelId="{8DAFE721-608B-4CC0-9FD0-8C287F934780}" type="parTrans" cxnId="{0E540976-A2BB-44BB-9877-237C025EF584}">
      <dgm:prSet/>
      <dgm:spPr/>
      <dgm:t>
        <a:bodyPr/>
        <a:lstStyle/>
        <a:p>
          <a:endParaRPr lang="es-PE"/>
        </a:p>
      </dgm:t>
    </dgm:pt>
    <dgm:pt modelId="{3E85D3A2-D402-432D-9D9E-956A6D5D5EEE}" type="sibTrans" cxnId="{0E540976-A2BB-44BB-9877-237C025EF584}">
      <dgm:prSet/>
      <dgm:spPr/>
      <dgm:t>
        <a:bodyPr/>
        <a:lstStyle/>
        <a:p>
          <a:endParaRPr lang="es-PE"/>
        </a:p>
      </dgm:t>
    </dgm:pt>
    <dgm:pt modelId="{CA3F4B3B-6A0B-4C18-A40E-33A915D04EEF}">
      <dgm:prSet/>
      <dgm:spPr>
        <a:solidFill>
          <a:schemeClr val="accent2">
            <a:lumMod val="20000"/>
            <a:lumOff val="80000"/>
            <a:alpha val="90000"/>
          </a:schemeClr>
        </a:solidFill>
      </dgm:spPr>
      <dgm:t>
        <a:bodyPr/>
        <a:lstStyle/>
        <a:p>
          <a:r>
            <a:rPr lang="es-PE" dirty="0" smtClean="0">
              <a:solidFill>
                <a:schemeClr val="tx1"/>
              </a:solidFill>
            </a:rPr>
            <a:t>Ingresos mayores a 75 UIT</a:t>
          </a:r>
          <a:endParaRPr lang="es-PE" dirty="0">
            <a:solidFill>
              <a:schemeClr val="tx1"/>
            </a:solidFill>
          </a:endParaRPr>
        </a:p>
      </dgm:t>
    </dgm:pt>
    <dgm:pt modelId="{4A2D0EB6-2F16-4290-9644-9254C3020675}" type="parTrans" cxnId="{19073C7C-AB4D-4A3F-8E56-B55E73CF6F7D}">
      <dgm:prSet/>
      <dgm:spPr/>
      <dgm:t>
        <a:bodyPr/>
        <a:lstStyle/>
        <a:p>
          <a:endParaRPr lang="es-PE"/>
        </a:p>
      </dgm:t>
    </dgm:pt>
    <dgm:pt modelId="{02D5CF19-19D8-4B22-8BD3-155DD5F364CA}" type="sibTrans" cxnId="{19073C7C-AB4D-4A3F-8E56-B55E73CF6F7D}">
      <dgm:prSet/>
      <dgm:spPr/>
      <dgm:t>
        <a:bodyPr/>
        <a:lstStyle/>
        <a:p>
          <a:endParaRPr lang="es-PE"/>
        </a:p>
      </dgm:t>
    </dgm:pt>
    <dgm:pt modelId="{61137897-E347-4257-8000-0B0EAA962FF1}">
      <dgm:prSet/>
      <dgm:spPr>
        <a:solidFill>
          <a:schemeClr val="accent2">
            <a:lumMod val="20000"/>
            <a:lumOff val="80000"/>
            <a:alpha val="90000"/>
          </a:schemeClr>
        </a:solidFill>
      </dgm:spPr>
      <dgm:t>
        <a:bodyPr/>
        <a:lstStyle/>
        <a:p>
          <a:r>
            <a:rPr lang="es-PE" dirty="0" smtClean="0">
              <a:solidFill>
                <a:schemeClr val="tx1"/>
              </a:solidFill>
            </a:rPr>
            <a:t>RVI + RC Enero 2016</a:t>
          </a:r>
          <a:endParaRPr lang="es-PE" dirty="0">
            <a:solidFill>
              <a:schemeClr val="tx1"/>
            </a:solidFill>
          </a:endParaRPr>
        </a:p>
      </dgm:t>
    </dgm:pt>
    <dgm:pt modelId="{524246AF-86B0-4988-A795-C66D76D86F0C}" type="parTrans" cxnId="{742D435C-EBC1-473A-9067-A2AD7901AB92}">
      <dgm:prSet/>
      <dgm:spPr/>
      <dgm:t>
        <a:bodyPr/>
        <a:lstStyle/>
        <a:p>
          <a:endParaRPr lang="es-PE"/>
        </a:p>
      </dgm:t>
    </dgm:pt>
    <dgm:pt modelId="{4A9E8514-401D-4A6C-AA3F-C1A19068010F}" type="sibTrans" cxnId="{742D435C-EBC1-473A-9067-A2AD7901AB92}">
      <dgm:prSet/>
      <dgm:spPr/>
      <dgm:t>
        <a:bodyPr/>
        <a:lstStyle/>
        <a:p>
          <a:endParaRPr lang="es-PE"/>
        </a:p>
      </dgm:t>
    </dgm:pt>
    <dgm:pt modelId="{EB815AF1-EB86-4741-8BB7-0D6A53C9CF7B}">
      <dgm:prSet phldrT="[Texto]" custT="1"/>
      <dgm:spPr>
        <a:solidFill>
          <a:schemeClr val="accent2">
            <a:lumMod val="20000"/>
            <a:lumOff val="80000"/>
            <a:alpha val="90000"/>
          </a:schemeClr>
        </a:solidFill>
      </dgm:spPr>
      <dgm:t>
        <a:bodyPr/>
        <a:lstStyle/>
        <a:p>
          <a:pPr algn="just"/>
          <a:r>
            <a:rPr lang="es-PE" sz="1000" b="1" u="none" strike="noStrike" dirty="0" smtClean="0">
              <a:solidFill>
                <a:schemeClr val="tx1"/>
              </a:solidFill>
            </a:rPr>
            <a:t>ANUAL: </a:t>
          </a:r>
          <a:r>
            <a:rPr lang="es-PE" sz="1000" u="none" strike="noStrike" dirty="0" smtClean="0">
              <a:solidFill>
                <a:schemeClr val="tx1"/>
              </a:solidFill>
            </a:rPr>
            <a:t>Libro de Inventarios y Balances, Registro de Costos, Registro de Activos Fijos</a:t>
          </a:r>
        </a:p>
        <a:p>
          <a:pPr algn="just"/>
          <a:r>
            <a:rPr lang="es-PE" sz="1000" b="1" u="none" strike="noStrike" dirty="0" smtClean="0">
              <a:solidFill>
                <a:schemeClr val="tx1"/>
              </a:solidFill>
            </a:rPr>
            <a:t>MENSUAL: </a:t>
          </a:r>
          <a:r>
            <a:rPr lang="es-PE" sz="1000" u="none" strike="noStrike" dirty="0" smtClean="0">
              <a:solidFill>
                <a:schemeClr val="tx1"/>
              </a:solidFill>
            </a:rPr>
            <a:t>Registro de Consignaciones, Libro de Inventario Permanente en Unidades Físicas</a:t>
          </a:r>
        </a:p>
        <a:p>
          <a:pPr algn="just"/>
          <a:r>
            <a:rPr lang="es-PE" sz="1000" b="1" u="none" strike="noStrike" dirty="0" smtClean="0">
              <a:solidFill>
                <a:schemeClr val="tx1"/>
              </a:solidFill>
            </a:rPr>
            <a:t>SEMESTRAL:</a:t>
          </a:r>
          <a:r>
            <a:rPr lang="es-PE" sz="1000" u="none" strike="noStrike" dirty="0" smtClean="0">
              <a:solidFill>
                <a:schemeClr val="tx1"/>
              </a:solidFill>
            </a:rPr>
            <a:t> Libro de Inventario Permanente Valorizado</a:t>
          </a:r>
          <a:endParaRPr lang="es-PE" sz="1000" dirty="0">
            <a:solidFill>
              <a:schemeClr val="tx1"/>
            </a:solidFill>
          </a:endParaRPr>
        </a:p>
      </dgm:t>
    </dgm:pt>
    <dgm:pt modelId="{3727E4A9-3B64-4234-BC2D-5292AEDD419D}" type="parTrans" cxnId="{230733A2-ED02-4588-9D47-4FBC502A4A86}">
      <dgm:prSet/>
      <dgm:spPr/>
      <dgm:t>
        <a:bodyPr/>
        <a:lstStyle/>
        <a:p>
          <a:endParaRPr lang="es-PE"/>
        </a:p>
      </dgm:t>
    </dgm:pt>
    <dgm:pt modelId="{3EBF9BF7-2D97-444D-9597-9D6CA511EF3C}" type="sibTrans" cxnId="{230733A2-ED02-4588-9D47-4FBC502A4A86}">
      <dgm:prSet/>
      <dgm:spPr/>
      <dgm:t>
        <a:bodyPr/>
        <a:lstStyle/>
        <a:p>
          <a:endParaRPr lang="es-PE"/>
        </a:p>
      </dgm:t>
    </dgm:pt>
    <dgm:pt modelId="{630C371A-E828-4194-8716-CE8CD5D46AB9}" type="pres">
      <dgm:prSet presAssocID="{04B4DC3C-2557-43BB-91A3-ABCAF50D7794}" presName="diagram" presStyleCnt="0">
        <dgm:presLayoutVars>
          <dgm:chPref val="1"/>
          <dgm:dir/>
          <dgm:animOne val="branch"/>
          <dgm:animLvl val="lvl"/>
          <dgm:resizeHandles/>
        </dgm:presLayoutVars>
      </dgm:prSet>
      <dgm:spPr/>
      <dgm:t>
        <a:bodyPr/>
        <a:lstStyle/>
        <a:p>
          <a:endParaRPr lang="es-MX"/>
        </a:p>
      </dgm:t>
    </dgm:pt>
    <dgm:pt modelId="{496438C5-7412-4891-A2AC-84F5800B0C1F}" type="pres">
      <dgm:prSet presAssocID="{8DF3C11E-B12A-41BF-92A0-FBE68485B4DC}" presName="root" presStyleCnt="0"/>
      <dgm:spPr/>
      <dgm:t>
        <a:bodyPr/>
        <a:lstStyle/>
        <a:p>
          <a:endParaRPr lang="es-PE"/>
        </a:p>
      </dgm:t>
    </dgm:pt>
    <dgm:pt modelId="{5980422E-105C-4580-B530-996E7DC10846}" type="pres">
      <dgm:prSet presAssocID="{8DF3C11E-B12A-41BF-92A0-FBE68485B4DC}" presName="rootComposite" presStyleCnt="0"/>
      <dgm:spPr/>
      <dgm:t>
        <a:bodyPr/>
        <a:lstStyle/>
        <a:p>
          <a:endParaRPr lang="es-PE"/>
        </a:p>
      </dgm:t>
    </dgm:pt>
    <dgm:pt modelId="{4871C301-59F4-4DB8-BBFA-E7B2B67F8BE7}" type="pres">
      <dgm:prSet presAssocID="{8DF3C11E-B12A-41BF-92A0-FBE68485B4DC}" presName="rootText" presStyleLbl="node1" presStyleIdx="0" presStyleCnt="6"/>
      <dgm:spPr/>
      <dgm:t>
        <a:bodyPr/>
        <a:lstStyle/>
        <a:p>
          <a:endParaRPr lang="es-MX"/>
        </a:p>
      </dgm:t>
    </dgm:pt>
    <dgm:pt modelId="{833A793E-4CD6-4442-96D5-752AEA7EE477}" type="pres">
      <dgm:prSet presAssocID="{8DF3C11E-B12A-41BF-92A0-FBE68485B4DC}" presName="rootConnector" presStyleLbl="node1" presStyleIdx="0" presStyleCnt="6"/>
      <dgm:spPr/>
      <dgm:t>
        <a:bodyPr/>
        <a:lstStyle/>
        <a:p>
          <a:endParaRPr lang="es-MX"/>
        </a:p>
      </dgm:t>
    </dgm:pt>
    <dgm:pt modelId="{AC4AD4CA-7DD1-4258-B098-284EAFC540FB}" type="pres">
      <dgm:prSet presAssocID="{8DF3C11E-B12A-41BF-92A0-FBE68485B4DC}" presName="childShape" presStyleCnt="0"/>
      <dgm:spPr/>
      <dgm:t>
        <a:bodyPr/>
        <a:lstStyle/>
        <a:p>
          <a:endParaRPr lang="es-PE"/>
        </a:p>
      </dgm:t>
    </dgm:pt>
    <dgm:pt modelId="{D64F4A25-02DD-4B64-8DA0-E62265914663}" type="pres">
      <dgm:prSet presAssocID="{A7B8624E-5436-44DC-B602-C10477D9B35D}" presName="Name13" presStyleLbl="parChTrans1D2" presStyleIdx="0" presStyleCnt="14"/>
      <dgm:spPr/>
      <dgm:t>
        <a:bodyPr/>
        <a:lstStyle/>
        <a:p>
          <a:endParaRPr lang="es-MX"/>
        </a:p>
      </dgm:t>
    </dgm:pt>
    <dgm:pt modelId="{B3D9BFC3-D6DC-465F-98A4-94058E48967C}" type="pres">
      <dgm:prSet presAssocID="{40588682-43C5-4B52-B29F-33F913646C72}" presName="childText" presStyleLbl="bgAcc1" presStyleIdx="0" presStyleCnt="14">
        <dgm:presLayoutVars>
          <dgm:bulletEnabled val="1"/>
        </dgm:presLayoutVars>
      </dgm:prSet>
      <dgm:spPr/>
      <dgm:t>
        <a:bodyPr/>
        <a:lstStyle/>
        <a:p>
          <a:endParaRPr lang="es-MX"/>
        </a:p>
      </dgm:t>
    </dgm:pt>
    <dgm:pt modelId="{40E941E6-78B8-4F2B-B14D-1FA4E40A59C0}" type="pres">
      <dgm:prSet presAssocID="{25984FBA-736F-42CD-BDD6-8B5B80C66E6D}" presName="Name13" presStyleLbl="parChTrans1D2" presStyleIdx="1" presStyleCnt="14"/>
      <dgm:spPr/>
      <dgm:t>
        <a:bodyPr/>
        <a:lstStyle/>
        <a:p>
          <a:endParaRPr lang="es-MX"/>
        </a:p>
      </dgm:t>
    </dgm:pt>
    <dgm:pt modelId="{A0BB6D80-920F-4C53-A88B-FB80CF2F206A}" type="pres">
      <dgm:prSet presAssocID="{EBFDC018-9E73-4241-A209-5585555B8674}" presName="childText" presStyleLbl="bgAcc1" presStyleIdx="1" presStyleCnt="14">
        <dgm:presLayoutVars>
          <dgm:bulletEnabled val="1"/>
        </dgm:presLayoutVars>
      </dgm:prSet>
      <dgm:spPr/>
      <dgm:t>
        <a:bodyPr/>
        <a:lstStyle/>
        <a:p>
          <a:endParaRPr lang="es-PE"/>
        </a:p>
      </dgm:t>
    </dgm:pt>
    <dgm:pt modelId="{7B2B12B1-97F5-41FA-A2C0-1723B53B171F}" type="pres">
      <dgm:prSet presAssocID="{2CE94CE4-3F49-4B98-A4A5-7F7125EFC40C}" presName="Name13" presStyleLbl="parChTrans1D2" presStyleIdx="2" presStyleCnt="14"/>
      <dgm:spPr/>
      <dgm:t>
        <a:bodyPr/>
        <a:lstStyle/>
        <a:p>
          <a:endParaRPr lang="es-MX"/>
        </a:p>
      </dgm:t>
    </dgm:pt>
    <dgm:pt modelId="{690BD19C-EF0A-4432-A2AC-788ADAEBD902}" type="pres">
      <dgm:prSet presAssocID="{7DD4BF45-609A-4F6A-846E-B05C23F98327}" presName="childText" presStyleLbl="bgAcc1" presStyleIdx="2" presStyleCnt="14">
        <dgm:presLayoutVars>
          <dgm:bulletEnabled val="1"/>
        </dgm:presLayoutVars>
      </dgm:prSet>
      <dgm:spPr/>
      <dgm:t>
        <a:bodyPr/>
        <a:lstStyle/>
        <a:p>
          <a:endParaRPr lang="es-MX"/>
        </a:p>
      </dgm:t>
    </dgm:pt>
    <dgm:pt modelId="{E4EFEAB1-516B-4EEA-B245-FA03EB6BFEB3}" type="pres">
      <dgm:prSet presAssocID="{3727E4A9-3B64-4234-BC2D-5292AEDD419D}" presName="Name13" presStyleLbl="parChTrans1D2" presStyleIdx="3" presStyleCnt="14"/>
      <dgm:spPr/>
      <dgm:t>
        <a:bodyPr/>
        <a:lstStyle/>
        <a:p>
          <a:endParaRPr lang="es-PE"/>
        </a:p>
      </dgm:t>
    </dgm:pt>
    <dgm:pt modelId="{60613177-63B0-452D-AFC1-AF87E4338415}" type="pres">
      <dgm:prSet presAssocID="{EB815AF1-EB86-4741-8BB7-0D6A53C9CF7B}" presName="childText" presStyleLbl="bgAcc1" presStyleIdx="3" presStyleCnt="14" custScaleX="244250" custScaleY="238879">
        <dgm:presLayoutVars>
          <dgm:bulletEnabled val="1"/>
        </dgm:presLayoutVars>
      </dgm:prSet>
      <dgm:spPr/>
      <dgm:t>
        <a:bodyPr/>
        <a:lstStyle/>
        <a:p>
          <a:endParaRPr lang="es-PE"/>
        </a:p>
      </dgm:t>
    </dgm:pt>
    <dgm:pt modelId="{F4AEC735-6936-419A-BEF9-45D0BDC64A18}" type="pres">
      <dgm:prSet presAssocID="{8AB807F7-3432-4512-9840-BEFF23FCA73C}" presName="root" presStyleCnt="0"/>
      <dgm:spPr/>
      <dgm:t>
        <a:bodyPr/>
        <a:lstStyle/>
        <a:p>
          <a:endParaRPr lang="es-PE"/>
        </a:p>
      </dgm:t>
    </dgm:pt>
    <dgm:pt modelId="{290E2D42-7B8F-4F9A-A8E2-3134097EAD05}" type="pres">
      <dgm:prSet presAssocID="{8AB807F7-3432-4512-9840-BEFF23FCA73C}" presName="rootComposite" presStyleCnt="0"/>
      <dgm:spPr/>
      <dgm:t>
        <a:bodyPr/>
        <a:lstStyle/>
        <a:p>
          <a:endParaRPr lang="es-PE"/>
        </a:p>
      </dgm:t>
    </dgm:pt>
    <dgm:pt modelId="{4AA90A13-F36E-4C78-BE45-2453227CF185}" type="pres">
      <dgm:prSet presAssocID="{8AB807F7-3432-4512-9840-BEFF23FCA73C}" presName="rootText" presStyleLbl="node1" presStyleIdx="1" presStyleCnt="6"/>
      <dgm:spPr/>
      <dgm:t>
        <a:bodyPr/>
        <a:lstStyle/>
        <a:p>
          <a:endParaRPr lang="es-MX"/>
        </a:p>
      </dgm:t>
    </dgm:pt>
    <dgm:pt modelId="{23715CCC-774C-4AB2-9E98-55DED76E7446}" type="pres">
      <dgm:prSet presAssocID="{8AB807F7-3432-4512-9840-BEFF23FCA73C}" presName="rootConnector" presStyleLbl="node1" presStyleIdx="1" presStyleCnt="6"/>
      <dgm:spPr/>
      <dgm:t>
        <a:bodyPr/>
        <a:lstStyle/>
        <a:p>
          <a:endParaRPr lang="es-MX"/>
        </a:p>
      </dgm:t>
    </dgm:pt>
    <dgm:pt modelId="{03939F61-A2ED-4B5E-9A1E-ADA90CE6BFB8}" type="pres">
      <dgm:prSet presAssocID="{8AB807F7-3432-4512-9840-BEFF23FCA73C}" presName="childShape" presStyleCnt="0"/>
      <dgm:spPr/>
      <dgm:t>
        <a:bodyPr/>
        <a:lstStyle/>
        <a:p>
          <a:endParaRPr lang="es-PE"/>
        </a:p>
      </dgm:t>
    </dgm:pt>
    <dgm:pt modelId="{F0BFD0A0-07EB-49F1-999B-D774873B3C25}" type="pres">
      <dgm:prSet presAssocID="{DC5D51FD-4F39-46EC-A261-F0159A1CAC14}" presName="Name13" presStyleLbl="parChTrans1D2" presStyleIdx="4" presStyleCnt="14"/>
      <dgm:spPr/>
      <dgm:t>
        <a:bodyPr/>
        <a:lstStyle/>
        <a:p>
          <a:endParaRPr lang="es-MX"/>
        </a:p>
      </dgm:t>
    </dgm:pt>
    <dgm:pt modelId="{E2166488-6B07-4BED-91E6-65A91CE11F82}" type="pres">
      <dgm:prSet presAssocID="{CD490661-5016-4509-B1DE-78A55B205A5F}" presName="childText" presStyleLbl="bgAcc1" presStyleIdx="4" presStyleCnt="14">
        <dgm:presLayoutVars>
          <dgm:bulletEnabled val="1"/>
        </dgm:presLayoutVars>
      </dgm:prSet>
      <dgm:spPr/>
      <dgm:t>
        <a:bodyPr/>
        <a:lstStyle/>
        <a:p>
          <a:endParaRPr lang="es-MX"/>
        </a:p>
      </dgm:t>
    </dgm:pt>
    <dgm:pt modelId="{120D1E0A-C6E3-4953-B141-12AD56BC76B1}" type="pres">
      <dgm:prSet presAssocID="{936D7930-4B43-4B4F-BB6D-606A4EA79C07}" presName="Name13" presStyleLbl="parChTrans1D2" presStyleIdx="5" presStyleCnt="14"/>
      <dgm:spPr/>
      <dgm:t>
        <a:bodyPr/>
        <a:lstStyle/>
        <a:p>
          <a:endParaRPr lang="es-MX"/>
        </a:p>
      </dgm:t>
    </dgm:pt>
    <dgm:pt modelId="{B854B00C-1FB2-45E2-B948-5FC5569C466A}" type="pres">
      <dgm:prSet presAssocID="{223F621E-636A-44B9-B288-AFE974DF4AF9}" presName="childText" presStyleLbl="bgAcc1" presStyleIdx="5" presStyleCnt="14">
        <dgm:presLayoutVars>
          <dgm:bulletEnabled val="1"/>
        </dgm:presLayoutVars>
      </dgm:prSet>
      <dgm:spPr/>
      <dgm:t>
        <a:bodyPr/>
        <a:lstStyle/>
        <a:p>
          <a:endParaRPr lang="es-MX"/>
        </a:p>
      </dgm:t>
    </dgm:pt>
    <dgm:pt modelId="{66425D82-A4E9-4FC2-B134-A091AD331517}" type="pres">
      <dgm:prSet presAssocID="{D17BF4C2-DACC-473F-BA20-7AB336531E02}" presName="root" presStyleCnt="0"/>
      <dgm:spPr/>
      <dgm:t>
        <a:bodyPr/>
        <a:lstStyle/>
        <a:p>
          <a:endParaRPr lang="es-PE"/>
        </a:p>
      </dgm:t>
    </dgm:pt>
    <dgm:pt modelId="{7053F045-2AE1-43A7-9291-A819CF5D199A}" type="pres">
      <dgm:prSet presAssocID="{D17BF4C2-DACC-473F-BA20-7AB336531E02}" presName="rootComposite" presStyleCnt="0"/>
      <dgm:spPr/>
      <dgm:t>
        <a:bodyPr/>
        <a:lstStyle/>
        <a:p>
          <a:endParaRPr lang="es-PE"/>
        </a:p>
      </dgm:t>
    </dgm:pt>
    <dgm:pt modelId="{E3B04F27-4551-45DE-98E0-7BD632838FA1}" type="pres">
      <dgm:prSet presAssocID="{D17BF4C2-DACC-473F-BA20-7AB336531E02}" presName="rootText" presStyleLbl="node1" presStyleIdx="2" presStyleCnt="6"/>
      <dgm:spPr/>
      <dgm:t>
        <a:bodyPr/>
        <a:lstStyle/>
        <a:p>
          <a:endParaRPr lang="es-PE"/>
        </a:p>
      </dgm:t>
    </dgm:pt>
    <dgm:pt modelId="{5D5EC430-434C-4B6A-BBA3-40156E5AB5A6}" type="pres">
      <dgm:prSet presAssocID="{D17BF4C2-DACC-473F-BA20-7AB336531E02}" presName="rootConnector" presStyleLbl="node1" presStyleIdx="2" presStyleCnt="6"/>
      <dgm:spPr/>
      <dgm:t>
        <a:bodyPr/>
        <a:lstStyle/>
        <a:p>
          <a:endParaRPr lang="es-PE"/>
        </a:p>
      </dgm:t>
    </dgm:pt>
    <dgm:pt modelId="{B19C2BCC-F175-4C38-9582-E594730F00C8}" type="pres">
      <dgm:prSet presAssocID="{D17BF4C2-DACC-473F-BA20-7AB336531E02}" presName="childShape" presStyleCnt="0"/>
      <dgm:spPr/>
      <dgm:t>
        <a:bodyPr/>
        <a:lstStyle/>
        <a:p>
          <a:endParaRPr lang="es-PE"/>
        </a:p>
      </dgm:t>
    </dgm:pt>
    <dgm:pt modelId="{4333F26E-CDEA-420E-A2BF-BA9A2635320D}" type="pres">
      <dgm:prSet presAssocID="{3859DCF3-3B71-4444-A3DA-BC84C1E565F3}" presName="Name13" presStyleLbl="parChTrans1D2" presStyleIdx="6" presStyleCnt="14"/>
      <dgm:spPr/>
      <dgm:t>
        <a:bodyPr/>
        <a:lstStyle/>
        <a:p>
          <a:endParaRPr lang="es-PE"/>
        </a:p>
      </dgm:t>
    </dgm:pt>
    <dgm:pt modelId="{53CB569B-310B-4FE6-A19A-78E04CAE9DA0}" type="pres">
      <dgm:prSet presAssocID="{51BC458A-6E59-43DD-86A9-D03FFBD30DB5}" presName="childText" presStyleLbl="bgAcc1" presStyleIdx="6" presStyleCnt="14">
        <dgm:presLayoutVars>
          <dgm:bulletEnabled val="1"/>
        </dgm:presLayoutVars>
      </dgm:prSet>
      <dgm:spPr/>
      <dgm:t>
        <a:bodyPr/>
        <a:lstStyle/>
        <a:p>
          <a:endParaRPr lang="es-PE"/>
        </a:p>
      </dgm:t>
    </dgm:pt>
    <dgm:pt modelId="{8738DEE5-3BEF-4202-B693-46DAF216337E}" type="pres">
      <dgm:prSet presAssocID="{5F278F73-1F2E-4B3E-88CD-4EF763D44C15}" presName="Name13" presStyleLbl="parChTrans1D2" presStyleIdx="7" presStyleCnt="14"/>
      <dgm:spPr/>
      <dgm:t>
        <a:bodyPr/>
        <a:lstStyle/>
        <a:p>
          <a:endParaRPr lang="es-PE"/>
        </a:p>
      </dgm:t>
    </dgm:pt>
    <dgm:pt modelId="{E6EE0C6C-56C7-4583-B639-AB6C62F231E5}" type="pres">
      <dgm:prSet presAssocID="{CCEA66AA-07A0-4E55-AB85-5329E0459D31}" presName="childText" presStyleLbl="bgAcc1" presStyleIdx="7" presStyleCnt="14">
        <dgm:presLayoutVars>
          <dgm:bulletEnabled val="1"/>
        </dgm:presLayoutVars>
      </dgm:prSet>
      <dgm:spPr/>
      <dgm:t>
        <a:bodyPr/>
        <a:lstStyle/>
        <a:p>
          <a:endParaRPr lang="es-PE"/>
        </a:p>
      </dgm:t>
    </dgm:pt>
    <dgm:pt modelId="{7879961E-59C4-452E-B350-B2F2FE7D7B1B}" type="pres">
      <dgm:prSet presAssocID="{FCB46A39-FA64-4F7C-9F03-4C232C651B69}" presName="root" presStyleCnt="0"/>
      <dgm:spPr/>
      <dgm:t>
        <a:bodyPr/>
        <a:lstStyle/>
        <a:p>
          <a:endParaRPr lang="es-PE"/>
        </a:p>
      </dgm:t>
    </dgm:pt>
    <dgm:pt modelId="{58AC1F3F-A4F5-418D-86CB-BA709AB22805}" type="pres">
      <dgm:prSet presAssocID="{FCB46A39-FA64-4F7C-9F03-4C232C651B69}" presName="rootComposite" presStyleCnt="0"/>
      <dgm:spPr/>
      <dgm:t>
        <a:bodyPr/>
        <a:lstStyle/>
        <a:p>
          <a:endParaRPr lang="es-PE"/>
        </a:p>
      </dgm:t>
    </dgm:pt>
    <dgm:pt modelId="{6EB8BC04-C873-46CA-9A8B-C192967A5B9D}" type="pres">
      <dgm:prSet presAssocID="{FCB46A39-FA64-4F7C-9F03-4C232C651B69}" presName="rootText" presStyleLbl="node1" presStyleIdx="3" presStyleCnt="6"/>
      <dgm:spPr/>
      <dgm:t>
        <a:bodyPr/>
        <a:lstStyle/>
        <a:p>
          <a:endParaRPr lang="es-PE"/>
        </a:p>
      </dgm:t>
    </dgm:pt>
    <dgm:pt modelId="{48E42AB5-67EF-4829-8918-32A3DE959E4D}" type="pres">
      <dgm:prSet presAssocID="{FCB46A39-FA64-4F7C-9F03-4C232C651B69}" presName="rootConnector" presStyleLbl="node1" presStyleIdx="3" presStyleCnt="6"/>
      <dgm:spPr/>
      <dgm:t>
        <a:bodyPr/>
        <a:lstStyle/>
        <a:p>
          <a:endParaRPr lang="es-PE"/>
        </a:p>
      </dgm:t>
    </dgm:pt>
    <dgm:pt modelId="{AD15887E-9393-436B-B5CB-0D7BC1B4CC25}" type="pres">
      <dgm:prSet presAssocID="{FCB46A39-FA64-4F7C-9F03-4C232C651B69}" presName="childShape" presStyleCnt="0"/>
      <dgm:spPr/>
      <dgm:t>
        <a:bodyPr/>
        <a:lstStyle/>
        <a:p>
          <a:endParaRPr lang="es-PE"/>
        </a:p>
      </dgm:t>
    </dgm:pt>
    <dgm:pt modelId="{29C4A8D2-56F5-4BA4-AD7B-1B81E4B61E2A}" type="pres">
      <dgm:prSet presAssocID="{4A2D0EB6-2F16-4290-9644-9254C3020675}" presName="Name13" presStyleLbl="parChTrans1D2" presStyleIdx="8" presStyleCnt="14"/>
      <dgm:spPr/>
      <dgm:t>
        <a:bodyPr/>
        <a:lstStyle/>
        <a:p>
          <a:endParaRPr lang="es-PE"/>
        </a:p>
      </dgm:t>
    </dgm:pt>
    <dgm:pt modelId="{D05865F7-CEC7-440F-9B55-E2DBC3790F94}" type="pres">
      <dgm:prSet presAssocID="{CA3F4B3B-6A0B-4C18-A40E-33A915D04EEF}" presName="childText" presStyleLbl="bgAcc1" presStyleIdx="8" presStyleCnt="14">
        <dgm:presLayoutVars>
          <dgm:bulletEnabled val="1"/>
        </dgm:presLayoutVars>
      </dgm:prSet>
      <dgm:spPr/>
      <dgm:t>
        <a:bodyPr/>
        <a:lstStyle/>
        <a:p>
          <a:endParaRPr lang="es-PE"/>
        </a:p>
      </dgm:t>
    </dgm:pt>
    <dgm:pt modelId="{36889EE2-0F03-4B55-AE16-1FD09375C820}" type="pres">
      <dgm:prSet presAssocID="{524246AF-86B0-4988-A795-C66D76D86F0C}" presName="Name13" presStyleLbl="parChTrans1D2" presStyleIdx="9" presStyleCnt="14"/>
      <dgm:spPr/>
      <dgm:t>
        <a:bodyPr/>
        <a:lstStyle/>
        <a:p>
          <a:endParaRPr lang="es-PE"/>
        </a:p>
      </dgm:t>
    </dgm:pt>
    <dgm:pt modelId="{75CC1CCC-9058-4526-BF6A-939FC56DAFE9}" type="pres">
      <dgm:prSet presAssocID="{61137897-E347-4257-8000-0B0EAA962FF1}" presName="childText" presStyleLbl="bgAcc1" presStyleIdx="9" presStyleCnt="14">
        <dgm:presLayoutVars>
          <dgm:bulletEnabled val="1"/>
        </dgm:presLayoutVars>
      </dgm:prSet>
      <dgm:spPr/>
      <dgm:t>
        <a:bodyPr/>
        <a:lstStyle/>
        <a:p>
          <a:endParaRPr lang="es-PE"/>
        </a:p>
      </dgm:t>
    </dgm:pt>
    <dgm:pt modelId="{C4C017D3-3B5A-4790-B0A7-F0DB8C073217}" type="pres">
      <dgm:prSet presAssocID="{95C6613E-A02B-43F6-93FD-283852C050D5}" presName="root" presStyleCnt="0"/>
      <dgm:spPr/>
      <dgm:t>
        <a:bodyPr/>
        <a:lstStyle/>
        <a:p>
          <a:endParaRPr lang="es-PE"/>
        </a:p>
      </dgm:t>
    </dgm:pt>
    <dgm:pt modelId="{DFB4B96F-B257-4AB7-9394-F788F00336D6}" type="pres">
      <dgm:prSet presAssocID="{95C6613E-A02B-43F6-93FD-283852C050D5}" presName="rootComposite" presStyleCnt="0"/>
      <dgm:spPr/>
      <dgm:t>
        <a:bodyPr/>
        <a:lstStyle/>
        <a:p>
          <a:endParaRPr lang="es-PE"/>
        </a:p>
      </dgm:t>
    </dgm:pt>
    <dgm:pt modelId="{9869E47D-41C8-4138-86A3-F349204C5068}" type="pres">
      <dgm:prSet presAssocID="{95C6613E-A02B-43F6-93FD-283852C050D5}" presName="rootText" presStyleLbl="node1" presStyleIdx="4" presStyleCnt="6"/>
      <dgm:spPr/>
      <dgm:t>
        <a:bodyPr/>
        <a:lstStyle/>
        <a:p>
          <a:endParaRPr lang="es-MX"/>
        </a:p>
      </dgm:t>
    </dgm:pt>
    <dgm:pt modelId="{98E22CE6-28F3-4677-913E-1FF882DE403D}" type="pres">
      <dgm:prSet presAssocID="{95C6613E-A02B-43F6-93FD-283852C050D5}" presName="rootConnector" presStyleLbl="node1" presStyleIdx="4" presStyleCnt="6"/>
      <dgm:spPr/>
      <dgm:t>
        <a:bodyPr/>
        <a:lstStyle/>
        <a:p>
          <a:endParaRPr lang="es-MX"/>
        </a:p>
      </dgm:t>
    </dgm:pt>
    <dgm:pt modelId="{D3163360-B770-4B09-BE51-C951AF16CE8F}" type="pres">
      <dgm:prSet presAssocID="{95C6613E-A02B-43F6-93FD-283852C050D5}" presName="childShape" presStyleCnt="0"/>
      <dgm:spPr/>
      <dgm:t>
        <a:bodyPr/>
        <a:lstStyle/>
        <a:p>
          <a:endParaRPr lang="es-PE"/>
        </a:p>
      </dgm:t>
    </dgm:pt>
    <dgm:pt modelId="{D5D20C94-C1AF-4BEB-8F80-67F3CCB922AA}" type="pres">
      <dgm:prSet presAssocID="{F8AE0AA4-5ABC-4AE1-ADAF-D1F1E91377C1}" presName="Name13" presStyleLbl="parChTrans1D2" presStyleIdx="10" presStyleCnt="14"/>
      <dgm:spPr/>
      <dgm:t>
        <a:bodyPr/>
        <a:lstStyle/>
        <a:p>
          <a:endParaRPr lang="es-MX"/>
        </a:p>
      </dgm:t>
    </dgm:pt>
    <dgm:pt modelId="{EAD92DFB-360A-4A52-B834-422657D0C832}" type="pres">
      <dgm:prSet presAssocID="{878F6497-9165-44A0-8F67-7CF68DF9A720}" presName="childText" presStyleLbl="bgAcc1" presStyleIdx="10" presStyleCnt="14">
        <dgm:presLayoutVars>
          <dgm:bulletEnabled val="1"/>
        </dgm:presLayoutVars>
      </dgm:prSet>
      <dgm:spPr/>
      <dgm:t>
        <a:bodyPr/>
        <a:lstStyle/>
        <a:p>
          <a:endParaRPr lang="es-MX"/>
        </a:p>
      </dgm:t>
    </dgm:pt>
    <dgm:pt modelId="{ED123C94-CF0E-4012-AB02-5832242E7B6B}" type="pres">
      <dgm:prSet presAssocID="{A48059E4-D8A5-4E71-BFAE-94F7ADA209C8}" presName="Name13" presStyleLbl="parChTrans1D2" presStyleIdx="11" presStyleCnt="14"/>
      <dgm:spPr/>
      <dgm:t>
        <a:bodyPr/>
        <a:lstStyle/>
        <a:p>
          <a:endParaRPr lang="es-MX"/>
        </a:p>
      </dgm:t>
    </dgm:pt>
    <dgm:pt modelId="{76418CE3-E2FA-4D3A-AD3C-C13370B63EEA}" type="pres">
      <dgm:prSet presAssocID="{B810C9E7-C7AF-4492-A92D-E79629A1BC42}" presName="childText" presStyleLbl="bgAcc1" presStyleIdx="11" presStyleCnt="14">
        <dgm:presLayoutVars>
          <dgm:bulletEnabled val="1"/>
        </dgm:presLayoutVars>
      </dgm:prSet>
      <dgm:spPr/>
      <dgm:t>
        <a:bodyPr/>
        <a:lstStyle/>
        <a:p>
          <a:endParaRPr lang="es-MX"/>
        </a:p>
      </dgm:t>
    </dgm:pt>
    <dgm:pt modelId="{5B0F4855-DCC7-4EA5-9A47-19E07DEB54B0}" type="pres">
      <dgm:prSet presAssocID="{99C25904-4B52-4D54-9AA2-034EBB21A695}" presName="root" presStyleCnt="0"/>
      <dgm:spPr/>
      <dgm:t>
        <a:bodyPr/>
        <a:lstStyle/>
        <a:p>
          <a:endParaRPr lang="es-PE"/>
        </a:p>
      </dgm:t>
    </dgm:pt>
    <dgm:pt modelId="{665520C4-1EB3-4778-B129-6A51CD3CEEC5}" type="pres">
      <dgm:prSet presAssocID="{99C25904-4B52-4D54-9AA2-034EBB21A695}" presName="rootComposite" presStyleCnt="0"/>
      <dgm:spPr/>
      <dgm:t>
        <a:bodyPr/>
        <a:lstStyle/>
        <a:p>
          <a:endParaRPr lang="es-PE"/>
        </a:p>
      </dgm:t>
    </dgm:pt>
    <dgm:pt modelId="{A5024CF3-064F-43C8-8D8C-9FF6CB856F89}" type="pres">
      <dgm:prSet presAssocID="{99C25904-4B52-4D54-9AA2-034EBB21A695}" presName="rootText" presStyleLbl="node1" presStyleIdx="5" presStyleCnt="6"/>
      <dgm:spPr/>
      <dgm:t>
        <a:bodyPr/>
        <a:lstStyle/>
        <a:p>
          <a:endParaRPr lang="es-PE"/>
        </a:p>
      </dgm:t>
    </dgm:pt>
    <dgm:pt modelId="{219406ED-D2EA-4051-A6C1-94226F8A4107}" type="pres">
      <dgm:prSet presAssocID="{99C25904-4B52-4D54-9AA2-034EBB21A695}" presName="rootConnector" presStyleLbl="node1" presStyleIdx="5" presStyleCnt="6"/>
      <dgm:spPr/>
      <dgm:t>
        <a:bodyPr/>
        <a:lstStyle/>
        <a:p>
          <a:endParaRPr lang="es-MX"/>
        </a:p>
      </dgm:t>
    </dgm:pt>
    <dgm:pt modelId="{757347D4-4FBB-49D3-BC19-D10FEC8787F7}" type="pres">
      <dgm:prSet presAssocID="{99C25904-4B52-4D54-9AA2-034EBB21A695}" presName="childShape" presStyleCnt="0"/>
      <dgm:spPr/>
      <dgm:t>
        <a:bodyPr/>
        <a:lstStyle/>
        <a:p>
          <a:endParaRPr lang="es-PE"/>
        </a:p>
      </dgm:t>
    </dgm:pt>
    <dgm:pt modelId="{20286476-ADB7-492A-8380-984A5C25B3A9}" type="pres">
      <dgm:prSet presAssocID="{CD545691-AF26-44DB-98A3-66F673E169EB}" presName="Name13" presStyleLbl="parChTrans1D2" presStyleIdx="12" presStyleCnt="14"/>
      <dgm:spPr/>
      <dgm:t>
        <a:bodyPr/>
        <a:lstStyle/>
        <a:p>
          <a:endParaRPr lang="es-MX"/>
        </a:p>
      </dgm:t>
    </dgm:pt>
    <dgm:pt modelId="{67CBC354-42BE-46CD-8578-85DCA42CD8AF}" type="pres">
      <dgm:prSet presAssocID="{A6E8B2E5-A758-4500-94D7-97102072560E}" presName="childText" presStyleLbl="bgAcc1" presStyleIdx="12" presStyleCnt="14">
        <dgm:presLayoutVars>
          <dgm:bulletEnabled val="1"/>
        </dgm:presLayoutVars>
      </dgm:prSet>
      <dgm:spPr/>
      <dgm:t>
        <a:bodyPr/>
        <a:lstStyle/>
        <a:p>
          <a:endParaRPr lang="es-MX"/>
        </a:p>
      </dgm:t>
    </dgm:pt>
    <dgm:pt modelId="{999E0471-92D2-49C8-A3D0-35399F8C7EF0}" type="pres">
      <dgm:prSet presAssocID="{704CF718-DCD0-4F1E-A8A4-22840318E566}" presName="Name13" presStyleLbl="parChTrans1D2" presStyleIdx="13" presStyleCnt="14"/>
      <dgm:spPr/>
      <dgm:t>
        <a:bodyPr/>
        <a:lstStyle/>
        <a:p>
          <a:endParaRPr lang="es-MX"/>
        </a:p>
      </dgm:t>
    </dgm:pt>
    <dgm:pt modelId="{95DAB273-4F9D-40EA-A17C-2908602FA17D}" type="pres">
      <dgm:prSet presAssocID="{58763541-368E-42D3-A3A0-E2078BFFD718}" presName="childText" presStyleLbl="bgAcc1" presStyleIdx="13" presStyleCnt="14">
        <dgm:presLayoutVars>
          <dgm:bulletEnabled val="1"/>
        </dgm:presLayoutVars>
      </dgm:prSet>
      <dgm:spPr/>
      <dgm:t>
        <a:bodyPr/>
        <a:lstStyle/>
        <a:p>
          <a:endParaRPr lang="es-MX"/>
        </a:p>
      </dgm:t>
    </dgm:pt>
  </dgm:ptLst>
  <dgm:cxnLst>
    <dgm:cxn modelId="{1186E5D1-6AF0-497B-91DC-592BD9F86E72}" type="presOf" srcId="{7DD4BF45-609A-4F6A-846E-B05C23F98327}" destId="{690BD19C-EF0A-4432-A2AC-788ADAEBD902}" srcOrd="0" destOrd="0" presId="urn:microsoft.com/office/officeart/2005/8/layout/hierarchy3"/>
    <dgm:cxn modelId="{93C74B7E-BBC8-45DF-9BA6-04CF3812ECE3}" type="presOf" srcId="{DC5D51FD-4F39-46EC-A261-F0159A1CAC14}" destId="{F0BFD0A0-07EB-49F1-999B-D774873B3C25}" srcOrd="0" destOrd="0" presId="urn:microsoft.com/office/officeart/2005/8/layout/hierarchy3"/>
    <dgm:cxn modelId="{501751B6-C45D-48B5-91AE-C148E872F20F}" srcId="{8DF3C11E-B12A-41BF-92A0-FBE68485B4DC}" destId="{7DD4BF45-609A-4F6A-846E-B05C23F98327}" srcOrd="2" destOrd="0" parTransId="{2CE94CE4-3F49-4B98-A4A5-7F7125EFC40C}" sibTransId="{F2AB9E69-9E98-484E-93AE-ED02C98DDC79}"/>
    <dgm:cxn modelId="{742D435C-EBC1-473A-9067-A2AD7901AB92}" srcId="{FCB46A39-FA64-4F7C-9F03-4C232C651B69}" destId="{61137897-E347-4257-8000-0B0EAA962FF1}" srcOrd="1" destOrd="0" parTransId="{524246AF-86B0-4988-A795-C66D76D86F0C}" sibTransId="{4A9E8514-401D-4A6C-AA3F-C1A19068010F}"/>
    <dgm:cxn modelId="{3F92C5F0-B975-417E-B98D-4B21DD0DC313}" type="presOf" srcId="{524246AF-86B0-4988-A795-C66D76D86F0C}" destId="{36889EE2-0F03-4B55-AE16-1FD09375C820}" srcOrd="0" destOrd="0" presId="urn:microsoft.com/office/officeart/2005/8/layout/hierarchy3"/>
    <dgm:cxn modelId="{5542D9AD-F296-4D17-BFB5-BFB7E7756EEC}" type="presOf" srcId="{95C6613E-A02B-43F6-93FD-283852C050D5}" destId="{98E22CE6-28F3-4677-913E-1FF882DE403D}" srcOrd="1" destOrd="0" presId="urn:microsoft.com/office/officeart/2005/8/layout/hierarchy3"/>
    <dgm:cxn modelId="{D6349522-6F04-48B0-8898-76B851A81DD3}" type="presOf" srcId="{04B4DC3C-2557-43BB-91A3-ABCAF50D7794}" destId="{630C371A-E828-4194-8716-CE8CD5D46AB9}" srcOrd="0" destOrd="0" presId="urn:microsoft.com/office/officeart/2005/8/layout/hierarchy3"/>
    <dgm:cxn modelId="{571F5B4B-19ED-4FB4-B29A-27ED400F7D96}" type="presOf" srcId="{FCB46A39-FA64-4F7C-9F03-4C232C651B69}" destId="{6EB8BC04-C873-46CA-9A8B-C192967A5B9D}" srcOrd="0" destOrd="0" presId="urn:microsoft.com/office/officeart/2005/8/layout/hierarchy3"/>
    <dgm:cxn modelId="{35ACC943-43EF-4FD5-8055-E639CDA31BFD}" type="presOf" srcId="{878F6497-9165-44A0-8F67-7CF68DF9A720}" destId="{EAD92DFB-360A-4A52-B834-422657D0C832}" srcOrd="0" destOrd="0" presId="urn:microsoft.com/office/officeart/2005/8/layout/hierarchy3"/>
    <dgm:cxn modelId="{0090C65D-784D-42C5-8B98-6280CB31AFBD}" type="presOf" srcId="{25984FBA-736F-42CD-BDD6-8B5B80C66E6D}" destId="{40E941E6-78B8-4F2B-B14D-1FA4E40A59C0}" srcOrd="0" destOrd="0" presId="urn:microsoft.com/office/officeart/2005/8/layout/hierarchy3"/>
    <dgm:cxn modelId="{35AB4B0D-C4A2-4726-A4AF-2AF80359E972}" type="presOf" srcId="{8AB807F7-3432-4512-9840-BEFF23FCA73C}" destId="{23715CCC-774C-4AB2-9E98-55DED76E7446}" srcOrd="1" destOrd="0" presId="urn:microsoft.com/office/officeart/2005/8/layout/hierarchy3"/>
    <dgm:cxn modelId="{78E7DCC3-BED1-4C92-9066-4628468D3F7A}" type="presOf" srcId="{3859DCF3-3B71-4444-A3DA-BC84C1E565F3}" destId="{4333F26E-CDEA-420E-A2BF-BA9A2635320D}" srcOrd="0" destOrd="0" presId="urn:microsoft.com/office/officeart/2005/8/layout/hierarchy3"/>
    <dgm:cxn modelId="{F3125ADC-0291-4A80-8505-B9DF30F4D5CB}" type="presOf" srcId="{5F278F73-1F2E-4B3E-88CD-4EF763D44C15}" destId="{8738DEE5-3BEF-4202-B693-46DAF216337E}" srcOrd="0" destOrd="0" presId="urn:microsoft.com/office/officeart/2005/8/layout/hierarchy3"/>
    <dgm:cxn modelId="{3B72BAC8-043E-42BE-8AFB-5CFB7D969F8D}" type="presOf" srcId="{704CF718-DCD0-4F1E-A8A4-22840318E566}" destId="{999E0471-92D2-49C8-A3D0-35399F8C7EF0}" srcOrd="0" destOrd="0" presId="urn:microsoft.com/office/officeart/2005/8/layout/hierarchy3"/>
    <dgm:cxn modelId="{BCB13E2F-9856-4964-897E-3FD171B01658}" type="presOf" srcId="{99C25904-4B52-4D54-9AA2-034EBB21A695}" destId="{219406ED-D2EA-4051-A6C1-94226F8A4107}" srcOrd="1" destOrd="0" presId="urn:microsoft.com/office/officeart/2005/8/layout/hierarchy3"/>
    <dgm:cxn modelId="{95ED011C-286F-49F9-AE89-C4D761C42FED}" type="presOf" srcId="{A6E8B2E5-A758-4500-94D7-97102072560E}" destId="{67CBC354-42BE-46CD-8578-85DCA42CD8AF}" srcOrd="0" destOrd="0" presId="urn:microsoft.com/office/officeart/2005/8/layout/hierarchy3"/>
    <dgm:cxn modelId="{3BFA6BDE-96C1-48DE-874B-9CC4BB866CE1}" srcId="{04B4DC3C-2557-43BB-91A3-ABCAF50D7794}" destId="{8DF3C11E-B12A-41BF-92A0-FBE68485B4DC}" srcOrd="0" destOrd="0" parTransId="{3AEA71D3-B945-4FC4-8402-38145DCD553E}" sibTransId="{86D3EF18-2594-43F4-B8E9-D62D1047C297}"/>
    <dgm:cxn modelId="{E7D274E8-2716-4C2F-B7B4-B5959C89B954}" type="presOf" srcId="{CD545691-AF26-44DB-98A3-66F673E169EB}" destId="{20286476-ADB7-492A-8380-984A5C25B3A9}" srcOrd="0" destOrd="0" presId="urn:microsoft.com/office/officeart/2005/8/layout/hierarchy3"/>
    <dgm:cxn modelId="{E966A6D7-125F-4777-9B70-228080313B48}" srcId="{8DF3C11E-B12A-41BF-92A0-FBE68485B4DC}" destId="{EBFDC018-9E73-4241-A209-5585555B8674}" srcOrd="1" destOrd="0" parTransId="{25984FBA-736F-42CD-BDD6-8B5B80C66E6D}" sibTransId="{88D90E7F-C9F2-4E5B-BFB0-96AD8214BABC}"/>
    <dgm:cxn modelId="{2A503201-593A-48DD-A754-3B9C52CAB733}" type="presOf" srcId="{99C25904-4B52-4D54-9AA2-034EBB21A695}" destId="{A5024CF3-064F-43C8-8D8C-9FF6CB856F89}" srcOrd="0" destOrd="0" presId="urn:microsoft.com/office/officeart/2005/8/layout/hierarchy3"/>
    <dgm:cxn modelId="{EB2691A6-B7B3-490E-A078-C4127F01B6C8}" type="presOf" srcId="{40588682-43C5-4B52-B29F-33F913646C72}" destId="{B3D9BFC3-D6DC-465F-98A4-94058E48967C}" srcOrd="0" destOrd="0" presId="urn:microsoft.com/office/officeart/2005/8/layout/hierarchy3"/>
    <dgm:cxn modelId="{76C74D92-6275-4C31-B470-3E8AB8E35FB7}" type="presOf" srcId="{95C6613E-A02B-43F6-93FD-283852C050D5}" destId="{9869E47D-41C8-4138-86A3-F349204C5068}" srcOrd="0" destOrd="0" presId="urn:microsoft.com/office/officeart/2005/8/layout/hierarchy3"/>
    <dgm:cxn modelId="{E9E2E17B-9E88-425E-9FCB-11251BCBF073}" type="presOf" srcId="{CCEA66AA-07A0-4E55-AB85-5329E0459D31}" destId="{E6EE0C6C-56C7-4583-B639-AB6C62F231E5}" srcOrd="0" destOrd="0" presId="urn:microsoft.com/office/officeart/2005/8/layout/hierarchy3"/>
    <dgm:cxn modelId="{230733A2-ED02-4588-9D47-4FBC502A4A86}" srcId="{8DF3C11E-B12A-41BF-92A0-FBE68485B4DC}" destId="{EB815AF1-EB86-4741-8BB7-0D6A53C9CF7B}" srcOrd="3" destOrd="0" parTransId="{3727E4A9-3B64-4234-BC2D-5292AEDD419D}" sibTransId="{3EBF9BF7-2D97-444D-9597-9D6CA511EF3C}"/>
    <dgm:cxn modelId="{7CF78A63-B2F1-4E10-86D5-181896B7ED30}" type="presOf" srcId="{3727E4A9-3B64-4234-BC2D-5292AEDD419D}" destId="{E4EFEAB1-516B-4EEA-B245-FA03EB6BFEB3}" srcOrd="0" destOrd="0" presId="urn:microsoft.com/office/officeart/2005/8/layout/hierarchy3"/>
    <dgm:cxn modelId="{FDFDB786-7815-41C4-BAF6-05D1E8A6E5BC}" type="presOf" srcId="{8DF3C11E-B12A-41BF-92A0-FBE68485B4DC}" destId="{833A793E-4CD6-4442-96D5-752AEA7EE477}" srcOrd="1" destOrd="0" presId="urn:microsoft.com/office/officeart/2005/8/layout/hierarchy3"/>
    <dgm:cxn modelId="{ABAEA4B5-AAAE-4469-ACCA-67ADC7CE4CE2}" type="presOf" srcId="{CD490661-5016-4509-B1DE-78A55B205A5F}" destId="{E2166488-6B07-4BED-91E6-65A91CE11F82}" srcOrd="0" destOrd="0" presId="urn:microsoft.com/office/officeart/2005/8/layout/hierarchy3"/>
    <dgm:cxn modelId="{ACECCC1C-A7AE-4518-8C33-0D7B2C5FA5C1}" type="presOf" srcId="{4A2D0EB6-2F16-4290-9644-9254C3020675}" destId="{29C4A8D2-56F5-4BA4-AD7B-1B81E4B61E2A}" srcOrd="0" destOrd="0" presId="urn:microsoft.com/office/officeart/2005/8/layout/hierarchy3"/>
    <dgm:cxn modelId="{65297B7F-28F4-4ADD-9905-4B05EBA47C57}" srcId="{8DF3C11E-B12A-41BF-92A0-FBE68485B4DC}" destId="{40588682-43C5-4B52-B29F-33F913646C72}" srcOrd="0" destOrd="0" parTransId="{A7B8624E-5436-44DC-B602-C10477D9B35D}" sibTransId="{DD6834DF-D72D-4093-92BD-A39DDD886F41}"/>
    <dgm:cxn modelId="{F4BADA97-3818-4BA6-A549-E0695110946E}" srcId="{8AB807F7-3432-4512-9840-BEFF23FCA73C}" destId="{CD490661-5016-4509-B1DE-78A55B205A5F}" srcOrd="0" destOrd="0" parTransId="{DC5D51FD-4F39-46EC-A261-F0159A1CAC14}" sibTransId="{F748160A-7210-490C-82AA-61F8A4E2CC7F}"/>
    <dgm:cxn modelId="{92AB842E-E978-4BA7-8133-C0AB2CA35CC1}" type="presOf" srcId="{8DF3C11E-B12A-41BF-92A0-FBE68485B4DC}" destId="{4871C301-59F4-4DB8-BBFA-E7B2B67F8BE7}" srcOrd="0" destOrd="0" presId="urn:microsoft.com/office/officeart/2005/8/layout/hierarchy3"/>
    <dgm:cxn modelId="{19073C7C-AB4D-4A3F-8E56-B55E73CF6F7D}" srcId="{FCB46A39-FA64-4F7C-9F03-4C232C651B69}" destId="{CA3F4B3B-6A0B-4C18-A40E-33A915D04EEF}" srcOrd="0" destOrd="0" parTransId="{4A2D0EB6-2F16-4290-9644-9254C3020675}" sibTransId="{02D5CF19-19D8-4B22-8BD3-155DD5F364CA}"/>
    <dgm:cxn modelId="{AA546A1F-3E8B-4130-9BAF-9CC65AFA9AF8}" type="presOf" srcId="{936D7930-4B43-4B4F-BB6D-606A4EA79C07}" destId="{120D1E0A-C6E3-4953-B141-12AD56BC76B1}" srcOrd="0" destOrd="0" presId="urn:microsoft.com/office/officeart/2005/8/layout/hierarchy3"/>
    <dgm:cxn modelId="{E684ED08-4D12-4BC7-9CC0-526E06B27009}" srcId="{D17BF4C2-DACC-473F-BA20-7AB336531E02}" destId="{CCEA66AA-07A0-4E55-AB85-5329E0459D31}" srcOrd="1" destOrd="0" parTransId="{5F278F73-1F2E-4B3E-88CD-4EF763D44C15}" sibTransId="{90A608B0-17E8-4AC7-819F-1A343D21D433}"/>
    <dgm:cxn modelId="{D9CA60BE-A4B5-4D1B-9CAA-37E1DDBDF2C0}" type="presOf" srcId="{61137897-E347-4257-8000-0B0EAA962FF1}" destId="{75CC1CCC-9058-4526-BF6A-939FC56DAFE9}" srcOrd="0" destOrd="0" presId="urn:microsoft.com/office/officeart/2005/8/layout/hierarchy3"/>
    <dgm:cxn modelId="{D582DD82-E4CC-48A7-8FD4-AF69C5EF69C9}" type="presOf" srcId="{51BC458A-6E59-43DD-86A9-D03FFBD30DB5}" destId="{53CB569B-310B-4FE6-A19A-78E04CAE9DA0}" srcOrd="0" destOrd="0" presId="urn:microsoft.com/office/officeart/2005/8/layout/hierarchy3"/>
    <dgm:cxn modelId="{50CA1754-20BF-4082-BC63-222F14F16876}" type="presOf" srcId="{8AB807F7-3432-4512-9840-BEFF23FCA73C}" destId="{4AA90A13-F36E-4C78-BE45-2453227CF185}" srcOrd="0" destOrd="0" presId="urn:microsoft.com/office/officeart/2005/8/layout/hierarchy3"/>
    <dgm:cxn modelId="{55015B9B-431C-4589-995C-CEF549153D1C}" srcId="{95C6613E-A02B-43F6-93FD-283852C050D5}" destId="{878F6497-9165-44A0-8F67-7CF68DF9A720}" srcOrd="0" destOrd="0" parTransId="{F8AE0AA4-5ABC-4AE1-ADAF-D1F1E91377C1}" sibTransId="{FECD0B6F-AF76-4FCB-9582-36AAD4D053B0}"/>
    <dgm:cxn modelId="{4CF60510-FD7F-40C7-B851-5EB0C225B28E}" type="presOf" srcId="{FCB46A39-FA64-4F7C-9F03-4C232C651B69}" destId="{48E42AB5-67EF-4829-8918-32A3DE959E4D}" srcOrd="1" destOrd="0" presId="urn:microsoft.com/office/officeart/2005/8/layout/hierarchy3"/>
    <dgm:cxn modelId="{9AF2C3EE-5F63-4D83-A5D0-E6BBC67E6318}" srcId="{95C6613E-A02B-43F6-93FD-283852C050D5}" destId="{B810C9E7-C7AF-4492-A92D-E79629A1BC42}" srcOrd="1" destOrd="0" parTransId="{A48059E4-D8A5-4E71-BFAE-94F7ADA209C8}" sibTransId="{B2FF8E61-66E0-4BEE-A56A-CE1CC3381535}"/>
    <dgm:cxn modelId="{72C8BBCC-6A5E-499C-A827-166E1BFF9F27}" srcId="{04B4DC3C-2557-43BB-91A3-ABCAF50D7794}" destId="{95C6613E-A02B-43F6-93FD-283852C050D5}" srcOrd="4" destOrd="0" parTransId="{7FF1C270-F883-4A57-8C5E-64CC3923A7DA}" sibTransId="{1601EBA5-884B-436B-827D-F0AF034F80A7}"/>
    <dgm:cxn modelId="{C2213CF7-E6B3-4A69-B58B-26E6F9E5CF88}" type="presOf" srcId="{EB815AF1-EB86-4741-8BB7-0D6A53C9CF7B}" destId="{60613177-63B0-452D-AFC1-AF87E4338415}" srcOrd="0" destOrd="0" presId="urn:microsoft.com/office/officeart/2005/8/layout/hierarchy3"/>
    <dgm:cxn modelId="{33EF6659-EE12-41F2-B76C-C51A8626FDB1}" srcId="{D17BF4C2-DACC-473F-BA20-7AB336531E02}" destId="{51BC458A-6E59-43DD-86A9-D03FFBD30DB5}" srcOrd="0" destOrd="0" parTransId="{3859DCF3-3B71-4444-A3DA-BC84C1E565F3}" sibTransId="{E992BB20-06F2-44EE-BE91-829CCCB016C3}"/>
    <dgm:cxn modelId="{0E540976-A2BB-44BB-9877-237C025EF584}" srcId="{04B4DC3C-2557-43BB-91A3-ABCAF50D7794}" destId="{FCB46A39-FA64-4F7C-9F03-4C232C651B69}" srcOrd="3" destOrd="0" parTransId="{8DAFE721-608B-4CC0-9FD0-8C287F934780}" sibTransId="{3E85D3A2-D402-432D-9D9E-956A6D5D5EEE}"/>
    <dgm:cxn modelId="{619E86DB-106B-4E2D-9FC5-60D21CDD444C}" type="presOf" srcId="{B810C9E7-C7AF-4492-A92D-E79629A1BC42}" destId="{76418CE3-E2FA-4D3A-AD3C-C13370B63EEA}" srcOrd="0" destOrd="0" presId="urn:microsoft.com/office/officeart/2005/8/layout/hierarchy3"/>
    <dgm:cxn modelId="{A53BFE72-02B8-45D6-8557-5617B72F3AE1}" srcId="{04B4DC3C-2557-43BB-91A3-ABCAF50D7794}" destId="{8AB807F7-3432-4512-9840-BEFF23FCA73C}" srcOrd="1" destOrd="0" parTransId="{019CF962-CF84-47CB-B948-8C5C64707426}" sibTransId="{FB48E048-F794-4DD8-BB5F-D662D997EB63}"/>
    <dgm:cxn modelId="{56F9D434-D925-4EEE-A17F-B85EACA2C02A}" type="presOf" srcId="{F8AE0AA4-5ABC-4AE1-ADAF-D1F1E91377C1}" destId="{D5D20C94-C1AF-4BEB-8F80-67F3CCB922AA}" srcOrd="0" destOrd="0" presId="urn:microsoft.com/office/officeart/2005/8/layout/hierarchy3"/>
    <dgm:cxn modelId="{95B8D166-4792-4DAB-8B45-52110FB64CDA}" type="presOf" srcId="{CA3F4B3B-6A0B-4C18-A40E-33A915D04EEF}" destId="{D05865F7-CEC7-440F-9B55-E2DBC3790F94}" srcOrd="0" destOrd="0" presId="urn:microsoft.com/office/officeart/2005/8/layout/hierarchy3"/>
    <dgm:cxn modelId="{D95F9CAC-4067-4C55-A63B-61C8FB334B96}" srcId="{04B4DC3C-2557-43BB-91A3-ABCAF50D7794}" destId="{D17BF4C2-DACC-473F-BA20-7AB336531E02}" srcOrd="2" destOrd="0" parTransId="{78CA8431-4779-4193-9082-75612968441C}" sibTransId="{27C52C46-D845-4E9C-A8C5-7FEE8588FDB6}"/>
    <dgm:cxn modelId="{54F6876C-2AF8-489E-975A-9EB595D91F6B}" type="presOf" srcId="{58763541-368E-42D3-A3A0-E2078BFFD718}" destId="{95DAB273-4F9D-40EA-A17C-2908602FA17D}" srcOrd="0" destOrd="0" presId="urn:microsoft.com/office/officeart/2005/8/layout/hierarchy3"/>
    <dgm:cxn modelId="{67DA636C-2E00-4703-8594-F0983DAE174E}" srcId="{04B4DC3C-2557-43BB-91A3-ABCAF50D7794}" destId="{99C25904-4B52-4D54-9AA2-034EBB21A695}" srcOrd="5" destOrd="0" parTransId="{702CE872-8EFD-4539-9BAA-10BE1E36D9E1}" sibTransId="{4C03BAF9-11DB-4DD3-A13C-A4A93F2C6000}"/>
    <dgm:cxn modelId="{62D823B5-1886-4980-A986-252F4F7B77B7}" type="presOf" srcId="{2CE94CE4-3F49-4B98-A4A5-7F7125EFC40C}" destId="{7B2B12B1-97F5-41FA-A2C0-1723B53B171F}" srcOrd="0" destOrd="0" presId="urn:microsoft.com/office/officeart/2005/8/layout/hierarchy3"/>
    <dgm:cxn modelId="{DB5D7DA2-C791-4876-ADF1-527D95489BE3}" type="presOf" srcId="{223F621E-636A-44B9-B288-AFE974DF4AF9}" destId="{B854B00C-1FB2-45E2-B948-5FC5569C466A}" srcOrd="0" destOrd="0" presId="urn:microsoft.com/office/officeart/2005/8/layout/hierarchy3"/>
    <dgm:cxn modelId="{1924FD5F-ED17-4A49-8EA9-4DA155CD72FC}" srcId="{99C25904-4B52-4D54-9AA2-034EBB21A695}" destId="{58763541-368E-42D3-A3A0-E2078BFFD718}" srcOrd="1" destOrd="0" parTransId="{704CF718-DCD0-4F1E-A8A4-22840318E566}" sibTransId="{20C9EA5E-E644-4D51-B54A-EBE6251949A1}"/>
    <dgm:cxn modelId="{6F8DE53C-43E3-4683-BE34-5E567824DD49}" type="presOf" srcId="{A7B8624E-5436-44DC-B602-C10477D9B35D}" destId="{D64F4A25-02DD-4B64-8DA0-E62265914663}" srcOrd="0" destOrd="0" presId="urn:microsoft.com/office/officeart/2005/8/layout/hierarchy3"/>
    <dgm:cxn modelId="{66EDF4B8-A2F8-4F2C-B6A7-71225C16A191}" type="presOf" srcId="{D17BF4C2-DACC-473F-BA20-7AB336531E02}" destId="{E3B04F27-4551-45DE-98E0-7BD632838FA1}" srcOrd="0" destOrd="0" presId="urn:microsoft.com/office/officeart/2005/8/layout/hierarchy3"/>
    <dgm:cxn modelId="{023665AF-C60E-49ED-9811-6C40C3FEF6D5}" type="presOf" srcId="{EBFDC018-9E73-4241-A209-5585555B8674}" destId="{A0BB6D80-920F-4C53-A88B-FB80CF2F206A}" srcOrd="0" destOrd="0" presId="urn:microsoft.com/office/officeart/2005/8/layout/hierarchy3"/>
    <dgm:cxn modelId="{654330B7-6D69-48E7-B455-9BC5929A253B}" type="presOf" srcId="{A48059E4-D8A5-4E71-BFAE-94F7ADA209C8}" destId="{ED123C94-CF0E-4012-AB02-5832242E7B6B}" srcOrd="0" destOrd="0" presId="urn:microsoft.com/office/officeart/2005/8/layout/hierarchy3"/>
    <dgm:cxn modelId="{1A5BDA95-E068-41DF-93B2-C1A02EF97D7F}" srcId="{99C25904-4B52-4D54-9AA2-034EBB21A695}" destId="{A6E8B2E5-A758-4500-94D7-97102072560E}" srcOrd="0" destOrd="0" parTransId="{CD545691-AF26-44DB-98A3-66F673E169EB}" sibTransId="{186F8850-7FB8-4290-9EBF-B5263F70CA87}"/>
    <dgm:cxn modelId="{9BE4E0F3-50A1-433D-AFCE-02CF17DB9760}" type="presOf" srcId="{D17BF4C2-DACC-473F-BA20-7AB336531E02}" destId="{5D5EC430-434C-4B6A-BBA3-40156E5AB5A6}" srcOrd="1" destOrd="0" presId="urn:microsoft.com/office/officeart/2005/8/layout/hierarchy3"/>
    <dgm:cxn modelId="{71F48FAD-F01D-4A96-A160-8845DEA96DAF}" srcId="{8AB807F7-3432-4512-9840-BEFF23FCA73C}" destId="{223F621E-636A-44B9-B288-AFE974DF4AF9}" srcOrd="1" destOrd="0" parTransId="{936D7930-4B43-4B4F-BB6D-606A4EA79C07}" sibTransId="{572BA482-9304-4663-9CEB-B87BC6EC0428}"/>
    <dgm:cxn modelId="{626857D3-6DF5-4FC4-A68B-BD459BF8A092}" type="presParOf" srcId="{630C371A-E828-4194-8716-CE8CD5D46AB9}" destId="{496438C5-7412-4891-A2AC-84F5800B0C1F}" srcOrd="0" destOrd="0" presId="urn:microsoft.com/office/officeart/2005/8/layout/hierarchy3"/>
    <dgm:cxn modelId="{C27592AA-A418-4912-B5E9-1EC287B96980}" type="presParOf" srcId="{496438C5-7412-4891-A2AC-84F5800B0C1F}" destId="{5980422E-105C-4580-B530-996E7DC10846}" srcOrd="0" destOrd="0" presId="urn:microsoft.com/office/officeart/2005/8/layout/hierarchy3"/>
    <dgm:cxn modelId="{A2A960AA-7630-4BCE-ADE9-F3480FEA7BD6}" type="presParOf" srcId="{5980422E-105C-4580-B530-996E7DC10846}" destId="{4871C301-59F4-4DB8-BBFA-E7B2B67F8BE7}" srcOrd="0" destOrd="0" presId="urn:microsoft.com/office/officeart/2005/8/layout/hierarchy3"/>
    <dgm:cxn modelId="{206C1524-9B57-402E-89C2-00E272896F1B}" type="presParOf" srcId="{5980422E-105C-4580-B530-996E7DC10846}" destId="{833A793E-4CD6-4442-96D5-752AEA7EE477}" srcOrd="1" destOrd="0" presId="urn:microsoft.com/office/officeart/2005/8/layout/hierarchy3"/>
    <dgm:cxn modelId="{BBA3CBF5-B0A7-4A28-8DA1-034AA6C88621}" type="presParOf" srcId="{496438C5-7412-4891-A2AC-84F5800B0C1F}" destId="{AC4AD4CA-7DD1-4258-B098-284EAFC540FB}" srcOrd="1" destOrd="0" presId="urn:microsoft.com/office/officeart/2005/8/layout/hierarchy3"/>
    <dgm:cxn modelId="{FA9A3467-4ACD-46BD-BF42-16F2B45C3A1C}" type="presParOf" srcId="{AC4AD4CA-7DD1-4258-B098-284EAFC540FB}" destId="{D64F4A25-02DD-4B64-8DA0-E62265914663}" srcOrd="0" destOrd="0" presId="urn:microsoft.com/office/officeart/2005/8/layout/hierarchy3"/>
    <dgm:cxn modelId="{45EEC6D9-3BE9-499F-AB3D-80AA9D76D8E3}" type="presParOf" srcId="{AC4AD4CA-7DD1-4258-B098-284EAFC540FB}" destId="{B3D9BFC3-D6DC-465F-98A4-94058E48967C}" srcOrd="1" destOrd="0" presId="urn:microsoft.com/office/officeart/2005/8/layout/hierarchy3"/>
    <dgm:cxn modelId="{E0D41DD6-545A-4CEF-BAE2-0AF85F679A5E}" type="presParOf" srcId="{AC4AD4CA-7DD1-4258-B098-284EAFC540FB}" destId="{40E941E6-78B8-4F2B-B14D-1FA4E40A59C0}" srcOrd="2" destOrd="0" presId="urn:microsoft.com/office/officeart/2005/8/layout/hierarchy3"/>
    <dgm:cxn modelId="{EA3FE5DB-261B-4B96-BFE1-44B96A5FA5E9}" type="presParOf" srcId="{AC4AD4CA-7DD1-4258-B098-284EAFC540FB}" destId="{A0BB6D80-920F-4C53-A88B-FB80CF2F206A}" srcOrd="3" destOrd="0" presId="urn:microsoft.com/office/officeart/2005/8/layout/hierarchy3"/>
    <dgm:cxn modelId="{9F234260-5C55-4224-8778-2C2205542090}" type="presParOf" srcId="{AC4AD4CA-7DD1-4258-B098-284EAFC540FB}" destId="{7B2B12B1-97F5-41FA-A2C0-1723B53B171F}" srcOrd="4" destOrd="0" presId="urn:microsoft.com/office/officeart/2005/8/layout/hierarchy3"/>
    <dgm:cxn modelId="{93747E1C-3B77-47DE-9089-F362306125CF}" type="presParOf" srcId="{AC4AD4CA-7DD1-4258-B098-284EAFC540FB}" destId="{690BD19C-EF0A-4432-A2AC-788ADAEBD902}" srcOrd="5" destOrd="0" presId="urn:microsoft.com/office/officeart/2005/8/layout/hierarchy3"/>
    <dgm:cxn modelId="{2C52F3CC-EE83-462E-A013-8EE078503B31}" type="presParOf" srcId="{AC4AD4CA-7DD1-4258-B098-284EAFC540FB}" destId="{E4EFEAB1-516B-4EEA-B245-FA03EB6BFEB3}" srcOrd="6" destOrd="0" presId="urn:microsoft.com/office/officeart/2005/8/layout/hierarchy3"/>
    <dgm:cxn modelId="{BE8F0B33-ACFC-4714-9D3F-CAA3E0E39369}" type="presParOf" srcId="{AC4AD4CA-7DD1-4258-B098-284EAFC540FB}" destId="{60613177-63B0-452D-AFC1-AF87E4338415}" srcOrd="7" destOrd="0" presId="urn:microsoft.com/office/officeart/2005/8/layout/hierarchy3"/>
    <dgm:cxn modelId="{BAF0D859-CC77-454D-B1E6-EBCACA5723E0}" type="presParOf" srcId="{630C371A-E828-4194-8716-CE8CD5D46AB9}" destId="{F4AEC735-6936-419A-BEF9-45D0BDC64A18}" srcOrd="1" destOrd="0" presId="urn:microsoft.com/office/officeart/2005/8/layout/hierarchy3"/>
    <dgm:cxn modelId="{218D6A88-3510-45CD-9F55-2F821C5E8DB0}" type="presParOf" srcId="{F4AEC735-6936-419A-BEF9-45D0BDC64A18}" destId="{290E2D42-7B8F-4F9A-A8E2-3134097EAD05}" srcOrd="0" destOrd="0" presId="urn:microsoft.com/office/officeart/2005/8/layout/hierarchy3"/>
    <dgm:cxn modelId="{00BF32BA-3819-4163-9F68-B8C6FCF3A29C}" type="presParOf" srcId="{290E2D42-7B8F-4F9A-A8E2-3134097EAD05}" destId="{4AA90A13-F36E-4C78-BE45-2453227CF185}" srcOrd="0" destOrd="0" presId="urn:microsoft.com/office/officeart/2005/8/layout/hierarchy3"/>
    <dgm:cxn modelId="{E3597423-D330-4F33-B393-3E610154D42E}" type="presParOf" srcId="{290E2D42-7B8F-4F9A-A8E2-3134097EAD05}" destId="{23715CCC-774C-4AB2-9E98-55DED76E7446}" srcOrd="1" destOrd="0" presId="urn:microsoft.com/office/officeart/2005/8/layout/hierarchy3"/>
    <dgm:cxn modelId="{1C0BBC36-8700-4601-B505-68DD611A4244}" type="presParOf" srcId="{F4AEC735-6936-419A-BEF9-45D0BDC64A18}" destId="{03939F61-A2ED-4B5E-9A1E-ADA90CE6BFB8}" srcOrd="1" destOrd="0" presId="urn:microsoft.com/office/officeart/2005/8/layout/hierarchy3"/>
    <dgm:cxn modelId="{299284F2-90E2-4802-9A71-4A81B1DE3D40}" type="presParOf" srcId="{03939F61-A2ED-4B5E-9A1E-ADA90CE6BFB8}" destId="{F0BFD0A0-07EB-49F1-999B-D774873B3C25}" srcOrd="0" destOrd="0" presId="urn:microsoft.com/office/officeart/2005/8/layout/hierarchy3"/>
    <dgm:cxn modelId="{B17753BA-4DC8-4BB4-875D-3832E8F5EBA0}" type="presParOf" srcId="{03939F61-A2ED-4B5E-9A1E-ADA90CE6BFB8}" destId="{E2166488-6B07-4BED-91E6-65A91CE11F82}" srcOrd="1" destOrd="0" presId="urn:microsoft.com/office/officeart/2005/8/layout/hierarchy3"/>
    <dgm:cxn modelId="{DF5C708E-ECEC-4CC3-A545-993C05CA11DD}" type="presParOf" srcId="{03939F61-A2ED-4B5E-9A1E-ADA90CE6BFB8}" destId="{120D1E0A-C6E3-4953-B141-12AD56BC76B1}" srcOrd="2" destOrd="0" presId="urn:microsoft.com/office/officeart/2005/8/layout/hierarchy3"/>
    <dgm:cxn modelId="{A4211C96-0C29-40FC-8B98-80BBB579EFC4}" type="presParOf" srcId="{03939F61-A2ED-4B5E-9A1E-ADA90CE6BFB8}" destId="{B854B00C-1FB2-45E2-B948-5FC5569C466A}" srcOrd="3" destOrd="0" presId="urn:microsoft.com/office/officeart/2005/8/layout/hierarchy3"/>
    <dgm:cxn modelId="{A234ED6B-E2F5-408A-81F9-A5B2BA92E381}" type="presParOf" srcId="{630C371A-E828-4194-8716-CE8CD5D46AB9}" destId="{66425D82-A4E9-4FC2-B134-A091AD331517}" srcOrd="2" destOrd="0" presId="urn:microsoft.com/office/officeart/2005/8/layout/hierarchy3"/>
    <dgm:cxn modelId="{A9E82F7B-20F1-4846-8F39-706D2D8115C2}" type="presParOf" srcId="{66425D82-A4E9-4FC2-B134-A091AD331517}" destId="{7053F045-2AE1-43A7-9291-A819CF5D199A}" srcOrd="0" destOrd="0" presId="urn:microsoft.com/office/officeart/2005/8/layout/hierarchy3"/>
    <dgm:cxn modelId="{D64DD8C7-CC95-461E-97B0-B7043F6C824B}" type="presParOf" srcId="{7053F045-2AE1-43A7-9291-A819CF5D199A}" destId="{E3B04F27-4551-45DE-98E0-7BD632838FA1}" srcOrd="0" destOrd="0" presId="urn:microsoft.com/office/officeart/2005/8/layout/hierarchy3"/>
    <dgm:cxn modelId="{5DC3E63E-6D9C-4CA5-BDF6-5717FB2ADC2B}" type="presParOf" srcId="{7053F045-2AE1-43A7-9291-A819CF5D199A}" destId="{5D5EC430-434C-4B6A-BBA3-40156E5AB5A6}" srcOrd="1" destOrd="0" presId="urn:microsoft.com/office/officeart/2005/8/layout/hierarchy3"/>
    <dgm:cxn modelId="{806D84C0-697A-4314-BEF4-85B3D5301810}" type="presParOf" srcId="{66425D82-A4E9-4FC2-B134-A091AD331517}" destId="{B19C2BCC-F175-4C38-9582-E594730F00C8}" srcOrd="1" destOrd="0" presId="urn:microsoft.com/office/officeart/2005/8/layout/hierarchy3"/>
    <dgm:cxn modelId="{AB4AEFD9-F136-4163-BB07-4FE7D5A6C185}" type="presParOf" srcId="{B19C2BCC-F175-4C38-9582-E594730F00C8}" destId="{4333F26E-CDEA-420E-A2BF-BA9A2635320D}" srcOrd="0" destOrd="0" presId="urn:microsoft.com/office/officeart/2005/8/layout/hierarchy3"/>
    <dgm:cxn modelId="{C264F3D4-E2C8-48EF-86EF-EB2EB697EBEB}" type="presParOf" srcId="{B19C2BCC-F175-4C38-9582-E594730F00C8}" destId="{53CB569B-310B-4FE6-A19A-78E04CAE9DA0}" srcOrd="1" destOrd="0" presId="urn:microsoft.com/office/officeart/2005/8/layout/hierarchy3"/>
    <dgm:cxn modelId="{54D7B390-9723-42AF-B180-2DE6B1859357}" type="presParOf" srcId="{B19C2BCC-F175-4C38-9582-E594730F00C8}" destId="{8738DEE5-3BEF-4202-B693-46DAF216337E}" srcOrd="2" destOrd="0" presId="urn:microsoft.com/office/officeart/2005/8/layout/hierarchy3"/>
    <dgm:cxn modelId="{3DBF134E-B90E-4092-A54D-F1E6A4D69A22}" type="presParOf" srcId="{B19C2BCC-F175-4C38-9582-E594730F00C8}" destId="{E6EE0C6C-56C7-4583-B639-AB6C62F231E5}" srcOrd="3" destOrd="0" presId="urn:microsoft.com/office/officeart/2005/8/layout/hierarchy3"/>
    <dgm:cxn modelId="{7F937022-A632-4F51-A7F7-D43CDE349C69}" type="presParOf" srcId="{630C371A-E828-4194-8716-CE8CD5D46AB9}" destId="{7879961E-59C4-452E-B350-B2F2FE7D7B1B}" srcOrd="3" destOrd="0" presId="urn:microsoft.com/office/officeart/2005/8/layout/hierarchy3"/>
    <dgm:cxn modelId="{1DB7785E-CB45-48F3-9D28-C5E601C4DB67}" type="presParOf" srcId="{7879961E-59C4-452E-B350-B2F2FE7D7B1B}" destId="{58AC1F3F-A4F5-418D-86CB-BA709AB22805}" srcOrd="0" destOrd="0" presId="urn:microsoft.com/office/officeart/2005/8/layout/hierarchy3"/>
    <dgm:cxn modelId="{32B447DB-D76B-45FC-85C0-896A5AEA0C4E}" type="presParOf" srcId="{58AC1F3F-A4F5-418D-86CB-BA709AB22805}" destId="{6EB8BC04-C873-46CA-9A8B-C192967A5B9D}" srcOrd="0" destOrd="0" presId="urn:microsoft.com/office/officeart/2005/8/layout/hierarchy3"/>
    <dgm:cxn modelId="{6DDEDD1F-A450-4193-B479-5BB542ED4DB6}" type="presParOf" srcId="{58AC1F3F-A4F5-418D-86CB-BA709AB22805}" destId="{48E42AB5-67EF-4829-8918-32A3DE959E4D}" srcOrd="1" destOrd="0" presId="urn:microsoft.com/office/officeart/2005/8/layout/hierarchy3"/>
    <dgm:cxn modelId="{43230518-7CC3-4737-81FB-E25DDE27BB6E}" type="presParOf" srcId="{7879961E-59C4-452E-B350-B2F2FE7D7B1B}" destId="{AD15887E-9393-436B-B5CB-0D7BC1B4CC25}" srcOrd="1" destOrd="0" presId="urn:microsoft.com/office/officeart/2005/8/layout/hierarchy3"/>
    <dgm:cxn modelId="{A9B35E81-3FA0-4C7F-975E-79C7B717B74A}" type="presParOf" srcId="{AD15887E-9393-436B-B5CB-0D7BC1B4CC25}" destId="{29C4A8D2-56F5-4BA4-AD7B-1B81E4B61E2A}" srcOrd="0" destOrd="0" presId="urn:microsoft.com/office/officeart/2005/8/layout/hierarchy3"/>
    <dgm:cxn modelId="{97DA83CE-EE34-4BA5-BC39-964E992AEB75}" type="presParOf" srcId="{AD15887E-9393-436B-B5CB-0D7BC1B4CC25}" destId="{D05865F7-CEC7-440F-9B55-E2DBC3790F94}" srcOrd="1" destOrd="0" presId="urn:microsoft.com/office/officeart/2005/8/layout/hierarchy3"/>
    <dgm:cxn modelId="{69F20F9D-CBD3-4B7C-9643-A75D7143790B}" type="presParOf" srcId="{AD15887E-9393-436B-B5CB-0D7BC1B4CC25}" destId="{36889EE2-0F03-4B55-AE16-1FD09375C820}" srcOrd="2" destOrd="0" presId="urn:microsoft.com/office/officeart/2005/8/layout/hierarchy3"/>
    <dgm:cxn modelId="{37F378D1-DDE8-4B21-AB1A-13162CA26D63}" type="presParOf" srcId="{AD15887E-9393-436B-B5CB-0D7BC1B4CC25}" destId="{75CC1CCC-9058-4526-BF6A-939FC56DAFE9}" srcOrd="3" destOrd="0" presId="urn:microsoft.com/office/officeart/2005/8/layout/hierarchy3"/>
    <dgm:cxn modelId="{B6DCE4D9-9D15-4DE2-BA86-5852BC62F28D}" type="presParOf" srcId="{630C371A-E828-4194-8716-CE8CD5D46AB9}" destId="{C4C017D3-3B5A-4790-B0A7-F0DB8C073217}" srcOrd="4" destOrd="0" presId="urn:microsoft.com/office/officeart/2005/8/layout/hierarchy3"/>
    <dgm:cxn modelId="{E46E2CD7-7AFE-4953-A68A-46200395782F}" type="presParOf" srcId="{C4C017D3-3B5A-4790-B0A7-F0DB8C073217}" destId="{DFB4B96F-B257-4AB7-9394-F788F00336D6}" srcOrd="0" destOrd="0" presId="urn:microsoft.com/office/officeart/2005/8/layout/hierarchy3"/>
    <dgm:cxn modelId="{18F0EB18-6E8C-4F47-8A60-83E935C60DAC}" type="presParOf" srcId="{DFB4B96F-B257-4AB7-9394-F788F00336D6}" destId="{9869E47D-41C8-4138-86A3-F349204C5068}" srcOrd="0" destOrd="0" presId="urn:microsoft.com/office/officeart/2005/8/layout/hierarchy3"/>
    <dgm:cxn modelId="{0A677F6B-8BB6-4D11-A974-2ABE4A335DF5}" type="presParOf" srcId="{DFB4B96F-B257-4AB7-9394-F788F00336D6}" destId="{98E22CE6-28F3-4677-913E-1FF882DE403D}" srcOrd="1" destOrd="0" presId="urn:microsoft.com/office/officeart/2005/8/layout/hierarchy3"/>
    <dgm:cxn modelId="{AF04207B-42D9-4E36-83FB-968BA06A136F}" type="presParOf" srcId="{C4C017D3-3B5A-4790-B0A7-F0DB8C073217}" destId="{D3163360-B770-4B09-BE51-C951AF16CE8F}" srcOrd="1" destOrd="0" presId="urn:microsoft.com/office/officeart/2005/8/layout/hierarchy3"/>
    <dgm:cxn modelId="{ABDDA8C2-D071-45A8-BB27-C57D5C252A1E}" type="presParOf" srcId="{D3163360-B770-4B09-BE51-C951AF16CE8F}" destId="{D5D20C94-C1AF-4BEB-8F80-67F3CCB922AA}" srcOrd="0" destOrd="0" presId="urn:microsoft.com/office/officeart/2005/8/layout/hierarchy3"/>
    <dgm:cxn modelId="{679393B5-0035-445A-82AD-83A505A59E93}" type="presParOf" srcId="{D3163360-B770-4B09-BE51-C951AF16CE8F}" destId="{EAD92DFB-360A-4A52-B834-422657D0C832}" srcOrd="1" destOrd="0" presId="urn:microsoft.com/office/officeart/2005/8/layout/hierarchy3"/>
    <dgm:cxn modelId="{85D7B163-67F9-4CAC-ADA1-B922E3C87535}" type="presParOf" srcId="{D3163360-B770-4B09-BE51-C951AF16CE8F}" destId="{ED123C94-CF0E-4012-AB02-5832242E7B6B}" srcOrd="2" destOrd="0" presId="urn:microsoft.com/office/officeart/2005/8/layout/hierarchy3"/>
    <dgm:cxn modelId="{2B0E757F-1597-482F-97D8-D06533F0F26D}" type="presParOf" srcId="{D3163360-B770-4B09-BE51-C951AF16CE8F}" destId="{76418CE3-E2FA-4D3A-AD3C-C13370B63EEA}" srcOrd="3" destOrd="0" presId="urn:microsoft.com/office/officeart/2005/8/layout/hierarchy3"/>
    <dgm:cxn modelId="{F15AE583-9D9F-40B1-8B5A-9F1FA15E1932}" type="presParOf" srcId="{630C371A-E828-4194-8716-CE8CD5D46AB9}" destId="{5B0F4855-DCC7-4EA5-9A47-19E07DEB54B0}" srcOrd="5" destOrd="0" presId="urn:microsoft.com/office/officeart/2005/8/layout/hierarchy3"/>
    <dgm:cxn modelId="{B4AB3B50-9086-4BA7-95CE-800EC5AAE624}" type="presParOf" srcId="{5B0F4855-DCC7-4EA5-9A47-19E07DEB54B0}" destId="{665520C4-1EB3-4778-B129-6A51CD3CEEC5}" srcOrd="0" destOrd="0" presId="urn:microsoft.com/office/officeart/2005/8/layout/hierarchy3"/>
    <dgm:cxn modelId="{5A3B2042-4E52-4881-8EB2-81DECEEF3391}" type="presParOf" srcId="{665520C4-1EB3-4778-B129-6A51CD3CEEC5}" destId="{A5024CF3-064F-43C8-8D8C-9FF6CB856F89}" srcOrd="0" destOrd="0" presId="urn:microsoft.com/office/officeart/2005/8/layout/hierarchy3"/>
    <dgm:cxn modelId="{A401C7AA-3C80-428F-BE62-8658CAF2D810}" type="presParOf" srcId="{665520C4-1EB3-4778-B129-6A51CD3CEEC5}" destId="{219406ED-D2EA-4051-A6C1-94226F8A4107}" srcOrd="1" destOrd="0" presId="urn:microsoft.com/office/officeart/2005/8/layout/hierarchy3"/>
    <dgm:cxn modelId="{401C5C75-F7B1-4F77-A679-54F9743FFEFA}" type="presParOf" srcId="{5B0F4855-DCC7-4EA5-9A47-19E07DEB54B0}" destId="{757347D4-4FBB-49D3-BC19-D10FEC8787F7}" srcOrd="1" destOrd="0" presId="urn:microsoft.com/office/officeart/2005/8/layout/hierarchy3"/>
    <dgm:cxn modelId="{AD7686E5-1ED6-4C02-9728-C4CAD8B608A0}" type="presParOf" srcId="{757347D4-4FBB-49D3-BC19-D10FEC8787F7}" destId="{20286476-ADB7-492A-8380-984A5C25B3A9}" srcOrd="0" destOrd="0" presId="urn:microsoft.com/office/officeart/2005/8/layout/hierarchy3"/>
    <dgm:cxn modelId="{FC6E8F26-5F38-42EA-8214-4DE3A7008162}" type="presParOf" srcId="{757347D4-4FBB-49D3-BC19-D10FEC8787F7}" destId="{67CBC354-42BE-46CD-8578-85DCA42CD8AF}" srcOrd="1" destOrd="0" presId="urn:microsoft.com/office/officeart/2005/8/layout/hierarchy3"/>
    <dgm:cxn modelId="{CC6A848A-6592-454E-9498-C0FB908FAF57}" type="presParOf" srcId="{757347D4-4FBB-49D3-BC19-D10FEC8787F7}" destId="{999E0471-92D2-49C8-A3D0-35399F8C7EF0}" srcOrd="2" destOrd="0" presId="urn:microsoft.com/office/officeart/2005/8/layout/hierarchy3"/>
    <dgm:cxn modelId="{A2774018-50BC-4203-88A8-057562513437}" type="presParOf" srcId="{757347D4-4FBB-49D3-BC19-D10FEC8787F7}" destId="{95DAB273-4F9D-40EA-A17C-2908602FA17D}" srcOrd="3" destOrd="0" presId="urn:microsoft.com/office/officeart/2005/8/layout/hierarchy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1C301-59F4-4DB8-BBFA-E7B2B67F8BE7}">
      <dsp:nvSpPr>
        <dsp:cNvPr id="0" name=""/>
        <dsp:cNvSpPr/>
      </dsp:nvSpPr>
      <dsp:spPr>
        <a:xfrm>
          <a:off x="6891" y="468970"/>
          <a:ext cx="1110498" cy="555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1. Incorporados</a:t>
          </a:r>
          <a:endParaRPr lang="es-PE" sz="1000" kern="1200" dirty="0"/>
        </a:p>
      </dsp:txBody>
      <dsp:txXfrm>
        <a:off x="23154" y="485233"/>
        <a:ext cx="1077972" cy="522723"/>
      </dsp:txXfrm>
    </dsp:sp>
    <dsp:sp modelId="{D64F4A25-02DD-4B64-8DA0-E62265914663}">
      <dsp:nvSpPr>
        <dsp:cNvPr id="0" name=""/>
        <dsp:cNvSpPr/>
      </dsp:nvSpPr>
      <dsp:spPr>
        <a:xfrm>
          <a:off x="117941" y="1024219"/>
          <a:ext cx="111049" cy="416436"/>
        </a:xfrm>
        <a:custGeom>
          <a:avLst/>
          <a:gdLst/>
          <a:ahLst/>
          <a:cxnLst/>
          <a:rect l="0" t="0" r="0" b="0"/>
          <a:pathLst>
            <a:path>
              <a:moveTo>
                <a:pt x="0" y="0"/>
              </a:moveTo>
              <a:lnTo>
                <a:pt x="0" y="416436"/>
              </a:lnTo>
              <a:lnTo>
                <a:pt x="111049" y="416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9BFC3-D6DC-465F-98A4-94058E48967C}">
      <dsp:nvSpPr>
        <dsp:cNvPr id="0" name=""/>
        <dsp:cNvSpPr/>
      </dsp:nvSpPr>
      <dsp:spPr>
        <a:xfrm>
          <a:off x="228991" y="1163031"/>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PRICOS</a:t>
          </a:r>
          <a:endParaRPr lang="es-PE" sz="1100" kern="1200" dirty="0"/>
        </a:p>
      </dsp:txBody>
      <dsp:txXfrm>
        <a:off x="245254" y="1179294"/>
        <a:ext cx="855872" cy="522723"/>
      </dsp:txXfrm>
    </dsp:sp>
    <dsp:sp modelId="{40E941E6-78B8-4F2B-B14D-1FA4E40A59C0}">
      <dsp:nvSpPr>
        <dsp:cNvPr id="0" name=""/>
        <dsp:cNvSpPr/>
      </dsp:nvSpPr>
      <dsp:spPr>
        <a:xfrm>
          <a:off x="117941" y="1024219"/>
          <a:ext cx="111049" cy="1110498"/>
        </a:xfrm>
        <a:custGeom>
          <a:avLst/>
          <a:gdLst/>
          <a:ahLst/>
          <a:cxnLst/>
          <a:rect l="0" t="0" r="0" b="0"/>
          <a:pathLst>
            <a:path>
              <a:moveTo>
                <a:pt x="0" y="0"/>
              </a:moveTo>
              <a:lnTo>
                <a:pt x="0" y="1110498"/>
              </a:lnTo>
              <a:lnTo>
                <a:pt x="111049" y="1110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B6D80-920F-4C53-A88B-FB80CF2F206A}">
      <dsp:nvSpPr>
        <dsp:cNvPr id="0" name=""/>
        <dsp:cNvSpPr/>
      </dsp:nvSpPr>
      <dsp:spPr>
        <a:xfrm>
          <a:off x="228991" y="1857093"/>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RVI + RC Enero 2013 </a:t>
          </a:r>
          <a:endParaRPr lang="es-PE" sz="1100" kern="1200" dirty="0"/>
        </a:p>
      </dsp:txBody>
      <dsp:txXfrm>
        <a:off x="245254" y="1873356"/>
        <a:ext cx="855872" cy="522723"/>
      </dsp:txXfrm>
    </dsp:sp>
    <dsp:sp modelId="{7B2B12B1-97F5-41FA-A2C0-1723B53B171F}">
      <dsp:nvSpPr>
        <dsp:cNvPr id="0" name=""/>
        <dsp:cNvSpPr/>
      </dsp:nvSpPr>
      <dsp:spPr>
        <a:xfrm>
          <a:off x="117941" y="1024219"/>
          <a:ext cx="111049" cy="1804559"/>
        </a:xfrm>
        <a:custGeom>
          <a:avLst/>
          <a:gdLst/>
          <a:ahLst/>
          <a:cxnLst/>
          <a:rect l="0" t="0" r="0" b="0"/>
          <a:pathLst>
            <a:path>
              <a:moveTo>
                <a:pt x="0" y="0"/>
              </a:moveTo>
              <a:lnTo>
                <a:pt x="0" y="1804559"/>
              </a:lnTo>
              <a:lnTo>
                <a:pt x="111049" y="18045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BD19C-EF0A-4432-A2AC-788ADAEBD902}">
      <dsp:nvSpPr>
        <dsp:cNvPr id="0" name=""/>
        <dsp:cNvSpPr/>
      </dsp:nvSpPr>
      <dsp:spPr>
        <a:xfrm>
          <a:off x="228991" y="2551154"/>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LD + LM  Junio </a:t>
          </a:r>
          <a:r>
            <a:rPr lang="es-PE" sz="1100" kern="1200" baseline="0" dirty="0" smtClean="0"/>
            <a:t>2013</a:t>
          </a:r>
          <a:endParaRPr lang="es-PE" sz="1100" kern="1200" dirty="0"/>
        </a:p>
      </dsp:txBody>
      <dsp:txXfrm>
        <a:off x="245254" y="2567417"/>
        <a:ext cx="855872" cy="522723"/>
      </dsp:txXfrm>
    </dsp:sp>
    <dsp:sp modelId="{E4EFEAB1-516B-4EEA-B245-FA03EB6BFEB3}">
      <dsp:nvSpPr>
        <dsp:cNvPr id="0" name=""/>
        <dsp:cNvSpPr/>
      </dsp:nvSpPr>
      <dsp:spPr>
        <a:xfrm>
          <a:off x="117941" y="1024219"/>
          <a:ext cx="111049" cy="2884183"/>
        </a:xfrm>
        <a:custGeom>
          <a:avLst/>
          <a:gdLst/>
          <a:ahLst/>
          <a:cxnLst/>
          <a:rect l="0" t="0" r="0" b="0"/>
          <a:pathLst>
            <a:path>
              <a:moveTo>
                <a:pt x="0" y="0"/>
              </a:moveTo>
              <a:lnTo>
                <a:pt x="0" y="2884183"/>
              </a:lnTo>
              <a:lnTo>
                <a:pt x="111049" y="2884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13177-63B0-452D-AFC1-AF87E4338415}">
      <dsp:nvSpPr>
        <dsp:cNvPr id="0" name=""/>
        <dsp:cNvSpPr/>
      </dsp:nvSpPr>
      <dsp:spPr>
        <a:xfrm>
          <a:off x="228991" y="3245216"/>
          <a:ext cx="2169913" cy="1326373"/>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just" defTabSz="444500">
            <a:lnSpc>
              <a:spcPct val="90000"/>
            </a:lnSpc>
            <a:spcBef>
              <a:spcPct val="0"/>
            </a:spcBef>
            <a:spcAft>
              <a:spcPct val="35000"/>
            </a:spcAft>
          </a:pPr>
          <a:r>
            <a:rPr lang="es-PE" sz="1000" b="1" u="none" strike="noStrike" kern="1200" dirty="0" smtClean="0">
              <a:solidFill>
                <a:schemeClr val="tx1"/>
              </a:solidFill>
            </a:rPr>
            <a:t>ANUAL: </a:t>
          </a:r>
          <a:r>
            <a:rPr lang="es-PE" sz="1000" u="none" strike="noStrike" kern="1200" dirty="0" smtClean="0">
              <a:solidFill>
                <a:schemeClr val="tx1"/>
              </a:solidFill>
            </a:rPr>
            <a:t>Libro de Inventarios y Balances, Registro de Costos, Registro de Activos Fijos</a:t>
          </a:r>
        </a:p>
        <a:p>
          <a:pPr lvl="0" algn="just" defTabSz="444500">
            <a:lnSpc>
              <a:spcPct val="90000"/>
            </a:lnSpc>
            <a:spcBef>
              <a:spcPct val="0"/>
            </a:spcBef>
            <a:spcAft>
              <a:spcPct val="35000"/>
            </a:spcAft>
          </a:pPr>
          <a:r>
            <a:rPr lang="es-PE" sz="1000" b="1" u="none" strike="noStrike" kern="1200" dirty="0" smtClean="0">
              <a:solidFill>
                <a:schemeClr val="tx1"/>
              </a:solidFill>
            </a:rPr>
            <a:t>MENSUAL: </a:t>
          </a:r>
          <a:r>
            <a:rPr lang="es-PE" sz="1000" u="none" strike="noStrike" kern="1200" dirty="0" smtClean="0">
              <a:solidFill>
                <a:schemeClr val="tx1"/>
              </a:solidFill>
            </a:rPr>
            <a:t>Registro de Consignaciones, Libro de Inventario Permanente en Unidades Físicas</a:t>
          </a:r>
        </a:p>
        <a:p>
          <a:pPr lvl="0" algn="just" defTabSz="444500">
            <a:lnSpc>
              <a:spcPct val="90000"/>
            </a:lnSpc>
            <a:spcBef>
              <a:spcPct val="0"/>
            </a:spcBef>
            <a:spcAft>
              <a:spcPct val="35000"/>
            </a:spcAft>
          </a:pPr>
          <a:r>
            <a:rPr lang="es-PE" sz="1000" b="1" u="none" strike="noStrike" kern="1200" dirty="0" smtClean="0">
              <a:solidFill>
                <a:schemeClr val="tx1"/>
              </a:solidFill>
            </a:rPr>
            <a:t>SEMESTRAL:</a:t>
          </a:r>
          <a:r>
            <a:rPr lang="es-PE" sz="1000" u="none" strike="noStrike" kern="1200" dirty="0" smtClean="0">
              <a:solidFill>
                <a:schemeClr val="tx1"/>
              </a:solidFill>
            </a:rPr>
            <a:t> Libro de Inventario Permanente Valorizado</a:t>
          </a:r>
          <a:endParaRPr lang="es-PE" sz="1000" kern="1200" dirty="0">
            <a:solidFill>
              <a:schemeClr val="tx1"/>
            </a:solidFill>
          </a:endParaRPr>
        </a:p>
      </dsp:txBody>
      <dsp:txXfrm>
        <a:off x="267839" y="3284064"/>
        <a:ext cx="2092217" cy="1248677"/>
      </dsp:txXfrm>
    </dsp:sp>
    <dsp:sp modelId="{4AA90A13-F36E-4C78-BE45-2453227CF185}">
      <dsp:nvSpPr>
        <dsp:cNvPr id="0" name=""/>
        <dsp:cNvSpPr/>
      </dsp:nvSpPr>
      <dsp:spPr>
        <a:xfrm>
          <a:off x="1395014" y="468970"/>
          <a:ext cx="1110498" cy="555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2.       Obligados:</a:t>
          </a:r>
          <a:br>
            <a:rPr lang="es-PE" sz="1000" kern="1200" dirty="0" smtClean="0"/>
          </a:br>
          <a:r>
            <a:rPr lang="es-PE" sz="1000" kern="1200" dirty="0" smtClean="0"/>
            <a:t>RG</a:t>
          </a:r>
        </a:p>
        <a:p>
          <a:pPr lvl="0" algn="ctr" defTabSz="444500">
            <a:lnSpc>
              <a:spcPct val="90000"/>
            </a:lnSpc>
            <a:spcBef>
              <a:spcPct val="0"/>
            </a:spcBef>
            <a:spcAft>
              <a:spcPct val="35000"/>
            </a:spcAft>
          </a:pPr>
          <a:endParaRPr lang="es-PE" sz="1000" kern="1200" dirty="0"/>
        </a:p>
      </dsp:txBody>
      <dsp:txXfrm>
        <a:off x="1411277" y="485233"/>
        <a:ext cx="1077972" cy="522723"/>
      </dsp:txXfrm>
    </dsp:sp>
    <dsp:sp modelId="{F0BFD0A0-07EB-49F1-999B-D774873B3C25}">
      <dsp:nvSpPr>
        <dsp:cNvPr id="0" name=""/>
        <dsp:cNvSpPr/>
      </dsp:nvSpPr>
      <dsp:spPr>
        <a:xfrm>
          <a:off x="1506064" y="1024219"/>
          <a:ext cx="111049" cy="416436"/>
        </a:xfrm>
        <a:custGeom>
          <a:avLst/>
          <a:gdLst/>
          <a:ahLst/>
          <a:cxnLst/>
          <a:rect l="0" t="0" r="0" b="0"/>
          <a:pathLst>
            <a:path>
              <a:moveTo>
                <a:pt x="0" y="0"/>
              </a:moveTo>
              <a:lnTo>
                <a:pt x="0" y="416436"/>
              </a:lnTo>
              <a:lnTo>
                <a:pt x="111049" y="416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66488-6B07-4BED-91E6-65A91CE11F82}">
      <dsp:nvSpPr>
        <dsp:cNvPr id="0" name=""/>
        <dsp:cNvSpPr/>
      </dsp:nvSpPr>
      <dsp:spPr>
        <a:xfrm>
          <a:off x="1617114" y="1163031"/>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Ingresos mayores a 500 UIT</a:t>
          </a:r>
          <a:endParaRPr lang="es-PE" sz="1100" kern="1200" dirty="0"/>
        </a:p>
      </dsp:txBody>
      <dsp:txXfrm>
        <a:off x="1633377" y="1179294"/>
        <a:ext cx="855872" cy="522723"/>
      </dsp:txXfrm>
    </dsp:sp>
    <dsp:sp modelId="{120D1E0A-C6E3-4953-B141-12AD56BC76B1}">
      <dsp:nvSpPr>
        <dsp:cNvPr id="0" name=""/>
        <dsp:cNvSpPr/>
      </dsp:nvSpPr>
      <dsp:spPr>
        <a:xfrm>
          <a:off x="1506064" y="1024219"/>
          <a:ext cx="111049" cy="1110498"/>
        </a:xfrm>
        <a:custGeom>
          <a:avLst/>
          <a:gdLst/>
          <a:ahLst/>
          <a:cxnLst/>
          <a:rect l="0" t="0" r="0" b="0"/>
          <a:pathLst>
            <a:path>
              <a:moveTo>
                <a:pt x="0" y="0"/>
              </a:moveTo>
              <a:lnTo>
                <a:pt x="0" y="1110498"/>
              </a:lnTo>
              <a:lnTo>
                <a:pt x="111049" y="1110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4B00C-1FB2-45E2-B948-5FC5569C466A}">
      <dsp:nvSpPr>
        <dsp:cNvPr id="0" name=""/>
        <dsp:cNvSpPr/>
      </dsp:nvSpPr>
      <dsp:spPr>
        <a:xfrm>
          <a:off x="1617114" y="1857093"/>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RVI + RC Enero 2014</a:t>
          </a:r>
          <a:endParaRPr lang="es-PE" sz="1100" kern="1200" dirty="0"/>
        </a:p>
      </dsp:txBody>
      <dsp:txXfrm>
        <a:off x="1633377" y="1873356"/>
        <a:ext cx="855872" cy="522723"/>
      </dsp:txXfrm>
    </dsp:sp>
    <dsp:sp modelId="{E3B04F27-4551-45DE-98E0-7BD632838FA1}">
      <dsp:nvSpPr>
        <dsp:cNvPr id="0" name=""/>
        <dsp:cNvSpPr/>
      </dsp:nvSpPr>
      <dsp:spPr>
        <a:xfrm>
          <a:off x="2783137" y="468970"/>
          <a:ext cx="1110498" cy="555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3.       Obligados</a:t>
          </a:r>
          <a:endParaRPr lang="es-PE" sz="1000" kern="1200" dirty="0"/>
        </a:p>
      </dsp:txBody>
      <dsp:txXfrm>
        <a:off x="2799400" y="485233"/>
        <a:ext cx="1077972" cy="522723"/>
      </dsp:txXfrm>
    </dsp:sp>
    <dsp:sp modelId="{4333F26E-CDEA-420E-A2BF-BA9A2635320D}">
      <dsp:nvSpPr>
        <dsp:cNvPr id="0" name=""/>
        <dsp:cNvSpPr/>
      </dsp:nvSpPr>
      <dsp:spPr>
        <a:xfrm>
          <a:off x="2894187" y="1024219"/>
          <a:ext cx="111049" cy="416436"/>
        </a:xfrm>
        <a:custGeom>
          <a:avLst/>
          <a:gdLst/>
          <a:ahLst/>
          <a:cxnLst/>
          <a:rect l="0" t="0" r="0" b="0"/>
          <a:pathLst>
            <a:path>
              <a:moveTo>
                <a:pt x="0" y="0"/>
              </a:moveTo>
              <a:lnTo>
                <a:pt x="0" y="416436"/>
              </a:lnTo>
              <a:lnTo>
                <a:pt x="111049" y="416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CB569B-310B-4FE6-A19A-78E04CAE9DA0}">
      <dsp:nvSpPr>
        <dsp:cNvPr id="0" name=""/>
        <dsp:cNvSpPr/>
      </dsp:nvSpPr>
      <dsp:spPr>
        <a:xfrm>
          <a:off x="3005237" y="1163031"/>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solidFill>
                <a:schemeClr val="tx1"/>
              </a:solidFill>
            </a:rPr>
            <a:t>Ingresos mayores a 150 UIT</a:t>
          </a:r>
          <a:endParaRPr lang="es-PE" sz="1100" kern="1200" dirty="0">
            <a:solidFill>
              <a:schemeClr val="tx1"/>
            </a:solidFill>
          </a:endParaRPr>
        </a:p>
      </dsp:txBody>
      <dsp:txXfrm>
        <a:off x="3021500" y="1179294"/>
        <a:ext cx="855872" cy="522723"/>
      </dsp:txXfrm>
    </dsp:sp>
    <dsp:sp modelId="{8738DEE5-3BEF-4202-B693-46DAF216337E}">
      <dsp:nvSpPr>
        <dsp:cNvPr id="0" name=""/>
        <dsp:cNvSpPr/>
      </dsp:nvSpPr>
      <dsp:spPr>
        <a:xfrm>
          <a:off x="2894187" y="1024219"/>
          <a:ext cx="111049" cy="1110498"/>
        </a:xfrm>
        <a:custGeom>
          <a:avLst/>
          <a:gdLst/>
          <a:ahLst/>
          <a:cxnLst/>
          <a:rect l="0" t="0" r="0" b="0"/>
          <a:pathLst>
            <a:path>
              <a:moveTo>
                <a:pt x="0" y="0"/>
              </a:moveTo>
              <a:lnTo>
                <a:pt x="0" y="1110498"/>
              </a:lnTo>
              <a:lnTo>
                <a:pt x="111049" y="1110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E0C6C-56C7-4583-B639-AB6C62F231E5}">
      <dsp:nvSpPr>
        <dsp:cNvPr id="0" name=""/>
        <dsp:cNvSpPr/>
      </dsp:nvSpPr>
      <dsp:spPr>
        <a:xfrm>
          <a:off x="3005237" y="1857093"/>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solidFill>
                <a:schemeClr val="tx1"/>
              </a:solidFill>
            </a:rPr>
            <a:t>RVI + RC Enero 2015</a:t>
          </a:r>
          <a:endParaRPr lang="es-PE" sz="1100" kern="1200" dirty="0">
            <a:solidFill>
              <a:schemeClr val="tx1"/>
            </a:solidFill>
          </a:endParaRPr>
        </a:p>
      </dsp:txBody>
      <dsp:txXfrm>
        <a:off x="3021500" y="1873356"/>
        <a:ext cx="855872" cy="522723"/>
      </dsp:txXfrm>
    </dsp:sp>
    <dsp:sp modelId="{6EB8BC04-C873-46CA-9A8B-C192967A5B9D}">
      <dsp:nvSpPr>
        <dsp:cNvPr id="0" name=""/>
        <dsp:cNvSpPr/>
      </dsp:nvSpPr>
      <dsp:spPr>
        <a:xfrm>
          <a:off x="4171260" y="468970"/>
          <a:ext cx="1110498" cy="555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4.       Obligados</a:t>
          </a:r>
          <a:endParaRPr lang="es-PE" sz="1000" kern="1200" dirty="0"/>
        </a:p>
      </dsp:txBody>
      <dsp:txXfrm>
        <a:off x="4187523" y="485233"/>
        <a:ext cx="1077972" cy="522723"/>
      </dsp:txXfrm>
    </dsp:sp>
    <dsp:sp modelId="{29C4A8D2-56F5-4BA4-AD7B-1B81E4B61E2A}">
      <dsp:nvSpPr>
        <dsp:cNvPr id="0" name=""/>
        <dsp:cNvSpPr/>
      </dsp:nvSpPr>
      <dsp:spPr>
        <a:xfrm>
          <a:off x="4282310" y="1024219"/>
          <a:ext cx="111049" cy="416436"/>
        </a:xfrm>
        <a:custGeom>
          <a:avLst/>
          <a:gdLst/>
          <a:ahLst/>
          <a:cxnLst/>
          <a:rect l="0" t="0" r="0" b="0"/>
          <a:pathLst>
            <a:path>
              <a:moveTo>
                <a:pt x="0" y="0"/>
              </a:moveTo>
              <a:lnTo>
                <a:pt x="0" y="416436"/>
              </a:lnTo>
              <a:lnTo>
                <a:pt x="111049" y="416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865F7-CEC7-440F-9B55-E2DBC3790F94}">
      <dsp:nvSpPr>
        <dsp:cNvPr id="0" name=""/>
        <dsp:cNvSpPr/>
      </dsp:nvSpPr>
      <dsp:spPr>
        <a:xfrm>
          <a:off x="4393359" y="1163031"/>
          <a:ext cx="888398" cy="555249"/>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solidFill>
                <a:schemeClr val="tx1"/>
              </a:solidFill>
            </a:rPr>
            <a:t>Ingresos mayores a 75 UIT</a:t>
          </a:r>
          <a:endParaRPr lang="es-PE" sz="1100" kern="1200" dirty="0">
            <a:solidFill>
              <a:schemeClr val="tx1"/>
            </a:solidFill>
          </a:endParaRPr>
        </a:p>
      </dsp:txBody>
      <dsp:txXfrm>
        <a:off x="4409622" y="1179294"/>
        <a:ext cx="855872" cy="522723"/>
      </dsp:txXfrm>
    </dsp:sp>
    <dsp:sp modelId="{36889EE2-0F03-4B55-AE16-1FD09375C820}">
      <dsp:nvSpPr>
        <dsp:cNvPr id="0" name=""/>
        <dsp:cNvSpPr/>
      </dsp:nvSpPr>
      <dsp:spPr>
        <a:xfrm>
          <a:off x="4282310" y="1024219"/>
          <a:ext cx="111049" cy="1110498"/>
        </a:xfrm>
        <a:custGeom>
          <a:avLst/>
          <a:gdLst/>
          <a:ahLst/>
          <a:cxnLst/>
          <a:rect l="0" t="0" r="0" b="0"/>
          <a:pathLst>
            <a:path>
              <a:moveTo>
                <a:pt x="0" y="0"/>
              </a:moveTo>
              <a:lnTo>
                <a:pt x="0" y="1110498"/>
              </a:lnTo>
              <a:lnTo>
                <a:pt x="111049" y="1110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C1CCC-9058-4526-BF6A-939FC56DAFE9}">
      <dsp:nvSpPr>
        <dsp:cNvPr id="0" name=""/>
        <dsp:cNvSpPr/>
      </dsp:nvSpPr>
      <dsp:spPr>
        <a:xfrm>
          <a:off x="4393359" y="1857093"/>
          <a:ext cx="888398" cy="555249"/>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solidFill>
                <a:schemeClr val="tx1"/>
              </a:solidFill>
            </a:rPr>
            <a:t>RVI + RC Enero 2016</a:t>
          </a:r>
          <a:endParaRPr lang="es-PE" sz="1100" kern="1200" dirty="0">
            <a:solidFill>
              <a:schemeClr val="tx1"/>
            </a:solidFill>
          </a:endParaRPr>
        </a:p>
      </dsp:txBody>
      <dsp:txXfrm>
        <a:off x="4409622" y="1873356"/>
        <a:ext cx="855872" cy="522723"/>
      </dsp:txXfrm>
    </dsp:sp>
    <dsp:sp modelId="{9869E47D-41C8-4138-86A3-F349204C5068}">
      <dsp:nvSpPr>
        <dsp:cNvPr id="0" name=""/>
        <dsp:cNvSpPr/>
      </dsp:nvSpPr>
      <dsp:spPr>
        <a:xfrm>
          <a:off x="5559383" y="468970"/>
          <a:ext cx="1110498" cy="555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5.         Afiliados PLE</a:t>
          </a:r>
          <a:endParaRPr lang="es-PE" sz="1000" kern="1200" dirty="0"/>
        </a:p>
      </dsp:txBody>
      <dsp:txXfrm>
        <a:off x="5575646" y="485233"/>
        <a:ext cx="1077972" cy="522723"/>
      </dsp:txXfrm>
    </dsp:sp>
    <dsp:sp modelId="{D5D20C94-C1AF-4BEB-8F80-67F3CCB922AA}">
      <dsp:nvSpPr>
        <dsp:cNvPr id="0" name=""/>
        <dsp:cNvSpPr/>
      </dsp:nvSpPr>
      <dsp:spPr>
        <a:xfrm>
          <a:off x="5670433" y="1024219"/>
          <a:ext cx="111049" cy="416436"/>
        </a:xfrm>
        <a:custGeom>
          <a:avLst/>
          <a:gdLst/>
          <a:ahLst/>
          <a:cxnLst/>
          <a:rect l="0" t="0" r="0" b="0"/>
          <a:pathLst>
            <a:path>
              <a:moveTo>
                <a:pt x="0" y="0"/>
              </a:moveTo>
              <a:lnTo>
                <a:pt x="0" y="416436"/>
              </a:lnTo>
              <a:lnTo>
                <a:pt x="111049" y="416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92DFB-360A-4A52-B834-422657D0C832}">
      <dsp:nvSpPr>
        <dsp:cNvPr id="0" name=""/>
        <dsp:cNvSpPr/>
      </dsp:nvSpPr>
      <dsp:spPr>
        <a:xfrm>
          <a:off x="5781482" y="1163031"/>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Voluntarios PLE</a:t>
          </a:r>
          <a:endParaRPr lang="es-PE" sz="1100" kern="1200" dirty="0"/>
        </a:p>
      </dsp:txBody>
      <dsp:txXfrm>
        <a:off x="5797745" y="1179294"/>
        <a:ext cx="855872" cy="522723"/>
      </dsp:txXfrm>
    </dsp:sp>
    <dsp:sp modelId="{ED123C94-CF0E-4012-AB02-5832242E7B6B}">
      <dsp:nvSpPr>
        <dsp:cNvPr id="0" name=""/>
        <dsp:cNvSpPr/>
      </dsp:nvSpPr>
      <dsp:spPr>
        <a:xfrm>
          <a:off x="5670433" y="1024219"/>
          <a:ext cx="111049" cy="1110498"/>
        </a:xfrm>
        <a:custGeom>
          <a:avLst/>
          <a:gdLst/>
          <a:ahLst/>
          <a:cxnLst/>
          <a:rect l="0" t="0" r="0" b="0"/>
          <a:pathLst>
            <a:path>
              <a:moveTo>
                <a:pt x="0" y="0"/>
              </a:moveTo>
              <a:lnTo>
                <a:pt x="0" y="1110498"/>
              </a:lnTo>
              <a:lnTo>
                <a:pt x="111049" y="1110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18CE3-E2FA-4D3A-AD3C-C13370B63EEA}">
      <dsp:nvSpPr>
        <dsp:cNvPr id="0" name=""/>
        <dsp:cNvSpPr/>
      </dsp:nvSpPr>
      <dsp:spPr>
        <a:xfrm>
          <a:off x="5781482" y="1857093"/>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RVI + RC</a:t>
          </a:r>
          <a:endParaRPr lang="es-PE" sz="1100" kern="1200" dirty="0"/>
        </a:p>
      </dsp:txBody>
      <dsp:txXfrm>
        <a:off x="5797745" y="1873356"/>
        <a:ext cx="855872" cy="522723"/>
      </dsp:txXfrm>
    </dsp:sp>
    <dsp:sp modelId="{A5024CF3-064F-43C8-8D8C-9FF6CB856F89}">
      <dsp:nvSpPr>
        <dsp:cNvPr id="0" name=""/>
        <dsp:cNvSpPr/>
      </dsp:nvSpPr>
      <dsp:spPr>
        <a:xfrm>
          <a:off x="6947506" y="468970"/>
          <a:ext cx="1110498" cy="555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PE" sz="1000" kern="1200" dirty="0" smtClean="0"/>
            <a:t>6. Generadores Portal</a:t>
          </a:r>
          <a:endParaRPr lang="es-PE" sz="1000" kern="1200" dirty="0"/>
        </a:p>
      </dsp:txBody>
      <dsp:txXfrm>
        <a:off x="6963769" y="485233"/>
        <a:ext cx="1077972" cy="522723"/>
      </dsp:txXfrm>
    </dsp:sp>
    <dsp:sp modelId="{20286476-ADB7-492A-8380-984A5C25B3A9}">
      <dsp:nvSpPr>
        <dsp:cNvPr id="0" name=""/>
        <dsp:cNvSpPr/>
      </dsp:nvSpPr>
      <dsp:spPr>
        <a:xfrm>
          <a:off x="7058556" y="1024219"/>
          <a:ext cx="111049" cy="416436"/>
        </a:xfrm>
        <a:custGeom>
          <a:avLst/>
          <a:gdLst/>
          <a:ahLst/>
          <a:cxnLst/>
          <a:rect l="0" t="0" r="0" b="0"/>
          <a:pathLst>
            <a:path>
              <a:moveTo>
                <a:pt x="0" y="0"/>
              </a:moveTo>
              <a:lnTo>
                <a:pt x="0" y="416436"/>
              </a:lnTo>
              <a:lnTo>
                <a:pt x="111049" y="416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BC354-42BE-46CD-8578-85DCA42CD8AF}">
      <dsp:nvSpPr>
        <dsp:cNvPr id="0" name=""/>
        <dsp:cNvSpPr/>
      </dsp:nvSpPr>
      <dsp:spPr>
        <a:xfrm>
          <a:off x="7169605" y="1163031"/>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Voluntarios  Portal</a:t>
          </a:r>
          <a:endParaRPr lang="es-PE" sz="1100" kern="1200" dirty="0"/>
        </a:p>
      </dsp:txBody>
      <dsp:txXfrm>
        <a:off x="7185868" y="1179294"/>
        <a:ext cx="855872" cy="522723"/>
      </dsp:txXfrm>
    </dsp:sp>
    <dsp:sp modelId="{999E0471-92D2-49C8-A3D0-35399F8C7EF0}">
      <dsp:nvSpPr>
        <dsp:cNvPr id="0" name=""/>
        <dsp:cNvSpPr/>
      </dsp:nvSpPr>
      <dsp:spPr>
        <a:xfrm>
          <a:off x="7058556" y="1024219"/>
          <a:ext cx="111049" cy="1110498"/>
        </a:xfrm>
        <a:custGeom>
          <a:avLst/>
          <a:gdLst/>
          <a:ahLst/>
          <a:cxnLst/>
          <a:rect l="0" t="0" r="0" b="0"/>
          <a:pathLst>
            <a:path>
              <a:moveTo>
                <a:pt x="0" y="0"/>
              </a:moveTo>
              <a:lnTo>
                <a:pt x="0" y="1110498"/>
              </a:lnTo>
              <a:lnTo>
                <a:pt x="111049" y="1110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AB273-4F9D-40EA-A17C-2908602FA17D}">
      <dsp:nvSpPr>
        <dsp:cNvPr id="0" name=""/>
        <dsp:cNvSpPr/>
      </dsp:nvSpPr>
      <dsp:spPr>
        <a:xfrm>
          <a:off x="7169605" y="1857093"/>
          <a:ext cx="888398" cy="555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PE" sz="1100" kern="1200" dirty="0" smtClean="0"/>
            <a:t>RVI + RC</a:t>
          </a:r>
          <a:endParaRPr lang="es-PE" sz="1100" kern="1200" dirty="0"/>
        </a:p>
      </dsp:txBody>
      <dsp:txXfrm>
        <a:off x="7185868" y="1873356"/>
        <a:ext cx="855872" cy="5227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7B7D65-BD55-4212-8D84-FCBF72081711}" type="datetimeFigureOut">
              <a:rPr lang="es-PE" smtClean="0"/>
              <a:pPr/>
              <a:t>18/02/2016</a:t>
            </a:fld>
            <a:endParaRPr lang="es-P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D2BA43-E579-48EF-B9BE-47DB4060392F}" type="slidenum">
              <a:rPr lang="es-PE" smtClean="0"/>
              <a:pPr/>
              <a:t>‹Nº›</a:t>
            </a:fld>
            <a:endParaRPr lang="es-PE"/>
          </a:p>
        </p:txBody>
      </p:sp>
    </p:spTree>
    <p:extLst>
      <p:ext uri="{BB962C8B-B14F-4D97-AF65-F5344CB8AC3E}">
        <p14:creationId xmlns:p14="http://schemas.microsoft.com/office/powerpoint/2010/main" val="1596920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B532B-1731-45D1-8175-1D9209518052}" type="datetimeFigureOut">
              <a:rPr lang="es-PE" smtClean="0"/>
              <a:pPr/>
              <a:t>18/02/2016</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85C1E-CC08-40E7-BBD7-B063D973DE2C}" type="slidenum">
              <a:rPr lang="es-PE" smtClean="0"/>
              <a:pPr/>
              <a:t>‹Nº›</a:t>
            </a:fld>
            <a:endParaRPr lang="es-PE"/>
          </a:p>
        </p:txBody>
      </p:sp>
    </p:spTree>
    <p:extLst>
      <p:ext uri="{BB962C8B-B14F-4D97-AF65-F5344CB8AC3E}">
        <p14:creationId xmlns:p14="http://schemas.microsoft.com/office/powerpoint/2010/main" val="281757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2811" tIns="46405" rIns="92811" bIns="46405" anchor="b"/>
          <a:lstStyle/>
          <a:p>
            <a:pPr algn="r" defTabSz="928578">
              <a:spcBef>
                <a:spcPct val="0"/>
              </a:spcBef>
            </a:pPr>
            <a:fld id="{CF5A00CC-4C62-4556-8204-14D85D2D6A49}" type="slidenum">
              <a:rPr lang="es-ES" sz="1200">
                <a:solidFill>
                  <a:schemeClr val="folHlink"/>
                </a:solidFill>
                <a:latin typeface="Arial" pitchFamily="34" charset="0"/>
              </a:rPr>
              <a:pPr algn="r" defTabSz="928578">
                <a:spcBef>
                  <a:spcPct val="0"/>
                </a:spcBef>
              </a:pPr>
              <a:t>3</a:t>
            </a:fld>
            <a:endParaRPr lang="es-ES" sz="1200" dirty="0">
              <a:solidFill>
                <a:schemeClr val="folHlink"/>
              </a:solidFill>
              <a:latin typeface="Arial" pitchFamily="34" charset="0"/>
            </a:endParaRPr>
          </a:p>
        </p:txBody>
      </p:sp>
      <p:sp>
        <p:nvSpPr>
          <p:cNvPr id="181251" name="Rectangle 2"/>
          <p:cNvSpPr>
            <a:spLocks noGrp="1" noChangeArrowheads="1"/>
          </p:cNvSpPr>
          <p:nvPr>
            <p:ph type="body" idx="1"/>
          </p:nvPr>
        </p:nvSpPr>
        <p:spPr>
          <a:xfrm>
            <a:off x="914401" y="4346576"/>
            <a:ext cx="5029200" cy="3849688"/>
          </a:xfrm>
          <a:noFill/>
          <a:ln/>
        </p:spPr>
        <p:txBody>
          <a:bodyPr lIns="90467" tIns="44440" rIns="90467" bIns="44440"/>
          <a:lstStyle/>
          <a:p>
            <a:pPr eaLnBrk="1" hangingPunct="1"/>
            <a:endParaRPr lang="es-PE" sz="2000" dirty="0" smtClean="0"/>
          </a:p>
        </p:txBody>
      </p:sp>
      <p:sp>
        <p:nvSpPr>
          <p:cNvPr id="181252" name="Rectangle 3"/>
          <p:cNvSpPr>
            <a:spLocks noGrp="1" noRot="1" noChangeAspect="1" noChangeArrowheads="1" noTextEdit="1"/>
          </p:cNvSpPr>
          <p:nvPr>
            <p:ph type="sldImg"/>
          </p:nvPr>
        </p:nvSpPr>
        <p:spPr>
          <a:xfrm>
            <a:off x="1152525" y="692150"/>
            <a:ext cx="4552950" cy="3416300"/>
          </a:xfrm>
          <a:ln w="12700" cap="flat">
            <a:solidFill>
              <a:schemeClr val="tx1"/>
            </a:solidFill>
          </a:ln>
        </p:spPr>
      </p:sp>
      <p:sp>
        <p:nvSpPr>
          <p:cNvPr id="181253" name="AutoShape 4"/>
          <p:cNvSpPr>
            <a:spLocks noChangeArrowheads="1"/>
          </p:cNvSpPr>
          <p:nvPr/>
        </p:nvSpPr>
        <p:spPr bwMode="auto">
          <a:xfrm>
            <a:off x="5111751" y="7000876"/>
            <a:ext cx="444500" cy="485775"/>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
        <p:nvSpPr>
          <p:cNvPr id="181254" name="AutoShape 5"/>
          <p:cNvSpPr>
            <a:spLocks noChangeArrowheads="1"/>
          </p:cNvSpPr>
          <p:nvPr/>
        </p:nvSpPr>
        <p:spPr bwMode="auto">
          <a:xfrm flipH="1">
            <a:off x="4959351" y="7642227"/>
            <a:ext cx="520700" cy="414338"/>
          </a:xfrm>
          <a:prstGeom prst="rightArrow">
            <a:avLst>
              <a:gd name="adj1" fmla="val 50000"/>
              <a:gd name="adj2" fmla="val 62853"/>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Tree>
    <p:extLst>
      <p:ext uri="{BB962C8B-B14F-4D97-AF65-F5344CB8AC3E}">
        <p14:creationId xmlns:p14="http://schemas.microsoft.com/office/powerpoint/2010/main" val="240393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endParaRPr lang="es-PE" dirty="0" smtClean="0"/>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15</a:t>
            </a:fld>
            <a:endParaRPr lang="es-ES" smtClean="0"/>
          </a:p>
        </p:txBody>
      </p:sp>
    </p:spTree>
    <p:extLst>
      <p:ext uri="{BB962C8B-B14F-4D97-AF65-F5344CB8AC3E}">
        <p14:creationId xmlns:p14="http://schemas.microsoft.com/office/powerpoint/2010/main" val="372926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endParaRPr lang="es-PE" dirty="0" smtClean="0"/>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16</a:t>
            </a:fld>
            <a:endParaRPr lang="es-ES" smtClean="0"/>
          </a:p>
        </p:txBody>
      </p:sp>
    </p:spTree>
    <p:extLst>
      <p:ext uri="{BB962C8B-B14F-4D97-AF65-F5344CB8AC3E}">
        <p14:creationId xmlns:p14="http://schemas.microsoft.com/office/powerpoint/2010/main" val="327270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r>
              <a:rPr lang="es-PE" sz="1200" dirty="0" smtClean="0">
                <a:solidFill>
                  <a:srgbClr val="FF0000"/>
                </a:solidFill>
              </a:rPr>
              <a:t>Una declaración jurada </a:t>
            </a:r>
            <a:r>
              <a:rPr lang="es-PE" sz="1200" dirty="0" err="1" smtClean="0">
                <a:solidFill>
                  <a:srgbClr val="FF0000"/>
                </a:solidFill>
              </a:rPr>
              <a:t>rectificatoria</a:t>
            </a:r>
            <a:r>
              <a:rPr lang="es-PE" sz="1200" dirty="0" smtClean="0">
                <a:solidFill>
                  <a:srgbClr val="FF0000"/>
                </a:solidFill>
              </a:rPr>
              <a:t>  con cifra menor presentada </a:t>
            </a:r>
            <a:r>
              <a:rPr lang="es-PE" sz="1200" smtClean="0">
                <a:solidFill>
                  <a:srgbClr val="FF0000"/>
                </a:solidFill>
              </a:rPr>
              <a:t>el 24.11.2015  </a:t>
            </a:r>
            <a:r>
              <a:rPr lang="es-PE" sz="1200" dirty="0" smtClean="0">
                <a:solidFill>
                  <a:srgbClr val="FF0000"/>
                </a:solidFill>
              </a:rPr>
              <a:t>surte efecto en 45 días hábiles (el 31.01.2016)</a:t>
            </a:r>
            <a:endParaRPr lang="es-PE" sz="1200" dirty="0"/>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17</a:t>
            </a:fld>
            <a:endParaRPr lang="es-ES" smtClean="0"/>
          </a:p>
        </p:txBody>
      </p:sp>
    </p:spTree>
    <p:extLst>
      <p:ext uri="{BB962C8B-B14F-4D97-AF65-F5344CB8AC3E}">
        <p14:creationId xmlns:p14="http://schemas.microsoft.com/office/powerpoint/2010/main" val="372926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2811" tIns="46405" rIns="92811" bIns="46405" anchor="b"/>
          <a:lstStyle/>
          <a:p>
            <a:pPr algn="r" defTabSz="928578">
              <a:spcBef>
                <a:spcPct val="0"/>
              </a:spcBef>
            </a:pPr>
            <a:fld id="{CF5A00CC-4C62-4556-8204-14D85D2D6A49}" type="slidenum">
              <a:rPr lang="es-ES" sz="1200">
                <a:solidFill>
                  <a:schemeClr val="folHlink"/>
                </a:solidFill>
                <a:latin typeface="Arial" pitchFamily="34" charset="0"/>
              </a:rPr>
              <a:pPr algn="r" defTabSz="928578">
                <a:spcBef>
                  <a:spcPct val="0"/>
                </a:spcBef>
              </a:pPr>
              <a:t>18</a:t>
            </a:fld>
            <a:endParaRPr lang="es-ES" sz="1200" dirty="0">
              <a:solidFill>
                <a:schemeClr val="folHlink"/>
              </a:solidFill>
              <a:latin typeface="Arial" pitchFamily="34" charset="0"/>
            </a:endParaRPr>
          </a:p>
        </p:txBody>
      </p:sp>
      <p:sp>
        <p:nvSpPr>
          <p:cNvPr id="181251" name="Rectangle 2"/>
          <p:cNvSpPr>
            <a:spLocks noGrp="1" noChangeArrowheads="1"/>
          </p:cNvSpPr>
          <p:nvPr>
            <p:ph type="body" idx="1"/>
          </p:nvPr>
        </p:nvSpPr>
        <p:spPr>
          <a:xfrm>
            <a:off x="914401" y="4346576"/>
            <a:ext cx="5029200" cy="3849688"/>
          </a:xfrm>
          <a:noFill/>
          <a:ln/>
        </p:spPr>
        <p:txBody>
          <a:bodyPr lIns="90467" tIns="44440" rIns="90467" bIns="44440"/>
          <a:lstStyle/>
          <a:p>
            <a:pPr eaLnBrk="1" hangingPunct="1"/>
            <a:endParaRPr lang="es-PE" sz="2000" dirty="0" smtClean="0"/>
          </a:p>
        </p:txBody>
      </p:sp>
      <p:sp>
        <p:nvSpPr>
          <p:cNvPr id="181252" name="Rectangle 3"/>
          <p:cNvSpPr>
            <a:spLocks noGrp="1" noRot="1" noChangeAspect="1" noChangeArrowheads="1" noTextEdit="1"/>
          </p:cNvSpPr>
          <p:nvPr>
            <p:ph type="sldImg"/>
          </p:nvPr>
        </p:nvSpPr>
        <p:spPr>
          <a:xfrm>
            <a:off x="1152525" y="692150"/>
            <a:ext cx="4552950" cy="3416300"/>
          </a:xfrm>
          <a:ln w="12700" cap="flat">
            <a:solidFill>
              <a:schemeClr val="tx1"/>
            </a:solidFill>
          </a:ln>
        </p:spPr>
      </p:sp>
      <p:sp>
        <p:nvSpPr>
          <p:cNvPr id="181253" name="AutoShape 4"/>
          <p:cNvSpPr>
            <a:spLocks noChangeArrowheads="1"/>
          </p:cNvSpPr>
          <p:nvPr/>
        </p:nvSpPr>
        <p:spPr bwMode="auto">
          <a:xfrm>
            <a:off x="5111751" y="7000876"/>
            <a:ext cx="444500" cy="485775"/>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
        <p:nvSpPr>
          <p:cNvPr id="181254" name="AutoShape 5"/>
          <p:cNvSpPr>
            <a:spLocks noChangeArrowheads="1"/>
          </p:cNvSpPr>
          <p:nvPr/>
        </p:nvSpPr>
        <p:spPr bwMode="auto">
          <a:xfrm flipH="1">
            <a:off x="4959351" y="7642227"/>
            <a:ext cx="520700" cy="414338"/>
          </a:xfrm>
          <a:prstGeom prst="rightArrow">
            <a:avLst>
              <a:gd name="adj1" fmla="val 50000"/>
              <a:gd name="adj2" fmla="val 62853"/>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Tree>
    <p:extLst>
      <p:ext uri="{BB962C8B-B14F-4D97-AF65-F5344CB8AC3E}">
        <p14:creationId xmlns:p14="http://schemas.microsoft.com/office/powerpoint/2010/main" val="399102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endParaRPr lang="es-PE" dirty="0" smtClean="0"/>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19</a:t>
            </a:fld>
            <a:endParaRPr lang="es-ES" smtClean="0"/>
          </a:p>
        </p:txBody>
      </p:sp>
    </p:spTree>
    <p:extLst>
      <p:ext uri="{BB962C8B-B14F-4D97-AF65-F5344CB8AC3E}">
        <p14:creationId xmlns:p14="http://schemas.microsoft.com/office/powerpoint/2010/main" val="372926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endParaRPr lang="es-PE" dirty="0" smtClean="0"/>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20</a:t>
            </a:fld>
            <a:endParaRPr lang="es-ES" smtClean="0"/>
          </a:p>
        </p:txBody>
      </p:sp>
    </p:spTree>
    <p:extLst>
      <p:ext uri="{BB962C8B-B14F-4D97-AF65-F5344CB8AC3E}">
        <p14:creationId xmlns:p14="http://schemas.microsoft.com/office/powerpoint/2010/main" val="372926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endParaRPr lang="es-PE" dirty="0" smtClean="0"/>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21</a:t>
            </a:fld>
            <a:endParaRPr lang="es-ES" smtClean="0"/>
          </a:p>
        </p:txBody>
      </p:sp>
    </p:spTree>
    <p:extLst>
      <p:ext uri="{BB962C8B-B14F-4D97-AF65-F5344CB8AC3E}">
        <p14:creationId xmlns:p14="http://schemas.microsoft.com/office/powerpoint/2010/main" val="372926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22</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27</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ln/>
        </p:spPr>
      </p:sp>
      <p:sp>
        <p:nvSpPr>
          <p:cNvPr id="60419" name="2 Marcador de notas"/>
          <p:cNvSpPr>
            <a:spLocks noGrp="1"/>
          </p:cNvSpPr>
          <p:nvPr>
            <p:ph type="body" idx="1"/>
          </p:nvPr>
        </p:nvSpPr>
        <p:spPr>
          <a:noFill/>
          <a:ln/>
        </p:spPr>
        <p:txBody>
          <a:bodyPr/>
          <a:lstStyle/>
          <a:p>
            <a:endParaRPr lang="es-PE" dirty="0" smtClean="0"/>
          </a:p>
        </p:txBody>
      </p:sp>
      <p:sp>
        <p:nvSpPr>
          <p:cNvPr id="60420" name="3 Marcador de número de diapositiva"/>
          <p:cNvSpPr>
            <a:spLocks noGrp="1"/>
          </p:cNvSpPr>
          <p:nvPr>
            <p:ph type="sldNum" sz="quarter" idx="5"/>
          </p:nvPr>
        </p:nvSpPr>
        <p:spPr>
          <a:noFill/>
        </p:spPr>
        <p:txBody>
          <a:bodyPr/>
          <a:lstStyle/>
          <a:p>
            <a:fld id="{2D238515-8605-42BE-96C2-8C552C243B8A}" type="slidenum">
              <a:rPr lang="es-ES" smtClean="0"/>
              <a:pPr/>
              <a:t>29</a:t>
            </a:fld>
            <a:endParaRPr lang="es-ES" smtClean="0"/>
          </a:p>
        </p:txBody>
      </p:sp>
    </p:spTree>
    <p:extLst>
      <p:ext uri="{BB962C8B-B14F-4D97-AF65-F5344CB8AC3E}">
        <p14:creationId xmlns:p14="http://schemas.microsoft.com/office/powerpoint/2010/main" val="305943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52017" y="9430306"/>
            <a:ext cx="2945659" cy="496332"/>
          </a:xfrm>
          <a:prstGeom prst="rect">
            <a:avLst/>
          </a:prstGeom>
          <a:noFill/>
          <a:ln w="9525">
            <a:noFill/>
            <a:miter lim="800000"/>
            <a:headEnd/>
            <a:tailEnd/>
          </a:ln>
        </p:spPr>
        <p:txBody>
          <a:bodyPr lIns="92811" tIns="46405" rIns="92811" bIns="46405" anchor="b"/>
          <a:lstStyle/>
          <a:p>
            <a:pPr algn="r" defTabSz="928578">
              <a:spcBef>
                <a:spcPct val="0"/>
              </a:spcBef>
            </a:pPr>
            <a:fld id="{CF5A00CC-4C62-4556-8204-14D85D2D6A49}" type="slidenum">
              <a:rPr lang="es-ES" sz="1200">
                <a:solidFill>
                  <a:schemeClr val="folHlink"/>
                </a:solidFill>
                <a:latin typeface="Arial" pitchFamily="34" charset="0"/>
              </a:rPr>
              <a:pPr algn="r" defTabSz="928578">
                <a:spcBef>
                  <a:spcPct val="0"/>
                </a:spcBef>
              </a:pPr>
              <a:t>6</a:t>
            </a:fld>
            <a:endParaRPr lang="es-ES" sz="1200" dirty="0">
              <a:solidFill>
                <a:schemeClr val="folHlink"/>
              </a:solidFill>
              <a:latin typeface="Arial" pitchFamily="34" charset="0"/>
            </a:endParaRPr>
          </a:p>
        </p:txBody>
      </p:sp>
      <p:sp>
        <p:nvSpPr>
          <p:cNvPr id="181251" name="Rectangle 2"/>
          <p:cNvSpPr>
            <a:spLocks noGrp="1" noChangeArrowheads="1"/>
          </p:cNvSpPr>
          <p:nvPr>
            <p:ph type="body" idx="1"/>
          </p:nvPr>
        </p:nvSpPr>
        <p:spPr>
          <a:xfrm>
            <a:off x="906357" y="4718601"/>
            <a:ext cx="4984962" cy="4179184"/>
          </a:xfrm>
          <a:noFill/>
          <a:ln/>
        </p:spPr>
        <p:txBody>
          <a:bodyPr lIns="90467" tIns="44440" rIns="90467" bIns="44440"/>
          <a:lstStyle/>
          <a:p>
            <a:pPr eaLnBrk="1" hangingPunct="1"/>
            <a:endParaRPr lang="es-PE" sz="2000" dirty="0" smtClean="0"/>
          </a:p>
        </p:txBody>
      </p:sp>
      <p:sp>
        <p:nvSpPr>
          <p:cNvPr id="181252" name="Rectangle 3"/>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181253" name="AutoShape 4"/>
          <p:cNvSpPr>
            <a:spLocks noChangeArrowheads="1"/>
          </p:cNvSpPr>
          <p:nvPr/>
        </p:nvSpPr>
        <p:spPr bwMode="auto">
          <a:xfrm>
            <a:off x="5066787" y="7600086"/>
            <a:ext cx="440590" cy="527353"/>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
        <p:nvSpPr>
          <p:cNvPr id="181254" name="AutoShape 5"/>
          <p:cNvSpPr>
            <a:spLocks noChangeArrowheads="1"/>
          </p:cNvSpPr>
          <p:nvPr/>
        </p:nvSpPr>
        <p:spPr bwMode="auto">
          <a:xfrm flipH="1">
            <a:off x="4915728" y="8296329"/>
            <a:ext cx="516120" cy="449801"/>
          </a:xfrm>
          <a:prstGeom prst="rightArrow">
            <a:avLst>
              <a:gd name="adj1" fmla="val 50000"/>
              <a:gd name="adj2" fmla="val 62853"/>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Tree>
    <p:extLst>
      <p:ext uri="{BB962C8B-B14F-4D97-AF65-F5344CB8AC3E}">
        <p14:creationId xmlns:p14="http://schemas.microsoft.com/office/powerpoint/2010/main" val="1817977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30</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8" y="8769100"/>
            <a:ext cx="3032485" cy="462003"/>
          </a:xfrm>
          <a:prstGeom prst="rect">
            <a:avLst/>
          </a:prstGeom>
          <a:noFill/>
          <a:ln w="9525">
            <a:noFill/>
            <a:miter lim="800000"/>
            <a:headEnd/>
            <a:tailEnd/>
          </a:ln>
        </p:spPr>
        <p:txBody>
          <a:bodyPr lIns="88803" tIns="44401" rIns="88803" bIns="44401" anchor="b"/>
          <a:lstStyle/>
          <a:p>
            <a:pPr algn="r" defTabSz="888480"/>
            <a:fld id="{4AE3ABA1-B423-49A7-8D94-408D9DBBE8D9}" type="slidenum">
              <a:rPr lang="es-ES" sz="1200">
                <a:solidFill>
                  <a:schemeClr val="folHlink"/>
                </a:solidFill>
              </a:rPr>
              <a:pPr algn="r" defTabSz="888480"/>
              <a:t>32</a:t>
            </a:fld>
            <a:endParaRPr lang="es-ES" sz="1200" dirty="0">
              <a:solidFill>
                <a:schemeClr val="folHlink"/>
              </a:solidFill>
            </a:endParaRPr>
          </a:p>
        </p:txBody>
      </p:sp>
      <p:sp>
        <p:nvSpPr>
          <p:cNvPr id="34819" name="Rectangle 2"/>
          <p:cNvSpPr>
            <a:spLocks noGrp="1" noChangeArrowheads="1"/>
          </p:cNvSpPr>
          <p:nvPr>
            <p:ph type="body" idx="1"/>
          </p:nvPr>
        </p:nvSpPr>
        <p:spPr>
          <a:xfrm>
            <a:off x="933589" y="4387532"/>
            <a:ext cx="5129719" cy="3886779"/>
          </a:xfrm>
          <a:noFill/>
          <a:ln/>
        </p:spPr>
        <p:txBody>
          <a:bodyPr lIns="86560" tIns="42521" rIns="86560" bIns="42521"/>
          <a:lstStyle/>
          <a:p>
            <a:pPr eaLnBrk="1" hangingPunct="1"/>
            <a:endParaRPr lang="es-PE" sz="1900" dirty="0" smtClean="0"/>
          </a:p>
        </p:txBody>
      </p:sp>
      <p:sp>
        <p:nvSpPr>
          <p:cNvPr id="34820" name="Rectangle 3"/>
          <p:cNvSpPr>
            <a:spLocks noGrp="1" noRot="1" noChangeAspect="1" noChangeArrowheads="1" noTextEdit="1"/>
          </p:cNvSpPr>
          <p:nvPr>
            <p:ph type="sldImg"/>
          </p:nvPr>
        </p:nvSpPr>
        <p:spPr>
          <a:xfrm>
            <a:off x="1196975" y="698500"/>
            <a:ext cx="4600575" cy="3449638"/>
          </a:xfrm>
          <a:ln w="12700" cap="flat">
            <a:solidFill>
              <a:schemeClr val="tx1"/>
            </a:solidFill>
          </a:ln>
        </p:spPr>
      </p:sp>
      <p:sp>
        <p:nvSpPr>
          <p:cNvPr id="34821" name="AutoShape 4"/>
          <p:cNvSpPr>
            <a:spLocks noChangeArrowheads="1"/>
          </p:cNvSpPr>
          <p:nvPr/>
        </p:nvSpPr>
        <p:spPr bwMode="auto">
          <a:xfrm>
            <a:off x="5214745" y="7067142"/>
            <a:ext cx="453456" cy="490320"/>
          </a:xfrm>
          <a:prstGeom prst="rightArrow">
            <a:avLst>
              <a:gd name="adj1" fmla="val 50000"/>
              <a:gd name="adj2" fmla="val 50014"/>
            </a:avLst>
          </a:prstGeom>
          <a:solidFill>
            <a:schemeClr val="accent1"/>
          </a:solidFill>
          <a:ln w="12700">
            <a:solidFill>
              <a:schemeClr val="tx1"/>
            </a:solidFill>
            <a:miter lim="800000"/>
            <a:headEnd/>
            <a:tailEnd/>
          </a:ln>
        </p:spPr>
        <p:txBody>
          <a:bodyPr wrap="none" lIns="87130" tIns="43566" rIns="87130" bIns="43566" anchor="ctr"/>
          <a:lstStyle/>
          <a:p>
            <a:pPr defTabSz="871773"/>
            <a:endParaRPr lang="es-PE" sz="2700" dirty="0"/>
          </a:p>
        </p:txBody>
      </p:sp>
      <p:sp>
        <p:nvSpPr>
          <p:cNvPr id="34822" name="AutoShape 5"/>
          <p:cNvSpPr>
            <a:spLocks noChangeArrowheads="1"/>
          </p:cNvSpPr>
          <p:nvPr/>
        </p:nvSpPr>
        <p:spPr bwMode="auto">
          <a:xfrm flipH="1">
            <a:off x="5059701" y="7715436"/>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87130" tIns="43566" rIns="87130" bIns="43566" anchor="ctr"/>
          <a:lstStyle/>
          <a:p>
            <a:pPr defTabSz="871773"/>
            <a:endParaRPr lang="es-PE" sz="2700" dirty="0"/>
          </a:p>
        </p:txBody>
      </p:sp>
    </p:spTree>
    <p:extLst>
      <p:ext uri="{BB962C8B-B14F-4D97-AF65-F5344CB8AC3E}">
        <p14:creationId xmlns:p14="http://schemas.microsoft.com/office/powerpoint/2010/main" val="214747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 Identificación del Contrato o del proyecto en el caso de los Operadores de las sociedades irregulares, consorcios, </a:t>
            </a:r>
            <a:r>
              <a:rPr lang="es-PE" dirty="0" err="1" smtClean="0"/>
              <a:t>joint</a:t>
            </a:r>
            <a:r>
              <a:rPr lang="es-PE" dirty="0" smtClean="0"/>
              <a:t> </a:t>
            </a:r>
            <a:r>
              <a:rPr lang="es-PE" dirty="0" err="1" smtClean="0"/>
              <a:t>ventures</a:t>
            </a:r>
            <a:r>
              <a:rPr lang="es-PE" dirty="0" smtClean="0"/>
              <a:t> u otras formas de contratos de colaboración empresarial, que no lleven contabilidad independiente.</a:t>
            </a:r>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33</a:t>
            </a:fld>
            <a:endParaRPr lang="es-P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34</a:t>
            </a:fld>
            <a:endParaRPr lang="es-P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35</a:t>
            </a:fld>
            <a:endParaRPr lang="es-PE"/>
          </a:p>
        </p:txBody>
      </p:sp>
    </p:spTree>
    <p:extLst>
      <p:ext uri="{BB962C8B-B14F-4D97-AF65-F5344CB8AC3E}">
        <p14:creationId xmlns:p14="http://schemas.microsoft.com/office/powerpoint/2010/main" val="4131718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36</a:t>
            </a:fld>
            <a:endParaRPr lang="es-PE"/>
          </a:p>
        </p:txBody>
      </p:sp>
    </p:spTree>
    <p:extLst>
      <p:ext uri="{BB962C8B-B14F-4D97-AF65-F5344CB8AC3E}">
        <p14:creationId xmlns:p14="http://schemas.microsoft.com/office/powerpoint/2010/main" val="198674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37</a:t>
            </a:fld>
            <a:endParaRPr lang="es-PE"/>
          </a:p>
        </p:txBody>
      </p:sp>
    </p:spTree>
    <p:extLst>
      <p:ext uri="{BB962C8B-B14F-4D97-AF65-F5344CB8AC3E}">
        <p14:creationId xmlns:p14="http://schemas.microsoft.com/office/powerpoint/2010/main" val="553756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38</a:t>
            </a:fld>
            <a:endParaRPr lang="es-PE"/>
          </a:p>
        </p:txBody>
      </p:sp>
    </p:spTree>
    <p:extLst>
      <p:ext uri="{BB962C8B-B14F-4D97-AF65-F5344CB8AC3E}">
        <p14:creationId xmlns:p14="http://schemas.microsoft.com/office/powerpoint/2010/main" val="88180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39</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Campo 34: </a:t>
            </a:r>
          </a:p>
          <a:p>
            <a:pPr marL="0" marR="0" indent="0" algn="l" defTabSz="914400" rtl="0" eaLnBrk="1" fontAlgn="auto" latinLnBrk="0" hangingPunct="1">
              <a:lnSpc>
                <a:spcPct val="100000"/>
              </a:lnSpc>
              <a:spcBef>
                <a:spcPts val="0"/>
              </a:spcBef>
              <a:spcAft>
                <a:spcPts val="0"/>
              </a:spcAft>
              <a:buClrTx/>
              <a:buSzTx/>
              <a:buFontTx/>
              <a:buNone/>
              <a:tabLst/>
              <a:defRPr/>
            </a:pPr>
            <a:r>
              <a:rPr lang="es-PE" b="1" dirty="0" smtClean="0">
                <a:latin typeface="Arial" pitchFamily="34" charset="0"/>
                <a:cs typeface="Arial" pitchFamily="34" charset="0"/>
              </a:rPr>
              <a:t>Comprobantes de Pago y/o documentos:</a:t>
            </a:r>
          </a:p>
          <a:p>
            <a:pPr marL="0" marR="0" indent="0" algn="l" defTabSz="914400" rtl="0" eaLnBrk="1" fontAlgn="auto" latinLnBrk="0" hangingPunct="1">
              <a:lnSpc>
                <a:spcPct val="100000"/>
              </a:lnSpc>
              <a:spcBef>
                <a:spcPts val="0"/>
              </a:spcBef>
              <a:spcAft>
                <a:spcPts val="0"/>
              </a:spcAft>
              <a:buClrTx/>
              <a:buSzTx/>
              <a:buFontTx/>
              <a:buNone/>
              <a:tabLst/>
              <a:defRPr/>
            </a:pPr>
            <a:r>
              <a:rPr lang="es-PE" sz="1200" b="1" i="0" u="none" strike="noStrike" kern="1200" dirty="0" smtClean="0">
                <a:solidFill>
                  <a:schemeClr val="tx1"/>
                </a:solidFill>
                <a:latin typeface="+mn-lt"/>
                <a:ea typeface="+mn-ea"/>
                <a:cs typeface="+mn-cs"/>
              </a:rPr>
              <a:t>N°</a:t>
            </a:r>
            <a:r>
              <a:rPr lang="es-PE" b="1" dirty="0" smtClean="0"/>
              <a:t> 	</a:t>
            </a:r>
            <a:r>
              <a:rPr lang="es-PE" sz="1200" b="1" i="0" u="none" strike="noStrike" kern="1200" dirty="0" smtClean="0">
                <a:solidFill>
                  <a:schemeClr val="tx1"/>
                </a:solidFill>
                <a:latin typeface="+mn-lt"/>
                <a:ea typeface="+mn-ea"/>
                <a:cs typeface="+mn-cs"/>
              </a:rPr>
              <a:t>DESCRIPCIÓN</a:t>
            </a:r>
            <a:r>
              <a:rPr lang="es-PE" b="1" dirty="0" smtClean="0"/>
              <a:t> </a:t>
            </a:r>
            <a:endParaRPr lang="es-PE" b="1" dirty="0" smtClean="0">
              <a:latin typeface="Arial" pitchFamily="34" charset="0"/>
              <a:cs typeface="Arial" pitchFamily="34" charset="0"/>
            </a:endParaRPr>
          </a:p>
          <a:p>
            <a:r>
              <a:rPr lang="es-PE" b="0" dirty="0" smtClean="0"/>
              <a:t>50	Declaración Única de Aduanas - Importación definitiva                 </a:t>
            </a:r>
          </a:p>
          <a:p>
            <a:r>
              <a:rPr lang="es-PE" b="0" dirty="0" smtClean="0"/>
              <a:t>51	Póliza o DUI Fraccionada</a:t>
            </a:r>
          </a:p>
          <a:p>
            <a:r>
              <a:rPr lang="es-PE" b="0" dirty="0" smtClean="0"/>
              <a:t>52	Despacho Simplificado - Importación Simplificada                        </a:t>
            </a:r>
          </a:p>
          <a:p>
            <a:r>
              <a:rPr lang="es-PE" b="0" dirty="0" smtClean="0"/>
              <a:t>53	Declaración de Mensajería o Courier </a:t>
            </a:r>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40</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52017" y="9430306"/>
            <a:ext cx="2945659" cy="496332"/>
          </a:xfrm>
          <a:prstGeom prst="rect">
            <a:avLst/>
          </a:prstGeom>
          <a:noFill/>
          <a:ln w="9525">
            <a:noFill/>
            <a:miter lim="800000"/>
            <a:headEnd/>
            <a:tailEnd/>
          </a:ln>
        </p:spPr>
        <p:txBody>
          <a:bodyPr lIns="92811" tIns="46405" rIns="92811" bIns="46405" anchor="b"/>
          <a:lstStyle/>
          <a:p>
            <a:pPr algn="r" defTabSz="928578">
              <a:spcBef>
                <a:spcPct val="0"/>
              </a:spcBef>
            </a:pPr>
            <a:fld id="{CF5A00CC-4C62-4556-8204-14D85D2D6A49}" type="slidenum">
              <a:rPr lang="es-ES" sz="1200">
                <a:solidFill>
                  <a:schemeClr val="folHlink"/>
                </a:solidFill>
                <a:latin typeface="Arial" pitchFamily="34" charset="0"/>
              </a:rPr>
              <a:pPr algn="r" defTabSz="928578">
                <a:spcBef>
                  <a:spcPct val="0"/>
                </a:spcBef>
              </a:pPr>
              <a:t>7</a:t>
            </a:fld>
            <a:endParaRPr lang="es-ES" sz="1200" dirty="0">
              <a:solidFill>
                <a:schemeClr val="folHlink"/>
              </a:solidFill>
              <a:latin typeface="Arial" pitchFamily="34" charset="0"/>
            </a:endParaRPr>
          </a:p>
        </p:txBody>
      </p:sp>
      <p:sp>
        <p:nvSpPr>
          <p:cNvPr id="181251" name="Rectangle 2"/>
          <p:cNvSpPr>
            <a:spLocks noGrp="1" noChangeArrowheads="1"/>
          </p:cNvSpPr>
          <p:nvPr>
            <p:ph type="body" idx="1"/>
          </p:nvPr>
        </p:nvSpPr>
        <p:spPr>
          <a:xfrm>
            <a:off x="906357" y="4718601"/>
            <a:ext cx="4984962" cy="4179184"/>
          </a:xfrm>
          <a:noFill/>
          <a:ln/>
        </p:spPr>
        <p:txBody>
          <a:bodyPr lIns="90467" tIns="44440" rIns="90467" bIns="44440"/>
          <a:lstStyle/>
          <a:p>
            <a:pPr eaLnBrk="1" hangingPunct="1"/>
            <a:endParaRPr lang="es-PE" sz="2000" dirty="0" smtClean="0"/>
          </a:p>
        </p:txBody>
      </p:sp>
      <p:sp>
        <p:nvSpPr>
          <p:cNvPr id="181252" name="Rectangle 3"/>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181253" name="AutoShape 4"/>
          <p:cNvSpPr>
            <a:spLocks noChangeArrowheads="1"/>
          </p:cNvSpPr>
          <p:nvPr/>
        </p:nvSpPr>
        <p:spPr bwMode="auto">
          <a:xfrm>
            <a:off x="5066787" y="7600086"/>
            <a:ext cx="440590" cy="527353"/>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
        <p:nvSpPr>
          <p:cNvPr id="181254" name="AutoShape 5"/>
          <p:cNvSpPr>
            <a:spLocks noChangeArrowheads="1"/>
          </p:cNvSpPr>
          <p:nvPr/>
        </p:nvSpPr>
        <p:spPr bwMode="auto">
          <a:xfrm flipH="1">
            <a:off x="4915728" y="8296329"/>
            <a:ext cx="516120" cy="449801"/>
          </a:xfrm>
          <a:prstGeom prst="rightArrow">
            <a:avLst>
              <a:gd name="adj1" fmla="val 50000"/>
              <a:gd name="adj2" fmla="val 62853"/>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Tree>
    <p:extLst>
      <p:ext uri="{BB962C8B-B14F-4D97-AF65-F5344CB8AC3E}">
        <p14:creationId xmlns:p14="http://schemas.microsoft.com/office/powerpoint/2010/main" val="1817977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41</a:t>
            </a:fld>
            <a:endParaRPr lang="es-P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sz="1200" b="1" i="0" u="none" strike="noStrike" kern="1200" dirty="0" smtClean="0">
                <a:solidFill>
                  <a:schemeClr val="tx1"/>
                </a:solidFill>
                <a:latin typeface="+mn-lt"/>
                <a:ea typeface="+mn-ea"/>
                <a:cs typeface="+mn-cs"/>
              </a:rPr>
              <a:t>Se debe anotar el 91</a:t>
            </a:r>
            <a:r>
              <a:rPr lang="es-PE" dirty="0" smtClean="0"/>
              <a:t> </a:t>
            </a:r>
            <a:r>
              <a:rPr lang="es-PE" sz="1200" b="1" i="0" u="none" strike="noStrike" kern="1200" dirty="0" smtClean="0">
                <a:solidFill>
                  <a:schemeClr val="tx1"/>
                </a:solidFill>
                <a:latin typeface="+mn-lt"/>
                <a:ea typeface="+mn-ea"/>
                <a:cs typeface="+mn-cs"/>
              </a:rPr>
              <a:t>Comprobante de No Domiciliado </a:t>
            </a:r>
            <a:endParaRPr lang="es-PE" dirty="0"/>
          </a:p>
        </p:txBody>
      </p:sp>
      <p:sp>
        <p:nvSpPr>
          <p:cNvPr id="4" name="3 Marcador de número de diapositiva"/>
          <p:cNvSpPr>
            <a:spLocks noGrp="1"/>
          </p:cNvSpPr>
          <p:nvPr>
            <p:ph type="sldNum" sz="quarter" idx="10"/>
          </p:nvPr>
        </p:nvSpPr>
        <p:spPr/>
        <p:txBody>
          <a:bodyPr/>
          <a:lstStyle/>
          <a:p>
            <a:fld id="{D8085C1E-CC08-40E7-BBD7-B063D973DE2C}" type="slidenum">
              <a:rPr lang="es-PE" smtClean="0"/>
              <a:pPr/>
              <a:t>42</a:t>
            </a:fld>
            <a:endParaRPr lang="es-P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45</a:t>
            </a:fld>
            <a:endParaRPr lang="es-P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46</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47</a:t>
            </a:fld>
            <a:endParaRPr lang="es-P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48</a:t>
            </a:fld>
            <a:endParaRPr lang="es-P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51</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3184" tIns="46592" rIns="93184" bIns="46592" anchor="b"/>
          <a:lstStyle/>
          <a:p>
            <a:pPr algn="r" defTabSz="931753">
              <a:spcBef>
                <a:spcPct val="0"/>
              </a:spcBef>
            </a:pPr>
            <a:fld id="{F3D6BD91-89FF-42A1-917A-12F288BA380A}" type="slidenum">
              <a:rPr lang="es-ES" sz="1200">
                <a:solidFill>
                  <a:schemeClr val="folHlink"/>
                </a:solidFill>
                <a:latin typeface="Arial" pitchFamily="34" charset="0"/>
              </a:rPr>
              <a:pPr algn="r" defTabSz="931753">
                <a:spcBef>
                  <a:spcPct val="0"/>
                </a:spcBef>
              </a:pPr>
              <a:t>53</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89" y="4344988"/>
            <a:ext cx="5026025" cy="3852862"/>
          </a:xfrm>
          <a:noFill/>
          <a:ln/>
        </p:spPr>
        <p:txBody>
          <a:bodyPr lIns="90830" tIns="44617" rIns="90830" bIns="44617"/>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430" tIns="45715" rIns="91430" bIns="45715" anchor="ctr"/>
          <a:lstStyle/>
          <a:p>
            <a:pPr algn="l">
              <a:spcBef>
                <a:spcPct val="0"/>
              </a:spcBef>
            </a:pPr>
            <a:endParaRPr lang="es-PE" sz="2800" dirty="0">
              <a:latin typeface="Arial" pitchFamily="34" charset="0"/>
            </a:endParaRPr>
          </a:p>
        </p:txBody>
      </p:sp>
      <p:sp>
        <p:nvSpPr>
          <p:cNvPr id="154630" name="AutoShape 5"/>
          <p:cNvSpPr>
            <a:spLocks noChangeArrowheads="1"/>
          </p:cNvSpPr>
          <p:nvPr/>
        </p:nvSpPr>
        <p:spPr bwMode="auto">
          <a:xfrm flipH="1">
            <a:off x="4959351"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lIns="91430" tIns="45715" rIns="91430" bIns="45715" anchor="ctr"/>
          <a:lstStyle/>
          <a:p>
            <a:pPr algn="l">
              <a:spcBef>
                <a:spcPct val="0"/>
              </a:spcBef>
            </a:pPr>
            <a:endParaRPr lang="es-PE" sz="2800" dirty="0">
              <a:latin typeface="Arial" pitchFamily="34" charset="0"/>
            </a:endParaRPr>
          </a:p>
        </p:txBody>
      </p:sp>
    </p:spTree>
    <p:extLst>
      <p:ext uri="{BB962C8B-B14F-4D97-AF65-F5344CB8AC3E}">
        <p14:creationId xmlns:p14="http://schemas.microsoft.com/office/powerpoint/2010/main" val="1637830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3184" tIns="46592" rIns="93184" bIns="46592" anchor="b"/>
          <a:lstStyle/>
          <a:p>
            <a:pPr algn="r" defTabSz="931753">
              <a:spcBef>
                <a:spcPct val="0"/>
              </a:spcBef>
            </a:pPr>
            <a:fld id="{F3D6BD91-89FF-42A1-917A-12F288BA380A}" type="slidenum">
              <a:rPr lang="es-ES" sz="1200">
                <a:solidFill>
                  <a:schemeClr val="folHlink"/>
                </a:solidFill>
                <a:latin typeface="Arial" pitchFamily="34" charset="0"/>
              </a:rPr>
              <a:pPr algn="r" defTabSz="931753">
                <a:spcBef>
                  <a:spcPct val="0"/>
                </a:spcBef>
              </a:pPr>
              <a:t>56</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89" y="4344988"/>
            <a:ext cx="5026025" cy="3852862"/>
          </a:xfrm>
          <a:noFill/>
          <a:ln/>
        </p:spPr>
        <p:txBody>
          <a:bodyPr lIns="90830" tIns="44617" rIns="90830" bIns="44617"/>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430" tIns="45715" rIns="91430" bIns="45715" anchor="ctr"/>
          <a:lstStyle/>
          <a:p>
            <a:pPr algn="l">
              <a:spcBef>
                <a:spcPct val="0"/>
              </a:spcBef>
            </a:pPr>
            <a:endParaRPr lang="es-PE" sz="2800" dirty="0">
              <a:latin typeface="Arial" pitchFamily="34" charset="0"/>
            </a:endParaRPr>
          </a:p>
        </p:txBody>
      </p:sp>
      <p:sp>
        <p:nvSpPr>
          <p:cNvPr id="154630" name="AutoShape 5"/>
          <p:cNvSpPr>
            <a:spLocks noChangeArrowheads="1"/>
          </p:cNvSpPr>
          <p:nvPr/>
        </p:nvSpPr>
        <p:spPr bwMode="auto">
          <a:xfrm flipH="1">
            <a:off x="4959351"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lIns="91430" tIns="45715" rIns="91430" bIns="45715" anchor="ctr"/>
          <a:lstStyle/>
          <a:p>
            <a:pPr algn="l">
              <a:spcBef>
                <a:spcPct val="0"/>
              </a:spcBef>
            </a:pPr>
            <a:endParaRPr lang="es-PE" sz="2800" dirty="0">
              <a:latin typeface="Arial" pitchFamily="34" charset="0"/>
            </a:endParaRPr>
          </a:p>
        </p:txBody>
      </p:sp>
    </p:spTree>
    <p:extLst>
      <p:ext uri="{BB962C8B-B14F-4D97-AF65-F5344CB8AC3E}">
        <p14:creationId xmlns:p14="http://schemas.microsoft.com/office/powerpoint/2010/main" val="4074032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BF198D0A-758F-4BC4-8D70-BCD94173646D}" type="slidenum">
              <a:rPr lang="es-ES" smtClean="0"/>
              <a:pPr>
                <a:defRPr/>
              </a:pPr>
              <a:t>57</a:t>
            </a:fld>
            <a:endParaRPr lang="es-ES"/>
          </a:p>
        </p:txBody>
      </p:sp>
    </p:spTree>
    <p:extLst>
      <p:ext uri="{BB962C8B-B14F-4D97-AF65-F5344CB8AC3E}">
        <p14:creationId xmlns:p14="http://schemas.microsoft.com/office/powerpoint/2010/main" val="147787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r>
              <a:rPr lang="es-PE" dirty="0" smtClean="0">
                <a:latin typeface="Arial" pitchFamily="34" charset="0"/>
                <a:cs typeface="Arial" pitchFamily="34" charset="0"/>
              </a:rPr>
              <a:t>El Estado</a:t>
            </a:r>
            <a:r>
              <a:rPr lang="es-PE" baseline="0" dirty="0" smtClean="0">
                <a:latin typeface="Arial" pitchFamily="34" charset="0"/>
                <a:cs typeface="Arial" pitchFamily="34" charset="0"/>
              </a:rPr>
              <a:t> “0” sirve para realizar anotaciones “optativas” en el RVI y en el RC.  Por ejemplo si se desea anotar un Recibo de Honorarios en el Registro de Compras.</a:t>
            </a:r>
          </a:p>
          <a:p>
            <a:r>
              <a:rPr lang="es-PE" b="1" dirty="0" smtClean="0">
                <a:latin typeface="Arial" pitchFamily="34" charset="0"/>
                <a:cs typeface="Arial" pitchFamily="34" charset="0"/>
              </a:rPr>
              <a:t>Reglas  Generales de la Información de los Comprobantes de Pago y/o documentos.</a:t>
            </a:r>
          </a:p>
        </p:txBody>
      </p:sp>
      <p:sp>
        <p:nvSpPr>
          <p:cNvPr id="59396" name="3 Marcador de número de diapositiva"/>
          <p:cNvSpPr>
            <a:spLocks noGrp="1"/>
          </p:cNvSpPr>
          <p:nvPr>
            <p:ph type="sldNum" sz="quarter" idx="5"/>
          </p:nvPr>
        </p:nvSpPr>
        <p:spPr>
          <a:xfrm>
            <a:off x="3885710" y="8687834"/>
            <a:ext cx="2972290" cy="456166"/>
          </a:xfrm>
          <a:prstGeom prst="rect">
            <a:avLst/>
          </a:prstGeom>
          <a:noFill/>
        </p:spPr>
        <p:txBody>
          <a:bodyPr/>
          <a:lstStyle/>
          <a:p>
            <a:fld id="{3275F8F2-286A-4B9F-A370-AF0CA4286DDE}" type="slidenum">
              <a:rPr lang="es-ES" smtClean="0"/>
              <a:pPr/>
              <a:t>8</a:t>
            </a:fld>
            <a:endParaRPr lang="es-E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59</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60</a:t>
            </a:fld>
            <a:endParaRPr lang="es-P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61</a:t>
            </a:fld>
            <a:endParaRPr lang="es-P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62</a:t>
            </a:fld>
            <a:endParaRPr lang="es-P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5" tIns="46597" rIns="93195" bIns="46597" anchor="b"/>
          <a:lstStyle/>
          <a:p>
            <a:pPr algn="r" defTabSz="931863">
              <a:spcBef>
                <a:spcPct val="0"/>
              </a:spcBef>
            </a:pPr>
            <a:fld id="{F3D6BD91-89FF-42A1-917A-12F288BA380A}" type="slidenum">
              <a:rPr lang="es-ES" sz="1200">
                <a:solidFill>
                  <a:schemeClr val="folHlink"/>
                </a:solidFill>
                <a:latin typeface="Arial" pitchFamily="34" charset="0"/>
              </a:rPr>
              <a:pPr algn="r" defTabSz="931863">
                <a:spcBef>
                  <a:spcPct val="0"/>
                </a:spcBef>
              </a:pPr>
              <a:t>63</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41" tIns="44623" rIns="90841" bIns="44623"/>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0"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
        <p:nvSpPr>
          <p:cNvPr id="154630" name="AutoShape 5"/>
          <p:cNvSpPr>
            <a:spLocks noChangeArrowheads="1"/>
          </p:cNvSpPr>
          <p:nvPr/>
        </p:nvSpPr>
        <p:spPr bwMode="auto">
          <a:xfrm flipH="1">
            <a:off x="4959350"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anchor="ctr"/>
          <a:lstStyle/>
          <a:p>
            <a:pPr algn="l">
              <a:spcBef>
                <a:spcPct val="0"/>
              </a:spcBef>
            </a:pPr>
            <a:endParaRPr lang="es-PE" sz="2800" b="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smtClean="0"/>
          </a:p>
        </p:txBody>
      </p:sp>
      <p:sp>
        <p:nvSpPr>
          <p:cNvPr id="4" name="3 Marcador de número de diapositiva"/>
          <p:cNvSpPr>
            <a:spLocks noGrp="1"/>
          </p:cNvSpPr>
          <p:nvPr>
            <p:ph type="sldNum" sz="quarter" idx="10"/>
          </p:nvPr>
        </p:nvSpPr>
        <p:spPr/>
        <p:txBody>
          <a:bodyPr/>
          <a:lstStyle/>
          <a:p>
            <a:fld id="{37B1BBCF-3F07-4332-BA39-7E7D1DDDF911}" type="slidenum">
              <a:rPr lang="es-PE" smtClean="0"/>
              <a:pPr/>
              <a:t>64</a:t>
            </a:fld>
            <a:endParaRPr lang="es-P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65</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endParaRPr lang="es-PE" sz="2000" smtClean="0"/>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2147479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90" tIns="46594" rIns="93190" bIns="46594" anchor="b"/>
          <a:lstStyle/>
          <a:p>
            <a:pPr algn="r" defTabSz="931811">
              <a:spcBef>
                <a:spcPct val="0"/>
              </a:spcBef>
            </a:pPr>
            <a:fld id="{F3D6BD91-89FF-42A1-917A-12F288BA380A}" type="slidenum">
              <a:rPr lang="es-ES" sz="1200">
                <a:solidFill>
                  <a:schemeClr val="folHlink"/>
                </a:solidFill>
                <a:latin typeface="Arial" pitchFamily="34" charset="0"/>
              </a:rPr>
              <a:pPr algn="r" defTabSz="931811">
                <a:spcBef>
                  <a:spcPct val="0"/>
                </a:spcBef>
              </a:pPr>
              <a:t>72</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915990" y="4344988"/>
            <a:ext cx="5026025" cy="3852862"/>
          </a:xfrm>
          <a:noFill/>
          <a:ln/>
        </p:spPr>
        <p:txBody>
          <a:bodyPr lIns="90836" tIns="44621" rIns="90836" bIns="44621"/>
          <a:lstStyle/>
          <a:p>
            <a:pPr defTabSz="897301">
              <a:defRPr/>
            </a:pPr>
            <a:r>
              <a:rPr lang="es-PE" sz="2000" b="1" cap="all" dirty="0" smtClean="0">
                <a:ln w="0"/>
                <a:effectLst>
                  <a:reflection blurRad="12700" stA="50000" endPos="50000" dist="5000" dir="5400000" sy="-100000" rotWithShape="0"/>
                </a:effectLst>
              </a:rPr>
              <a:t>Base legal: </a:t>
            </a:r>
            <a:r>
              <a:rPr lang="es-PE" sz="2000" cap="all" dirty="0" err="1" smtClean="0">
                <a:ln w="0"/>
                <a:effectLst>
                  <a:reflection blurRad="12700" stA="50000" endPos="50000" dist="5000" dir="5400000" sy="-100000" rotWithShape="0"/>
                </a:effectLst>
              </a:rPr>
              <a:t>rsnao</a:t>
            </a:r>
            <a:r>
              <a:rPr lang="es-PE" sz="2000" cap="all" dirty="0" smtClean="0">
                <a:ln w="0"/>
                <a:effectLst>
                  <a:reflection blurRad="12700" stA="50000" endPos="50000" dist="5000" dir="5400000" sy="-100000" rotWithShape="0"/>
                </a:effectLst>
              </a:rPr>
              <a:t> n.° 064-2015-SUNAT/600000, P</a:t>
            </a:r>
            <a:r>
              <a:rPr lang="es-PE" sz="2000" dirty="0" smtClean="0">
                <a:ln w="0"/>
                <a:effectLst>
                  <a:reflection blurRad="12700" stA="50000" endPos="50000" dist="5000" dir="5400000" sy="-100000" rotWithShape="0"/>
                </a:effectLst>
              </a:rPr>
              <a:t>ublicada en la web de SUNAT el 30 de diciembre de </a:t>
            </a:r>
            <a:r>
              <a:rPr lang="es-PE" sz="2000" cap="all" dirty="0" smtClean="0">
                <a:ln w="0"/>
                <a:effectLst>
                  <a:reflection blurRad="12700" stA="50000" endPos="50000" dist="5000" dir="5400000" sy="-100000" rotWithShape="0"/>
                </a:effectLst>
              </a:rPr>
              <a:t>2015</a:t>
            </a:r>
            <a:endParaRPr lang="es-ES" sz="2000" cap="all" dirty="0" smtClean="0">
              <a:ln w="0"/>
              <a:effectLst>
                <a:reflection blurRad="12700" stA="50000" endPos="50000" dist="5000" dir="5400000" sy="-100000" rotWithShape="0"/>
              </a:effectLst>
            </a:endParaRPr>
          </a:p>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54629" name="AutoShape 4"/>
          <p:cNvSpPr>
            <a:spLocks noChangeArrowheads="1"/>
          </p:cNvSpPr>
          <p:nvPr/>
        </p:nvSpPr>
        <p:spPr bwMode="auto">
          <a:xfrm>
            <a:off x="5111751" y="7000875"/>
            <a:ext cx="442913" cy="484188"/>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435" tIns="45718" rIns="91435" bIns="45718" anchor="ctr"/>
          <a:lstStyle/>
          <a:p>
            <a:pPr algn="l">
              <a:spcBef>
                <a:spcPct val="0"/>
              </a:spcBef>
            </a:pPr>
            <a:endParaRPr lang="es-PE" sz="2800" dirty="0">
              <a:latin typeface="Arial" pitchFamily="34" charset="0"/>
            </a:endParaRPr>
          </a:p>
        </p:txBody>
      </p:sp>
      <p:sp>
        <p:nvSpPr>
          <p:cNvPr id="154630" name="AutoShape 5"/>
          <p:cNvSpPr>
            <a:spLocks noChangeArrowheads="1"/>
          </p:cNvSpPr>
          <p:nvPr/>
        </p:nvSpPr>
        <p:spPr bwMode="auto">
          <a:xfrm flipH="1">
            <a:off x="4959351" y="7642225"/>
            <a:ext cx="520700" cy="412750"/>
          </a:xfrm>
          <a:prstGeom prst="rightArrow">
            <a:avLst>
              <a:gd name="adj1" fmla="val 50000"/>
              <a:gd name="adj2" fmla="val 63094"/>
            </a:avLst>
          </a:prstGeom>
          <a:solidFill>
            <a:schemeClr val="accent1"/>
          </a:solidFill>
          <a:ln w="12700">
            <a:solidFill>
              <a:schemeClr val="tx1"/>
            </a:solidFill>
            <a:miter lim="800000"/>
            <a:headEnd/>
            <a:tailEnd/>
          </a:ln>
        </p:spPr>
        <p:txBody>
          <a:bodyPr wrap="none" lIns="91435" tIns="45718" rIns="91435" bIns="45718" anchor="ctr"/>
          <a:lstStyle/>
          <a:p>
            <a:pPr algn="l">
              <a:spcBef>
                <a:spcPct val="0"/>
              </a:spcBef>
            </a:pPr>
            <a:endParaRPr lang="es-PE" sz="2800" dirty="0">
              <a:latin typeface="Arial" pitchFamily="34" charset="0"/>
            </a:endParaRPr>
          </a:p>
        </p:txBody>
      </p:sp>
    </p:spTree>
    <p:extLst>
      <p:ext uri="{BB962C8B-B14F-4D97-AF65-F5344CB8AC3E}">
        <p14:creationId xmlns:p14="http://schemas.microsoft.com/office/powerpoint/2010/main" val="3702190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Se refieren a la obligación de llevar libros y registros sin observar formas y condiciones, llevar con atraso mayor al permitido, no conservarlos dentro del plazo </a:t>
            </a:r>
            <a:r>
              <a:rPr lang="es-PE" dirty="0" err="1" smtClean="0"/>
              <a:t>prescriptorio</a:t>
            </a:r>
            <a:r>
              <a:rPr lang="es-PE" dirty="0" smtClean="0"/>
              <a:t>, no presentar otras declaraciones o </a:t>
            </a:r>
          </a:p>
          <a:p>
            <a:r>
              <a:rPr lang="es-PE" dirty="0" smtClean="0"/>
              <a:t>comunicaciones dentro de los plazos establecidos y no incluir en las declaraciones ingresos, de acuerdo con ciertos criterios señalados en la misma resolución adjunta operativa mediante un anexo.</a:t>
            </a:r>
          </a:p>
          <a:p>
            <a:pPr defTabSz="897301">
              <a:defRPr/>
            </a:pPr>
            <a:r>
              <a:rPr lang="es-PE" b="1" dirty="0" smtClean="0">
                <a:solidFill>
                  <a:srgbClr val="1E437E"/>
                </a:solidFill>
                <a:latin typeface="Calibri" pitchFamily="34" charset="0"/>
                <a:cs typeface="Times New Roman" pitchFamily="18" charset="0"/>
              </a:rPr>
              <a:t>Base Legal: Art. 1 de la RSNAO N.° 064-2015-SUNAT/600000</a:t>
            </a:r>
          </a:p>
          <a:p>
            <a:endParaRPr lang="es-PE" dirty="0"/>
          </a:p>
        </p:txBody>
      </p:sp>
      <p:sp>
        <p:nvSpPr>
          <p:cNvPr id="4" name="3 Marcador de número de diapositiva"/>
          <p:cNvSpPr>
            <a:spLocks noGrp="1"/>
          </p:cNvSpPr>
          <p:nvPr>
            <p:ph type="sldNum" sz="quarter" idx="10"/>
          </p:nvPr>
        </p:nvSpPr>
        <p:spPr/>
        <p:txBody>
          <a:bodyPr/>
          <a:lstStyle/>
          <a:p>
            <a:fld id="{D8085C1E-CC08-40E7-BBD7-B063D973DE2C}" type="slidenum">
              <a:rPr lang="es-PE" smtClean="0"/>
              <a:pPr/>
              <a:t>73</a:t>
            </a:fld>
            <a:endParaRPr lang="es-P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74</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r>
              <a:rPr lang="es-PE" sz="2000" dirty="0" smtClean="0"/>
              <a:t>30 de diciembre de 2015</a:t>
            </a:r>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11068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14401" y="4344990"/>
            <a:ext cx="5029200" cy="411321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PE" dirty="0" smtClean="0"/>
              <a:t>La primera operación hace referencia al CUO del asiento contable de una operación individual del </a:t>
            </a:r>
            <a:r>
              <a:rPr lang="es-PE" dirty="0" smtClean="0">
                <a:solidFill>
                  <a:srgbClr val="FFFF00"/>
                </a:solidFill>
              </a:rPr>
              <a:t>Libro Diario (Diapositiva 29).</a:t>
            </a:r>
          </a:p>
          <a:p>
            <a:pPr marL="0" marR="0" indent="0" algn="l" defTabSz="914400" rtl="0" eaLnBrk="1" fontAlgn="base" latinLnBrk="0" hangingPunct="1">
              <a:lnSpc>
                <a:spcPct val="100000"/>
              </a:lnSpc>
              <a:spcBef>
                <a:spcPct val="30000"/>
              </a:spcBef>
              <a:spcAft>
                <a:spcPct val="0"/>
              </a:spcAft>
              <a:buClrTx/>
              <a:buSzTx/>
              <a:buFontTx/>
              <a:buNone/>
              <a:tabLst/>
              <a:defRPr/>
            </a:pPr>
            <a:r>
              <a:rPr lang="es-PE" dirty="0" smtClean="0"/>
              <a:t>En el caso de </a:t>
            </a:r>
            <a:r>
              <a:rPr lang="es-PE" dirty="0" err="1" smtClean="0"/>
              <a:t>CdP</a:t>
            </a:r>
            <a:r>
              <a:rPr lang="es-PE" dirty="0" smtClean="0"/>
              <a:t> anulados (estado 2) se</a:t>
            </a:r>
            <a:r>
              <a:rPr lang="es-PE" baseline="0" dirty="0" smtClean="0"/>
              <a:t> debe anotar 0000 (campo 2) y utilizar un correlativo en el campo 3 (M1, M2,….etc.)</a:t>
            </a:r>
            <a:endParaRPr lang="es-PE" dirty="0" smtClean="0"/>
          </a:p>
        </p:txBody>
      </p:sp>
    </p:spTree>
    <p:extLst>
      <p:ext uri="{BB962C8B-B14F-4D97-AF65-F5344CB8AC3E}">
        <p14:creationId xmlns:p14="http://schemas.microsoft.com/office/powerpoint/2010/main" val="2145783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75</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endParaRPr lang="es-PE" sz="2000" smtClean="0"/>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4105068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76</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endParaRPr lang="es-PE" sz="2000" smtClean="0"/>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4105068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77</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endParaRPr lang="es-PE" sz="2000" smtClean="0"/>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4105068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78</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endParaRPr lang="es-PE" sz="2000" smtClean="0"/>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41050688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64407" y="8769101"/>
            <a:ext cx="3032486" cy="462002"/>
          </a:xfrm>
          <a:prstGeom prst="rect">
            <a:avLst/>
          </a:prstGeom>
          <a:noFill/>
          <a:ln w="9525">
            <a:noFill/>
            <a:miter lim="800000"/>
            <a:headEnd/>
            <a:tailEnd/>
          </a:ln>
        </p:spPr>
        <p:txBody>
          <a:bodyPr lIns="92822" tIns="46411" rIns="92822" bIns="46411" anchor="b"/>
          <a:lstStyle/>
          <a:p>
            <a:pPr algn="r" defTabSz="928688"/>
            <a:fld id="{4AE3ABA1-B423-49A7-8D94-408D9DBBE8D9}" type="slidenum">
              <a:rPr lang="es-ES" sz="1200">
                <a:solidFill>
                  <a:schemeClr val="folHlink"/>
                </a:solidFill>
              </a:rPr>
              <a:pPr algn="r" defTabSz="928688"/>
              <a:t>79</a:t>
            </a:fld>
            <a:endParaRPr lang="es-ES" sz="1200">
              <a:solidFill>
                <a:schemeClr val="folHlink"/>
              </a:solidFill>
            </a:endParaRPr>
          </a:p>
        </p:txBody>
      </p:sp>
      <p:sp>
        <p:nvSpPr>
          <p:cNvPr id="34819" name="Rectangle 2"/>
          <p:cNvSpPr>
            <a:spLocks noGrp="1" noChangeArrowheads="1"/>
          </p:cNvSpPr>
          <p:nvPr>
            <p:ph type="body" idx="1"/>
          </p:nvPr>
        </p:nvSpPr>
        <p:spPr>
          <a:xfrm>
            <a:off x="933587" y="4387531"/>
            <a:ext cx="5129720" cy="3886779"/>
          </a:xfrm>
          <a:noFill/>
          <a:ln/>
        </p:spPr>
        <p:txBody>
          <a:bodyPr lIns="90478" tIns="44445" rIns="90478" bIns="44445"/>
          <a:lstStyle/>
          <a:p>
            <a:pPr eaLnBrk="1" hangingPunct="1"/>
            <a:endParaRPr lang="es-PE" sz="2000" smtClean="0"/>
          </a:p>
        </p:txBody>
      </p:sp>
      <p:sp>
        <p:nvSpPr>
          <p:cNvPr id="34820" name="Rectangle 3"/>
          <p:cNvSpPr>
            <a:spLocks noGrp="1" noRot="1" noChangeAspect="1" noChangeArrowheads="1" noTextEdit="1"/>
          </p:cNvSpPr>
          <p:nvPr>
            <p:ph type="sldImg"/>
          </p:nvPr>
        </p:nvSpPr>
        <p:spPr>
          <a:xfrm>
            <a:off x="1198563" y="698500"/>
            <a:ext cx="4598987" cy="3449638"/>
          </a:xfrm>
          <a:ln w="12700" cap="flat">
            <a:solidFill>
              <a:schemeClr val="tx1"/>
            </a:solidFill>
          </a:ln>
        </p:spPr>
      </p:sp>
      <p:sp>
        <p:nvSpPr>
          <p:cNvPr id="34821" name="AutoShape 4"/>
          <p:cNvSpPr>
            <a:spLocks noChangeArrowheads="1"/>
          </p:cNvSpPr>
          <p:nvPr/>
        </p:nvSpPr>
        <p:spPr bwMode="auto">
          <a:xfrm>
            <a:off x="5214743" y="7067143"/>
            <a:ext cx="453456" cy="490319"/>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
        <p:nvSpPr>
          <p:cNvPr id="34822" name="AutoShape 5"/>
          <p:cNvSpPr>
            <a:spLocks noChangeArrowheads="1"/>
          </p:cNvSpPr>
          <p:nvPr/>
        </p:nvSpPr>
        <p:spPr bwMode="auto">
          <a:xfrm flipH="1">
            <a:off x="5059701" y="7715435"/>
            <a:ext cx="531810" cy="417292"/>
          </a:xfrm>
          <a:prstGeom prst="rightArrow">
            <a:avLst>
              <a:gd name="adj1" fmla="val 50000"/>
              <a:gd name="adj2" fmla="val 63067"/>
            </a:avLst>
          </a:prstGeom>
          <a:solidFill>
            <a:schemeClr val="accent1"/>
          </a:solidFill>
          <a:ln w="12700">
            <a:solidFill>
              <a:schemeClr val="tx1"/>
            </a:solidFill>
            <a:miter lim="800000"/>
            <a:headEnd/>
            <a:tailEnd/>
          </a:ln>
        </p:spPr>
        <p:txBody>
          <a:bodyPr wrap="none" lIns="91074" tIns="45537" rIns="91074" bIns="45537" anchor="ctr"/>
          <a:lstStyle/>
          <a:p>
            <a:pPr defTabSz="911225"/>
            <a:endParaRPr lang="es-PE" sz="2800"/>
          </a:p>
        </p:txBody>
      </p:sp>
    </p:spTree>
    <p:extLst>
      <p:ext uri="{BB962C8B-B14F-4D97-AF65-F5344CB8AC3E}">
        <p14:creationId xmlns:p14="http://schemas.microsoft.com/office/powerpoint/2010/main" val="4105068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794842" y="8532737"/>
            <a:ext cx="2901939" cy="449091"/>
          </a:xfrm>
          <a:prstGeom prst="rect">
            <a:avLst/>
          </a:prstGeom>
          <a:noFill/>
          <a:ln w="9525">
            <a:noFill/>
            <a:miter lim="800000"/>
            <a:headEnd/>
            <a:tailEnd/>
          </a:ln>
        </p:spPr>
        <p:txBody>
          <a:bodyPr lIns="91303" tIns="45651" rIns="91303" bIns="45651" anchor="b"/>
          <a:lstStyle/>
          <a:p>
            <a:pPr algn="r" defTabSz="912946">
              <a:spcBef>
                <a:spcPct val="0"/>
              </a:spcBef>
            </a:pPr>
            <a:fld id="{F3D6BD91-89FF-42A1-917A-12F288BA380A}" type="slidenum">
              <a:rPr lang="es-ES" sz="1200">
                <a:solidFill>
                  <a:schemeClr val="folHlink"/>
                </a:solidFill>
                <a:latin typeface="Arial" pitchFamily="34" charset="0"/>
              </a:rPr>
              <a:pPr algn="r" defTabSz="912946">
                <a:spcBef>
                  <a:spcPct val="0"/>
                </a:spcBef>
              </a:pPr>
              <a:t>80</a:t>
            </a:fld>
            <a:endParaRPr lang="es-ES" sz="1200" dirty="0">
              <a:solidFill>
                <a:schemeClr val="folHlink"/>
              </a:solidFill>
              <a:latin typeface="Arial" pitchFamily="34" charset="0"/>
            </a:endParaRPr>
          </a:p>
        </p:txBody>
      </p:sp>
      <p:sp>
        <p:nvSpPr>
          <p:cNvPr id="154627" name="Rectangle 2"/>
          <p:cNvSpPr>
            <a:spLocks noGrp="1" noChangeArrowheads="1"/>
          </p:cNvSpPr>
          <p:nvPr>
            <p:ph type="body" idx="1"/>
          </p:nvPr>
        </p:nvSpPr>
        <p:spPr>
          <a:xfrm>
            <a:off x="894457" y="4267928"/>
            <a:ext cx="4907873" cy="3784530"/>
          </a:xfrm>
          <a:noFill/>
          <a:ln/>
        </p:spPr>
        <p:txBody>
          <a:bodyPr lIns="88997" tIns="43717" rIns="88997" bIns="43717"/>
          <a:lstStyle/>
          <a:p>
            <a:pPr algn="ctr" eaLnBrk="1" hangingPunct="1"/>
            <a:endParaRPr lang="es-PE" sz="2000" dirty="0" smtClean="0"/>
          </a:p>
        </p:txBody>
      </p:sp>
      <p:sp>
        <p:nvSpPr>
          <p:cNvPr id="154628" name="Rectangle 3"/>
          <p:cNvSpPr>
            <a:spLocks noGrp="1" noRot="1" noChangeAspect="1" noChangeArrowheads="1" noTextEdit="1"/>
          </p:cNvSpPr>
          <p:nvPr>
            <p:ph type="sldImg"/>
          </p:nvPr>
        </p:nvSpPr>
        <p:spPr>
          <a:xfrm>
            <a:off x="1112838" y="679450"/>
            <a:ext cx="4471987" cy="3355975"/>
          </a:xfrm>
          <a:ln w="12700" cap="flat">
            <a:solidFill>
              <a:schemeClr val="tx1"/>
            </a:solidFill>
          </a:ln>
        </p:spPr>
      </p:sp>
      <p:sp>
        <p:nvSpPr>
          <p:cNvPr id="154629" name="AutoShape 4"/>
          <p:cNvSpPr>
            <a:spLocks noChangeArrowheads="1"/>
          </p:cNvSpPr>
          <p:nvPr/>
        </p:nvSpPr>
        <p:spPr bwMode="auto">
          <a:xfrm>
            <a:off x="4991583" y="6876712"/>
            <a:ext cx="432501" cy="475601"/>
          </a:xfrm>
          <a:prstGeom prst="rightArrow">
            <a:avLst>
              <a:gd name="adj1" fmla="val 50000"/>
              <a:gd name="adj2" fmla="val 50014"/>
            </a:avLst>
          </a:prstGeom>
          <a:solidFill>
            <a:schemeClr val="accent1"/>
          </a:solidFill>
          <a:ln w="12700">
            <a:solidFill>
              <a:schemeClr val="tx1"/>
            </a:solidFill>
            <a:miter lim="800000"/>
            <a:headEnd/>
            <a:tailEnd/>
          </a:ln>
        </p:spPr>
        <p:txBody>
          <a:bodyPr wrap="none" lIns="89584" tIns="44792" rIns="89584" bIns="44792" anchor="ctr"/>
          <a:lstStyle/>
          <a:p>
            <a:pPr algn="l">
              <a:spcBef>
                <a:spcPct val="0"/>
              </a:spcBef>
            </a:pPr>
            <a:endParaRPr lang="es-PE" sz="2700" dirty="0">
              <a:latin typeface="Arial" pitchFamily="34" charset="0"/>
            </a:endParaRPr>
          </a:p>
        </p:txBody>
      </p:sp>
      <p:sp>
        <p:nvSpPr>
          <p:cNvPr id="154630" name="AutoShape 5"/>
          <p:cNvSpPr>
            <a:spLocks noChangeArrowheads="1"/>
          </p:cNvSpPr>
          <p:nvPr/>
        </p:nvSpPr>
        <p:spPr bwMode="auto">
          <a:xfrm flipH="1">
            <a:off x="4842765" y="7506687"/>
            <a:ext cx="508459" cy="405430"/>
          </a:xfrm>
          <a:prstGeom prst="rightArrow">
            <a:avLst>
              <a:gd name="adj1" fmla="val 50000"/>
              <a:gd name="adj2" fmla="val 63094"/>
            </a:avLst>
          </a:prstGeom>
          <a:solidFill>
            <a:schemeClr val="accent1"/>
          </a:solidFill>
          <a:ln w="12700">
            <a:solidFill>
              <a:schemeClr val="tx1"/>
            </a:solidFill>
            <a:miter lim="800000"/>
            <a:headEnd/>
            <a:tailEnd/>
          </a:ln>
        </p:spPr>
        <p:txBody>
          <a:bodyPr wrap="none" lIns="89584" tIns="44792" rIns="89584" bIns="44792" anchor="ctr"/>
          <a:lstStyle/>
          <a:p>
            <a:pPr algn="l">
              <a:spcBef>
                <a:spcPct val="0"/>
              </a:spcBef>
            </a:pPr>
            <a:endParaRPr lang="es-PE" sz="2700" dirty="0">
              <a:latin typeface="Arial" pitchFamily="34" charset="0"/>
            </a:endParaRPr>
          </a:p>
        </p:txBody>
      </p:sp>
    </p:spTree>
    <p:extLst>
      <p:ext uri="{BB962C8B-B14F-4D97-AF65-F5344CB8AC3E}">
        <p14:creationId xmlns:p14="http://schemas.microsoft.com/office/powerpoint/2010/main" val="268743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14401" y="4344990"/>
            <a:ext cx="5029200" cy="4113212"/>
          </a:xfrm>
          <a:noFill/>
          <a:ln/>
        </p:spPr>
        <p:txBody>
          <a:bodyPr/>
          <a:lstStyle/>
          <a:p>
            <a:pPr eaLnBrk="1" hangingPunct="1"/>
            <a:endParaRPr lang="es-PE" dirty="0" smtClean="0"/>
          </a:p>
        </p:txBody>
      </p:sp>
    </p:spTree>
    <p:extLst>
      <p:ext uri="{BB962C8B-B14F-4D97-AF65-F5344CB8AC3E}">
        <p14:creationId xmlns:p14="http://schemas.microsoft.com/office/powerpoint/2010/main" val="343139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14401" y="4344990"/>
            <a:ext cx="5029200" cy="4113212"/>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PE" dirty="0" smtClean="0"/>
              <a:t>La primera operación hace referencia al CUO del asiento contable de una operación individual del Libro Diario. (Diapositiva 32).</a:t>
            </a:r>
          </a:p>
        </p:txBody>
      </p:sp>
    </p:spTree>
    <p:extLst>
      <p:ext uri="{BB962C8B-B14F-4D97-AF65-F5344CB8AC3E}">
        <p14:creationId xmlns:p14="http://schemas.microsoft.com/office/powerpoint/2010/main" val="60209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2811" tIns="46405" rIns="92811" bIns="46405" anchor="b"/>
          <a:lstStyle/>
          <a:p>
            <a:pPr algn="r" defTabSz="928578">
              <a:spcBef>
                <a:spcPct val="0"/>
              </a:spcBef>
            </a:pPr>
            <a:fld id="{CF5A00CC-4C62-4556-8204-14D85D2D6A49}" type="slidenum">
              <a:rPr lang="es-ES" sz="1200">
                <a:solidFill>
                  <a:schemeClr val="folHlink"/>
                </a:solidFill>
                <a:latin typeface="Arial" pitchFamily="34" charset="0"/>
              </a:rPr>
              <a:pPr algn="r" defTabSz="928578">
                <a:spcBef>
                  <a:spcPct val="0"/>
                </a:spcBef>
              </a:pPr>
              <a:t>12</a:t>
            </a:fld>
            <a:endParaRPr lang="es-ES" sz="1200" dirty="0">
              <a:solidFill>
                <a:schemeClr val="folHlink"/>
              </a:solidFill>
              <a:latin typeface="Arial" pitchFamily="34" charset="0"/>
            </a:endParaRPr>
          </a:p>
        </p:txBody>
      </p:sp>
      <p:sp>
        <p:nvSpPr>
          <p:cNvPr id="181251" name="Rectangle 2"/>
          <p:cNvSpPr>
            <a:spLocks noGrp="1" noChangeArrowheads="1"/>
          </p:cNvSpPr>
          <p:nvPr>
            <p:ph type="body" idx="1"/>
          </p:nvPr>
        </p:nvSpPr>
        <p:spPr>
          <a:xfrm>
            <a:off x="914401" y="4346576"/>
            <a:ext cx="5029200" cy="3849688"/>
          </a:xfrm>
          <a:noFill/>
          <a:ln/>
        </p:spPr>
        <p:txBody>
          <a:bodyPr lIns="90467" tIns="44440" rIns="90467" bIns="44440"/>
          <a:lstStyle/>
          <a:p>
            <a:pPr eaLnBrk="1" hangingPunct="1"/>
            <a:endParaRPr lang="es-PE" sz="2000" dirty="0" smtClean="0"/>
          </a:p>
        </p:txBody>
      </p:sp>
      <p:sp>
        <p:nvSpPr>
          <p:cNvPr id="181252" name="Rectangle 3"/>
          <p:cNvSpPr>
            <a:spLocks noGrp="1" noRot="1" noChangeAspect="1" noChangeArrowheads="1" noTextEdit="1"/>
          </p:cNvSpPr>
          <p:nvPr>
            <p:ph type="sldImg"/>
          </p:nvPr>
        </p:nvSpPr>
        <p:spPr>
          <a:xfrm>
            <a:off x="1152525" y="692150"/>
            <a:ext cx="4552950" cy="3416300"/>
          </a:xfrm>
          <a:ln w="12700" cap="flat">
            <a:solidFill>
              <a:schemeClr val="tx1"/>
            </a:solidFill>
          </a:ln>
        </p:spPr>
      </p:sp>
      <p:sp>
        <p:nvSpPr>
          <p:cNvPr id="181253" name="AutoShape 4"/>
          <p:cNvSpPr>
            <a:spLocks noChangeArrowheads="1"/>
          </p:cNvSpPr>
          <p:nvPr/>
        </p:nvSpPr>
        <p:spPr bwMode="auto">
          <a:xfrm>
            <a:off x="5111751" y="7000876"/>
            <a:ext cx="444500" cy="485775"/>
          </a:xfrm>
          <a:prstGeom prst="rightArrow">
            <a:avLst>
              <a:gd name="adj1" fmla="val 50000"/>
              <a:gd name="adj2" fmla="val 50014"/>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
        <p:nvSpPr>
          <p:cNvPr id="181254" name="AutoShape 5"/>
          <p:cNvSpPr>
            <a:spLocks noChangeArrowheads="1"/>
          </p:cNvSpPr>
          <p:nvPr/>
        </p:nvSpPr>
        <p:spPr bwMode="auto">
          <a:xfrm flipH="1">
            <a:off x="4959351" y="7642227"/>
            <a:ext cx="520700" cy="414338"/>
          </a:xfrm>
          <a:prstGeom prst="rightArrow">
            <a:avLst>
              <a:gd name="adj1" fmla="val 50000"/>
              <a:gd name="adj2" fmla="val 62853"/>
            </a:avLst>
          </a:prstGeom>
          <a:solidFill>
            <a:schemeClr val="accent1"/>
          </a:solidFill>
          <a:ln w="12700">
            <a:solidFill>
              <a:schemeClr val="tx1"/>
            </a:solidFill>
            <a:miter lim="800000"/>
            <a:headEnd/>
            <a:tailEnd/>
          </a:ln>
        </p:spPr>
        <p:txBody>
          <a:bodyPr wrap="none" lIns="91063" tIns="45532" rIns="91063" bIns="45532" anchor="ctr"/>
          <a:lstStyle/>
          <a:p>
            <a:pPr defTabSz="911117">
              <a:spcBef>
                <a:spcPct val="0"/>
              </a:spcBef>
            </a:pPr>
            <a:endParaRPr lang="es-PE" sz="2800" dirty="0">
              <a:latin typeface="Arial" pitchFamily="34" charset="0"/>
            </a:endParaRPr>
          </a:p>
        </p:txBody>
      </p:sp>
    </p:spTree>
    <p:extLst>
      <p:ext uri="{BB962C8B-B14F-4D97-AF65-F5344CB8AC3E}">
        <p14:creationId xmlns:p14="http://schemas.microsoft.com/office/powerpoint/2010/main" val="399102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p:spPr>
        <p:txBody>
          <a:bodyPr/>
          <a:lstStyle/>
          <a:p>
            <a:r>
              <a:rPr lang="es-PE" sz="1200" b="0" i="0" u="none" strike="noStrike" kern="1200" dirty="0" smtClean="0">
                <a:solidFill>
                  <a:schemeClr val="tx1"/>
                </a:solidFill>
                <a:latin typeface="+mn-lt"/>
                <a:ea typeface="+mn-ea"/>
                <a:cs typeface="+mn-cs"/>
              </a:rPr>
              <a:t>Máximo atraso permitido</a:t>
            </a:r>
            <a:r>
              <a:rPr lang="es-PE" dirty="0" smtClean="0"/>
              <a:t> del </a:t>
            </a:r>
            <a:r>
              <a:rPr lang="es-PE" dirty="0" err="1" smtClean="0"/>
              <a:t>Kardex</a:t>
            </a:r>
            <a:r>
              <a:rPr lang="es-PE" dirty="0" smtClean="0"/>
              <a:t>: </a:t>
            </a:r>
            <a:r>
              <a:rPr lang="es-PE" sz="1200" b="0" i="0" u="none" strike="noStrike" kern="1200" dirty="0" smtClean="0">
                <a:solidFill>
                  <a:schemeClr val="tx1"/>
                </a:solidFill>
                <a:latin typeface="+mn-lt"/>
                <a:ea typeface="+mn-ea"/>
                <a:cs typeface="+mn-cs"/>
              </a:rPr>
              <a:t>3  meses. </a:t>
            </a:r>
            <a:r>
              <a:rPr lang="es-PE" sz="1200" b="1" i="0" u="none" strike="noStrike" kern="1200" dirty="0" smtClean="0">
                <a:solidFill>
                  <a:schemeClr val="tx1"/>
                </a:solidFill>
                <a:latin typeface="+mn-lt"/>
                <a:ea typeface="+mn-ea"/>
                <a:cs typeface="+mn-cs"/>
              </a:rPr>
              <a:t>Desde el primer día hábil del mes siguiente al semestre </a:t>
            </a:r>
            <a:r>
              <a:rPr lang="es-PE" sz="1200" b="0" i="0" u="none" strike="noStrike" kern="1200" dirty="0" smtClean="0">
                <a:solidFill>
                  <a:schemeClr val="tx1"/>
                </a:solidFill>
                <a:latin typeface="+mn-lt"/>
                <a:ea typeface="+mn-ea"/>
                <a:cs typeface="+mn-cs"/>
              </a:rPr>
              <a:t>de realizadas las operaciones relacionadas con la entrada o salida </a:t>
            </a:r>
          </a:p>
          <a:p>
            <a:r>
              <a:rPr lang="es-PE" sz="1200" b="0" i="0" u="none" strike="noStrike" kern="1200" dirty="0" smtClean="0">
                <a:solidFill>
                  <a:schemeClr val="tx1"/>
                </a:solidFill>
                <a:latin typeface="+mn-lt"/>
                <a:ea typeface="+mn-ea"/>
                <a:cs typeface="+mn-cs"/>
              </a:rPr>
              <a:t>de bienes.</a:t>
            </a:r>
            <a:r>
              <a:rPr lang="es-PE" dirty="0" smtClean="0"/>
              <a:t> </a:t>
            </a:r>
          </a:p>
        </p:txBody>
      </p:sp>
      <p:sp>
        <p:nvSpPr>
          <p:cNvPr id="59396" name="3 Marcador de número de diapositiva"/>
          <p:cNvSpPr>
            <a:spLocks noGrp="1"/>
          </p:cNvSpPr>
          <p:nvPr>
            <p:ph type="sldNum" sz="quarter" idx="5"/>
          </p:nvPr>
        </p:nvSpPr>
        <p:spPr>
          <a:noFill/>
        </p:spPr>
        <p:txBody>
          <a:bodyPr/>
          <a:lstStyle/>
          <a:p>
            <a:fld id="{3275F8F2-286A-4B9F-A370-AF0CA4286DDE}" type="slidenum">
              <a:rPr lang="es-ES" smtClean="0"/>
              <a:pPr/>
              <a:t>13</a:t>
            </a:fld>
            <a:endParaRPr lang="es-ES" smtClean="0"/>
          </a:p>
        </p:txBody>
      </p:sp>
    </p:spTree>
    <p:extLst>
      <p:ext uri="{BB962C8B-B14F-4D97-AF65-F5344CB8AC3E}">
        <p14:creationId xmlns:p14="http://schemas.microsoft.com/office/powerpoint/2010/main" val="327270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30886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338431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314746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2/18/2016</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246951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201707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158847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23468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416732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165047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365311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A5B4932B-C33C-584E-9877-A571BA3F4CA2}" type="datetimeFigureOut">
              <a:rPr lang="es-ES" smtClean="0"/>
              <a:pPr/>
              <a:t>18/02/2016</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F8CDAFD-9F08-064D-8BB2-91DCC03F42A8}" type="slidenum">
              <a:rPr lang="es-ES" smtClean="0"/>
              <a:pPr/>
              <a:t>‹Nº›</a:t>
            </a:fld>
            <a:endParaRPr lang="es-ES"/>
          </a:p>
        </p:txBody>
      </p:sp>
    </p:spTree>
    <p:extLst>
      <p:ext uri="{BB962C8B-B14F-4D97-AF65-F5344CB8AC3E}">
        <p14:creationId xmlns:p14="http://schemas.microsoft.com/office/powerpoint/2010/main" val="380493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5765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762125"/>
            <a:ext cx="8229600" cy="4364038"/>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722614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kern="1200">
          <a:solidFill>
            <a:schemeClr val="bg1"/>
          </a:solidFill>
          <a:latin typeface="Arial"/>
          <a:ea typeface="+mj-ea"/>
          <a:cs typeface="Arial"/>
        </a:defRPr>
      </a:lvl1pPr>
    </p:titleStyle>
    <p:bodyStyle>
      <a:lvl1pPr marL="357188" indent="-357188"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mef.gob.pe/contenidos/tribu_fisc/Tribunal_Fiscal/PDFS/2011/8/2011_8_17910.pdf"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ef.gob.pe/contenidos/tribu_fisc/Tribunal_Fiscal/PDFS/2007/1/2007_1_05319.pdf"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w_2015_cara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242372" y="1119116"/>
            <a:ext cx="5917796" cy="2174251"/>
          </a:xfrm>
        </p:spPr>
        <p:txBody>
          <a:bodyPr>
            <a:noAutofit/>
          </a:bodyPr>
          <a:lstStyle/>
          <a:p>
            <a:pPr algn="ctr"/>
            <a:r>
              <a:rPr lang="es-ES" sz="4000" b="1" dirty="0" smtClean="0">
                <a:solidFill>
                  <a:srgbClr val="18338A"/>
                </a:solidFill>
              </a:rPr>
              <a:t>Taller</a:t>
            </a:r>
            <a:r>
              <a:rPr lang="es-ES" sz="4000" b="1" dirty="0" smtClean="0">
                <a:solidFill>
                  <a:srgbClr val="18338A"/>
                </a:solidFill>
              </a:rPr>
              <a:t>: Libros </a:t>
            </a:r>
            <a:r>
              <a:rPr lang="es-ES" sz="4000" b="1" dirty="0" smtClean="0">
                <a:solidFill>
                  <a:srgbClr val="18338A"/>
                </a:solidFill>
              </a:rPr>
              <a:t>Electrónicos</a:t>
            </a:r>
            <a:br>
              <a:rPr lang="es-ES" sz="4000" b="1" dirty="0" smtClean="0">
                <a:solidFill>
                  <a:srgbClr val="18338A"/>
                </a:solidFill>
              </a:rPr>
            </a:br>
            <a:r>
              <a:rPr lang="es-ES" sz="4000" b="1" dirty="0" smtClean="0">
                <a:solidFill>
                  <a:srgbClr val="18338A"/>
                </a:solidFill>
              </a:rPr>
              <a:t>Ver. 5.0.0</a:t>
            </a:r>
            <a:endParaRPr lang="es-ES" sz="4000" b="1" dirty="0">
              <a:solidFill>
                <a:srgbClr val="18338A"/>
              </a:solidFill>
            </a:endParaRPr>
          </a:p>
        </p:txBody>
      </p:sp>
      <p:sp>
        <p:nvSpPr>
          <p:cNvPr id="3" name="Rectángulo 2"/>
          <p:cNvSpPr/>
          <p:nvPr/>
        </p:nvSpPr>
        <p:spPr>
          <a:xfrm>
            <a:off x="705853" y="4299284"/>
            <a:ext cx="3304673" cy="1074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8590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27" name="Rectangle 2"/>
          <p:cNvSpPr txBox="1">
            <a:spLocks noChangeArrowheads="1"/>
          </p:cNvSpPr>
          <p:nvPr/>
        </p:nvSpPr>
        <p:spPr>
          <a:xfrm>
            <a:off x="193104" y="152400"/>
            <a:ext cx="6767255" cy="533400"/>
          </a:xfrm>
          <a:prstGeom prst="rect">
            <a:avLst/>
          </a:prstGeom>
        </p:spPr>
        <p:txBody>
          <a:bodyPr/>
          <a:lstStyle/>
          <a:p>
            <a:pPr algn="ctr">
              <a:defRPr/>
            </a:pPr>
            <a:r>
              <a:rPr lang="es-PE" sz="2400" b="1" dirty="0" smtClean="0">
                <a:solidFill>
                  <a:schemeClr val="bg1"/>
                </a:solidFill>
                <a:latin typeface="+mj-lt"/>
                <a:ea typeface="+mj-ea"/>
                <a:cs typeface="+mj-cs"/>
              </a:rPr>
              <a:t>Rectificación del Registro de Ventas Electrónico (RG)</a:t>
            </a:r>
            <a:endParaRPr lang="es-PE" sz="2400" b="1" dirty="0">
              <a:solidFill>
                <a:schemeClr val="bg1"/>
              </a:solidFill>
              <a:latin typeface="+mj-lt"/>
              <a:ea typeface="+mj-ea"/>
              <a:cs typeface="+mj-cs"/>
            </a:endParaRPr>
          </a:p>
        </p:txBody>
      </p:sp>
      <p:graphicFrame>
        <p:nvGraphicFramePr>
          <p:cNvPr id="34" name="33 Tabla"/>
          <p:cNvGraphicFramePr>
            <a:graphicFrameLocks noGrp="1"/>
          </p:cNvGraphicFramePr>
          <p:nvPr>
            <p:extLst>
              <p:ext uri="{D42A27DB-BD31-4B8C-83A1-F6EECF244321}">
                <p14:modId xmlns:p14="http://schemas.microsoft.com/office/powerpoint/2010/main" val="2866122249"/>
              </p:ext>
            </p:extLst>
          </p:nvPr>
        </p:nvGraphicFramePr>
        <p:xfrm>
          <a:off x="1412304" y="4145910"/>
          <a:ext cx="6172191" cy="342281"/>
        </p:xfrm>
        <a:graphic>
          <a:graphicData uri="http://schemas.openxmlformats.org/drawingml/2006/table">
            <a:tbl>
              <a:tblPr firstRow="1" bandRow="1">
                <a:tableStyleId>{E8034E78-7F5D-4C2E-B375-FC64B27BC917}</a:tableStyleId>
              </a:tblPr>
              <a:tblGrid>
                <a:gridCol w="1002981">
                  <a:extLst>
                    <a:ext uri="{9D8B030D-6E8A-4147-A177-3AD203B41FA5}">
                      <a16:colId xmlns:a16="http://schemas.microsoft.com/office/drawing/2014/main" val="20000"/>
                    </a:ext>
                  </a:extLst>
                </a:gridCol>
                <a:gridCol w="694372">
                  <a:extLst>
                    <a:ext uri="{9D8B030D-6E8A-4147-A177-3AD203B41FA5}">
                      <a16:colId xmlns:a16="http://schemas.microsoft.com/office/drawing/2014/main" val="20001"/>
                    </a:ext>
                  </a:extLst>
                </a:gridCol>
                <a:gridCol w="694372">
                  <a:extLst>
                    <a:ext uri="{9D8B030D-6E8A-4147-A177-3AD203B41FA5}">
                      <a16:colId xmlns:a16="http://schemas.microsoft.com/office/drawing/2014/main" val="20002"/>
                    </a:ext>
                  </a:extLst>
                </a:gridCol>
                <a:gridCol w="725074">
                  <a:extLst>
                    <a:ext uri="{9D8B030D-6E8A-4147-A177-3AD203B41FA5}">
                      <a16:colId xmlns:a16="http://schemas.microsoft.com/office/drawing/2014/main" val="20003"/>
                    </a:ext>
                  </a:extLst>
                </a:gridCol>
                <a:gridCol w="895125">
                  <a:extLst>
                    <a:ext uri="{9D8B030D-6E8A-4147-A177-3AD203B41FA5}">
                      <a16:colId xmlns:a16="http://schemas.microsoft.com/office/drawing/2014/main" val="20004"/>
                    </a:ext>
                  </a:extLst>
                </a:gridCol>
                <a:gridCol w="1157286">
                  <a:extLst>
                    <a:ext uri="{9D8B030D-6E8A-4147-A177-3AD203B41FA5}">
                      <a16:colId xmlns:a16="http://schemas.microsoft.com/office/drawing/2014/main" val="20005"/>
                    </a:ext>
                  </a:extLst>
                </a:gridCol>
                <a:gridCol w="1002981">
                  <a:extLst>
                    <a:ext uri="{9D8B030D-6E8A-4147-A177-3AD203B41FA5}">
                      <a16:colId xmlns:a16="http://schemas.microsoft.com/office/drawing/2014/main" val="20006"/>
                    </a:ext>
                  </a:extLst>
                </a:gridCol>
              </a:tblGrid>
              <a:tr h="342281">
                <a:tc>
                  <a:txBody>
                    <a:bodyPr/>
                    <a:lstStyle/>
                    <a:p>
                      <a:pPr marL="0" algn="ctr" defTabSz="914400" rtl="0" eaLnBrk="1" fontAlgn="b" latinLnBrk="0" hangingPunct="1"/>
                      <a:r>
                        <a:rPr lang="es-ES" sz="1600" b="0" u="none" strike="noStrike" kern="1200" dirty="0" smtClean="0">
                          <a:solidFill>
                            <a:srgbClr val="006600"/>
                          </a:solidFill>
                        </a:rPr>
                        <a:t>0935</a:t>
                      </a:r>
                      <a:endParaRPr lang="es-ES" sz="1600" b="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r>
                        <a:rPr lang="es-ES" sz="1600" b="0" u="none" strike="noStrike" kern="1200" dirty="0" smtClean="0">
                          <a:solidFill>
                            <a:srgbClr val="006600"/>
                          </a:solidFill>
                        </a:rPr>
                        <a:t>M5</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r>
                        <a:rPr lang="es-ES" sz="1800" b="0" u="none" strike="noStrike" kern="1200" dirty="0" smtClean="0">
                          <a:solidFill>
                            <a:srgbClr val="006600"/>
                          </a:solidFill>
                          <a:latin typeface="+mn-lt"/>
                          <a:ea typeface="+mn-ea"/>
                          <a:cs typeface="+mn-cs"/>
                        </a:rPr>
                        <a:t>01</a:t>
                      </a:r>
                      <a:endParaRPr lang="es-ES" sz="1800" b="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r>
                        <a:rPr lang="es-ES" sz="1800" b="0" u="none" strike="noStrike" kern="1200" dirty="0" smtClean="0">
                          <a:solidFill>
                            <a:srgbClr val="006600"/>
                          </a:solidFill>
                        </a:rPr>
                        <a:t>001</a:t>
                      </a:r>
                      <a:endParaRPr lang="es-ES" sz="18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algn="ctr" fontAlgn="b"/>
                      <a:r>
                        <a:rPr lang="es-ES" sz="1800" b="0" i="0" u="none" strike="noStrike" kern="1200" dirty="0" smtClean="0">
                          <a:solidFill>
                            <a:srgbClr val="006600"/>
                          </a:solidFill>
                          <a:latin typeface="+mn-lt"/>
                          <a:ea typeface="+mn-ea"/>
                          <a:cs typeface="+mn-cs"/>
                        </a:rPr>
                        <a:t>056</a:t>
                      </a:r>
                      <a:endParaRPr lang="es-ES" sz="18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algn="r" fontAlgn="b"/>
                      <a:r>
                        <a:rPr lang="es-ES" sz="1600" b="0" i="0" u="none" strike="noStrike" kern="1200" dirty="0" smtClean="0">
                          <a:solidFill>
                            <a:srgbClr val="006600"/>
                          </a:solidFill>
                          <a:latin typeface="+mn-lt"/>
                          <a:ea typeface="+mn-ea"/>
                          <a:cs typeface="+mn-cs"/>
                        </a:rPr>
                        <a:t>10,000.00</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algn="r" fontAlgn="b"/>
                      <a:r>
                        <a:rPr lang="es-ES" sz="1600" b="0" i="0" u="none" strike="noStrike" kern="1200" dirty="0" smtClean="0">
                          <a:solidFill>
                            <a:srgbClr val="006600"/>
                          </a:solidFill>
                          <a:latin typeface="+mn-lt"/>
                          <a:ea typeface="+mn-ea"/>
                          <a:cs typeface="+mn-cs"/>
                        </a:rPr>
                        <a:t>1,800.00</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extLst>
                  <a:ext uri="{0D108BD9-81ED-4DB2-BD59-A6C34878D82A}">
                    <a16:rowId xmlns:a16="http://schemas.microsoft.com/office/drawing/2014/main" val="10000"/>
                  </a:ext>
                </a:extLst>
              </a:tr>
            </a:tbl>
          </a:graphicData>
        </a:graphic>
      </p:graphicFrame>
      <p:sp>
        <p:nvSpPr>
          <p:cNvPr id="16" name="15 CuadroTexto"/>
          <p:cNvSpPr txBox="1"/>
          <p:nvPr/>
        </p:nvSpPr>
        <p:spPr>
          <a:xfrm>
            <a:off x="159754" y="990600"/>
            <a:ext cx="3652486" cy="400110"/>
          </a:xfrm>
          <a:prstGeom prst="rect">
            <a:avLst/>
          </a:prstGeom>
          <a:noFill/>
        </p:spPr>
        <p:txBody>
          <a:bodyPr wrap="square" rtlCol="0">
            <a:spAutoFit/>
          </a:bodyPr>
          <a:lstStyle/>
          <a:p>
            <a:pPr algn="l"/>
            <a:r>
              <a:rPr lang="es-PE" sz="2000" b="1" dirty="0" smtClean="0">
                <a:solidFill>
                  <a:schemeClr val="bg1"/>
                </a:solidFill>
              </a:rPr>
              <a:t>Periodo: Junio 2014</a:t>
            </a:r>
            <a:endParaRPr lang="es-ES" sz="2000" b="1" dirty="0">
              <a:solidFill>
                <a:schemeClr val="bg1"/>
              </a:solidFill>
            </a:endParaRPr>
          </a:p>
        </p:txBody>
      </p:sp>
      <p:graphicFrame>
        <p:nvGraphicFramePr>
          <p:cNvPr id="28" name="27 Tabla"/>
          <p:cNvGraphicFramePr>
            <a:graphicFrameLocks noGrp="1"/>
          </p:cNvGraphicFramePr>
          <p:nvPr>
            <p:extLst>
              <p:ext uri="{D42A27DB-BD31-4B8C-83A1-F6EECF244321}">
                <p14:modId xmlns:p14="http://schemas.microsoft.com/office/powerpoint/2010/main" val="1727405587"/>
              </p:ext>
            </p:extLst>
          </p:nvPr>
        </p:nvGraphicFramePr>
        <p:xfrm>
          <a:off x="1412312" y="1461975"/>
          <a:ext cx="6172191" cy="2114489"/>
        </p:xfrm>
        <a:graphic>
          <a:graphicData uri="http://schemas.openxmlformats.org/drawingml/2006/table">
            <a:tbl>
              <a:tblPr firstRow="1" bandRow="1">
                <a:tableStyleId>{E8034E78-7F5D-4C2E-B375-FC64B27BC917}</a:tableStyleId>
              </a:tblPr>
              <a:tblGrid>
                <a:gridCol w="838192">
                  <a:extLst>
                    <a:ext uri="{9D8B030D-6E8A-4147-A177-3AD203B41FA5}">
                      <a16:colId xmlns:a16="http://schemas.microsoft.com/office/drawing/2014/main" val="20000"/>
                    </a:ext>
                  </a:extLst>
                </a:gridCol>
                <a:gridCol w="859160">
                  <a:extLst>
                    <a:ext uri="{9D8B030D-6E8A-4147-A177-3AD203B41FA5}">
                      <a16:colId xmlns:a16="http://schemas.microsoft.com/office/drawing/2014/main" val="20001"/>
                    </a:ext>
                  </a:extLst>
                </a:gridCol>
                <a:gridCol w="694372">
                  <a:extLst>
                    <a:ext uri="{9D8B030D-6E8A-4147-A177-3AD203B41FA5}">
                      <a16:colId xmlns:a16="http://schemas.microsoft.com/office/drawing/2014/main" val="20002"/>
                    </a:ext>
                  </a:extLst>
                </a:gridCol>
                <a:gridCol w="694372">
                  <a:extLst>
                    <a:ext uri="{9D8B030D-6E8A-4147-A177-3AD203B41FA5}">
                      <a16:colId xmlns:a16="http://schemas.microsoft.com/office/drawing/2014/main" val="20003"/>
                    </a:ext>
                  </a:extLst>
                </a:gridCol>
                <a:gridCol w="925828">
                  <a:extLst>
                    <a:ext uri="{9D8B030D-6E8A-4147-A177-3AD203B41FA5}">
                      <a16:colId xmlns:a16="http://schemas.microsoft.com/office/drawing/2014/main" val="20004"/>
                    </a:ext>
                  </a:extLst>
                </a:gridCol>
                <a:gridCol w="1157286">
                  <a:extLst>
                    <a:ext uri="{9D8B030D-6E8A-4147-A177-3AD203B41FA5}">
                      <a16:colId xmlns:a16="http://schemas.microsoft.com/office/drawing/2014/main" val="20005"/>
                    </a:ext>
                  </a:extLst>
                </a:gridCol>
                <a:gridCol w="1002981">
                  <a:extLst>
                    <a:ext uri="{9D8B030D-6E8A-4147-A177-3AD203B41FA5}">
                      <a16:colId xmlns:a16="http://schemas.microsoft.com/office/drawing/2014/main" val="20006"/>
                    </a:ext>
                  </a:extLst>
                </a:gridCol>
              </a:tblGrid>
              <a:tr h="7592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CUO</a:t>
                      </a:r>
                    </a:p>
                  </a:txBody>
                  <a:tcPr/>
                </a:tc>
                <a:tc>
                  <a:txBody>
                    <a:bodyPr/>
                    <a:lstStyle/>
                    <a:p>
                      <a:pPr algn="ctr"/>
                      <a:r>
                        <a:rPr lang="es-ES" sz="1400" dirty="0" smtClean="0"/>
                        <a:t>Nro. Corre-lativo</a:t>
                      </a:r>
                      <a:endParaRPr lang="es-ES" sz="1400" dirty="0"/>
                    </a:p>
                  </a:txBody>
                  <a:tcPr/>
                </a:tc>
                <a:tc>
                  <a:txBody>
                    <a:bodyPr/>
                    <a:lstStyle/>
                    <a:p>
                      <a:pPr algn="ctr"/>
                      <a:r>
                        <a:rPr lang="es-ES" sz="1400" dirty="0" smtClean="0"/>
                        <a:t>Tipo CdP</a:t>
                      </a:r>
                      <a:endParaRPr lang="es-ES" sz="1400" dirty="0"/>
                    </a:p>
                  </a:txBody>
                  <a:tcPr/>
                </a:tc>
                <a:tc>
                  <a:txBody>
                    <a:bodyPr/>
                    <a:lstStyle/>
                    <a:p>
                      <a:pPr algn="ctr"/>
                      <a:r>
                        <a:rPr lang="es-ES" sz="1200" dirty="0" smtClean="0"/>
                        <a:t>Serie</a:t>
                      </a:r>
                      <a:endParaRPr lang="es-ES" sz="1200" dirty="0"/>
                    </a:p>
                  </a:txBody>
                  <a:tcPr/>
                </a:tc>
                <a:tc>
                  <a:txBody>
                    <a:bodyPr/>
                    <a:lstStyle/>
                    <a:p>
                      <a:pPr algn="ctr"/>
                      <a:r>
                        <a:rPr lang="es-ES" sz="1200" dirty="0" smtClean="0"/>
                        <a:t>Numero</a:t>
                      </a:r>
                      <a:endParaRPr lang="es-ES" sz="1200" dirty="0"/>
                    </a:p>
                  </a:txBody>
                  <a:tcPr/>
                </a:tc>
                <a:tc>
                  <a:txBody>
                    <a:bodyPr/>
                    <a:lstStyle/>
                    <a:p>
                      <a:pPr algn="ctr"/>
                      <a:r>
                        <a:rPr lang="es-ES" sz="1400" dirty="0" smtClean="0"/>
                        <a:t>BI</a:t>
                      </a:r>
                      <a:endParaRPr lang="es-ES" sz="1400" dirty="0"/>
                    </a:p>
                  </a:txBody>
                  <a:tcPr/>
                </a:tc>
                <a:tc>
                  <a:txBody>
                    <a:bodyPr/>
                    <a:lstStyle/>
                    <a:p>
                      <a:pPr algn="ctr"/>
                      <a:r>
                        <a:rPr lang="es-ES" sz="1400" dirty="0" smtClean="0"/>
                        <a:t>IGV</a:t>
                      </a:r>
                      <a:endParaRPr lang="es-ES" sz="1400" dirty="0"/>
                    </a:p>
                  </a:txBody>
                  <a:tcPr/>
                </a:tc>
                <a:extLst>
                  <a:ext uri="{0D108BD9-81ED-4DB2-BD59-A6C34878D82A}">
                    <a16:rowId xmlns:a16="http://schemas.microsoft.com/office/drawing/2014/main" val="10000"/>
                  </a:ext>
                </a:extLst>
              </a:tr>
              <a:tr h="289993">
                <a:tc>
                  <a:txBody>
                    <a:bodyPr/>
                    <a:lstStyle/>
                    <a:p>
                      <a:pPr marL="0" algn="ctr" defTabSz="914400" rtl="0" eaLnBrk="1" fontAlgn="b" latinLnBrk="0" hangingPunct="1"/>
                      <a:r>
                        <a:rPr lang="es-ES" sz="1600" u="none" strike="noStrike" kern="1200" dirty="0" smtClean="0">
                          <a:solidFill>
                            <a:schemeClr val="tx1"/>
                          </a:solidFill>
                        </a:rPr>
                        <a:t>1004</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b="0" u="none" strike="noStrike" kern="1200" dirty="0" smtClean="0">
                          <a:solidFill>
                            <a:schemeClr val="tx1"/>
                          </a:solidFill>
                        </a:rPr>
                        <a:t>M1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068</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rPr>
                        <a:t>10,000.00</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rPr>
                        <a:t>1,800.00</a:t>
                      </a:r>
                      <a:endParaRPr lang="es-ES" sz="1600" b="1"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289993">
                <a:tc>
                  <a:txBody>
                    <a:bodyPr/>
                    <a:lstStyle/>
                    <a:p>
                      <a:pPr marL="0" algn="ctr" defTabSz="914400" rtl="0" eaLnBrk="1" fontAlgn="b" latinLnBrk="0" hangingPunct="1"/>
                      <a:r>
                        <a:rPr lang="es-ES" sz="1600" u="none" strike="noStrike" kern="1200" dirty="0" smtClean="0">
                          <a:solidFill>
                            <a:schemeClr val="tx1"/>
                          </a:solidFill>
                          <a:latin typeface="+mn-lt"/>
                          <a:ea typeface="+mn-ea"/>
                          <a:cs typeface="+mn-cs"/>
                        </a:rPr>
                        <a:t>1100</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b="0" u="none" strike="noStrike" kern="1200" dirty="0" smtClean="0">
                          <a:solidFill>
                            <a:schemeClr val="tx1"/>
                          </a:solidFill>
                        </a:rPr>
                        <a:t>M4</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E001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rPr>
                        <a:t>10,000.00</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rPr>
                        <a:t>1,800.00</a:t>
                      </a:r>
                      <a:endParaRPr lang="es-ES" sz="1600" b="1"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400661">
                <a:tc>
                  <a:txBody>
                    <a:bodyPr/>
                    <a:lstStyle/>
                    <a:p>
                      <a:pPr marL="0" algn="ctr" defTabSz="914400" rtl="0" eaLnBrk="1" fontAlgn="b" latinLnBrk="0" hangingPunct="1"/>
                      <a:r>
                        <a:rPr lang="es-ES" sz="1600" u="none" strike="noStrike" kern="1200" dirty="0" smtClean="0">
                          <a:solidFill>
                            <a:schemeClr val="tx1"/>
                          </a:solidFill>
                          <a:latin typeface="+mn-lt"/>
                          <a:ea typeface="+mn-ea"/>
                          <a:cs typeface="+mn-cs"/>
                        </a:rPr>
                        <a:t>1122</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b="0" u="none" strike="noStrike" kern="1200" dirty="0" smtClean="0">
                          <a:solidFill>
                            <a:schemeClr val="tx1"/>
                          </a:solidFill>
                        </a:rPr>
                        <a:t>M3</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08</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024</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    100.00</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    18.00</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74589">
                <a:tc>
                  <a:txBody>
                    <a:bodyPr/>
                    <a:lstStyle/>
                    <a:p>
                      <a:pPr marL="0" algn="ctr" defTabSz="914400" rtl="0" eaLnBrk="1" fontAlgn="b" latinLnBrk="0" hangingPunct="1"/>
                      <a:r>
                        <a:rPr lang="es-ES" sz="1600" u="none" strike="noStrike" kern="1200" dirty="0" smtClean="0">
                          <a:solidFill>
                            <a:schemeClr val="tx1"/>
                          </a:solidFill>
                          <a:latin typeface="+mn-lt"/>
                          <a:ea typeface="+mn-ea"/>
                          <a:cs typeface="+mn-cs"/>
                        </a:rPr>
                        <a:t>1131</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b="0" u="none" strike="noStrike" kern="1200" dirty="0" smtClean="0">
                          <a:solidFill>
                            <a:schemeClr val="tx1"/>
                          </a:solidFill>
                        </a:rPr>
                        <a:t>M2</a:t>
                      </a:r>
                      <a:endParaRPr lang="es-ES" sz="1800" b="0" i="0" u="none" strike="noStrike" kern="1200" dirty="0" smtClean="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07</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013</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-200.00</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-36.00</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29" name="28 Tabla"/>
          <p:cNvGraphicFramePr>
            <a:graphicFrameLocks noGrp="1"/>
          </p:cNvGraphicFramePr>
          <p:nvPr>
            <p:extLst>
              <p:ext uri="{D42A27DB-BD31-4B8C-83A1-F6EECF244321}">
                <p14:modId xmlns:p14="http://schemas.microsoft.com/office/powerpoint/2010/main" val="2620217341"/>
              </p:ext>
            </p:extLst>
          </p:nvPr>
        </p:nvGraphicFramePr>
        <p:xfrm>
          <a:off x="193104" y="1461974"/>
          <a:ext cx="1143008" cy="2093400"/>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7556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Periodo</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solidFill>
                          <a:schemeClr val="bg1"/>
                        </a:solidFill>
                      </a:endParaRPr>
                    </a:p>
                  </a:txBody>
                  <a:tcPr/>
                </a:tc>
                <a:extLst>
                  <a:ext uri="{0D108BD9-81ED-4DB2-BD59-A6C34878D82A}">
                    <a16:rowId xmlns:a16="http://schemas.microsoft.com/office/drawing/2014/main" val="10000"/>
                  </a:ext>
                </a:extLst>
              </a:tr>
              <a:tr h="295888">
                <a:tc>
                  <a:txBody>
                    <a:bodyPr/>
                    <a:lstStyle/>
                    <a:p>
                      <a:pPr marL="0" algn="ctr" defTabSz="914400" rtl="0" eaLnBrk="1" fontAlgn="b" latinLnBrk="0" hangingPunct="1"/>
                      <a:r>
                        <a:rPr lang="es-ES" sz="1600" b="0" i="0" u="none" strike="noStrike" kern="1200" dirty="0" smtClean="0">
                          <a:solidFill>
                            <a:schemeClr val="tx1"/>
                          </a:solidFill>
                          <a:latin typeface="+mn-lt"/>
                          <a:ea typeface="+mn-ea"/>
                          <a:cs typeface="+mn-cs"/>
                        </a:rPr>
                        <a:t>20140600</a:t>
                      </a:r>
                      <a:endParaRPr lang="es-ES" sz="1600" b="0"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15559">
                <a:tc>
                  <a:txBody>
                    <a:bodyPr/>
                    <a:lstStyle/>
                    <a:p>
                      <a:pPr marL="0" algn="ctr" defTabSz="914400" rtl="0" eaLnBrk="1" fontAlgn="b" latinLnBrk="0" hangingPunct="1"/>
                      <a:r>
                        <a:rPr lang="es-ES" sz="1600" b="0" i="0" u="none" strike="noStrike" kern="1200" dirty="0" smtClean="0">
                          <a:solidFill>
                            <a:schemeClr val="tx1"/>
                          </a:solidFill>
                          <a:latin typeface="+mn-lt"/>
                          <a:ea typeface="+mn-ea"/>
                          <a:cs typeface="+mn-cs"/>
                        </a:rPr>
                        <a:t>20140600</a:t>
                      </a:r>
                      <a:endParaRPr lang="es-ES" sz="1600" b="0"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63152">
                <a:tc>
                  <a:txBody>
                    <a:bodyPr/>
                    <a:lstStyle/>
                    <a:p>
                      <a:pPr marL="0" algn="ctr" defTabSz="914400" rtl="0" eaLnBrk="1" fontAlgn="b" latinLnBrk="0" hangingPunct="1"/>
                      <a:r>
                        <a:rPr lang="es-ES" sz="1600" b="0" i="0" u="none" strike="noStrike" kern="1200" dirty="0" smtClean="0">
                          <a:solidFill>
                            <a:schemeClr val="tx1"/>
                          </a:solidFill>
                          <a:latin typeface="+mn-lt"/>
                          <a:ea typeface="+mn-ea"/>
                          <a:cs typeface="+mn-cs"/>
                        </a:rPr>
                        <a:t>20140600</a:t>
                      </a:r>
                      <a:endParaRPr lang="es-ES" sz="1600" b="0"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6315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b="0" i="0" u="none" strike="noStrike" kern="1200" dirty="0" smtClean="0">
                          <a:solidFill>
                            <a:schemeClr val="tx1"/>
                          </a:solidFill>
                          <a:latin typeface="+mn-lt"/>
                          <a:ea typeface="+mn-ea"/>
                          <a:cs typeface="+mn-cs"/>
                        </a:rPr>
                        <a:t>20140600</a:t>
                      </a: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671501903"/>
              </p:ext>
            </p:extLst>
          </p:nvPr>
        </p:nvGraphicFramePr>
        <p:xfrm>
          <a:off x="7660704" y="1447800"/>
          <a:ext cx="1143008" cy="2195973"/>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769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Estado</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solidFill>
                          <a:schemeClr val="bg1"/>
                        </a:solidFill>
                      </a:endParaRPr>
                    </a:p>
                  </a:txBody>
                  <a:tcPr/>
                </a:tc>
                <a:extLst>
                  <a:ext uri="{0D108BD9-81ED-4DB2-BD59-A6C34878D82A}">
                    <a16:rowId xmlns:a16="http://schemas.microsoft.com/office/drawing/2014/main" val="10000"/>
                  </a:ext>
                </a:extLst>
              </a:tr>
              <a:tr h="357624">
                <a:tc>
                  <a:txBody>
                    <a:bodyPr/>
                    <a:lstStyle/>
                    <a:p>
                      <a:pPr marL="0" algn="ctr" defTabSz="914400" rtl="0" eaLnBrk="1" fontAlgn="b" latinLnBrk="0" hangingPunct="1"/>
                      <a:r>
                        <a:rPr lang="es-ES" sz="1600" u="none" strike="noStrike" kern="1200" dirty="0" smtClean="0">
                          <a:solidFill>
                            <a:schemeClr val="tx1"/>
                          </a:solidFill>
                        </a:rPr>
                        <a:t>1</a:t>
                      </a:r>
                      <a:endParaRPr lang="es-ES" sz="1600" b="1"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53278">
                <a:tc>
                  <a:txBody>
                    <a:bodyPr/>
                    <a:lstStyle/>
                    <a:p>
                      <a:pPr marL="0" algn="ctr" defTabSz="914400" rtl="0" eaLnBrk="1" fontAlgn="b" latinLnBrk="0" hangingPunct="1"/>
                      <a:r>
                        <a:rPr lang="es-ES" sz="1600" u="none" strike="noStrike" kern="1200" dirty="0" smtClean="0">
                          <a:solidFill>
                            <a:schemeClr val="tx1"/>
                          </a:solidFill>
                          <a:latin typeface="+mn-lt"/>
                          <a:ea typeface="+mn-ea"/>
                          <a:cs typeface="+mn-cs"/>
                        </a:rPr>
                        <a:t>1</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57624">
                <a:tc>
                  <a:txBody>
                    <a:bodyPr/>
                    <a:lstStyle/>
                    <a:p>
                      <a:pPr marL="0" algn="ctr" defTabSz="914400" rtl="0" eaLnBrk="1" fontAlgn="b" latinLnBrk="0" hangingPunct="1"/>
                      <a:r>
                        <a:rPr lang="es-ES" sz="1600" u="none" strike="noStrike" kern="1200" dirty="0" smtClean="0">
                          <a:solidFill>
                            <a:schemeClr val="tx1"/>
                          </a:solidFill>
                          <a:latin typeface="+mn-lt"/>
                          <a:ea typeface="+mn-ea"/>
                          <a:cs typeface="+mn-cs"/>
                        </a:rPr>
                        <a:t>1</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57624">
                <a:tc>
                  <a:txBody>
                    <a:bodyPr/>
                    <a:lstStyle/>
                    <a:p>
                      <a:pPr marL="0" algn="ctr" defTabSz="914400" rtl="0" eaLnBrk="1" fontAlgn="b" latinLnBrk="0" hangingPunct="1"/>
                      <a:r>
                        <a:rPr lang="es-ES" sz="1600" u="none" strike="noStrike" kern="1200" dirty="0" smtClean="0">
                          <a:solidFill>
                            <a:schemeClr val="tx1"/>
                          </a:solidFill>
                          <a:latin typeface="+mn-lt"/>
                          <a:ea typeface="+mn-ea"/>
                          <a:cs typeface="+mn-cs"/>
                        </a:rPr>
                        <a:t>1</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4081649196"/>
              </p:ext>
            </p:extLst>
          </p:nvPr>
        </p:nvGraphicFramePr>
        <p:xfrm>
          <a:off x="193096" y="4145910"/>
          <a:ext cx="1143008" cy="342281"/>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342281">
                <a:tc>
                  <a:txBody>
                    <a:bodyPr/>
                    <a:lstStyle/>
                    <a:p>
                      <a:pPr marL="0" algn="ctr" defTabSz="914400" rtl="0" eaLnBrk="1" fontAlgn="b" latinLnBrk="0" hangingPunct="1"/>
                      <a:r>
                        <a:rPr lang="es-ES" sz="1600" b="0" u="none" strike="noStrike" kern="1200" dirty="0" smtClean="0">
                          <a:solidFill>
                            <a:srgbClr val="006600"/>
                          </a:solidFill>
                        </a:rPr>
                        <a:t>20140400</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2378737233"/>
              </p:ext>
            </p:extLst>
          </p:nvPr>
        </p:nvGraphicFramePr>
        <p:xfrm>
          <a:off x="7736912" y="4145910"/>
          <a:ext cx="1143008" cy="342281"/>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342281">
                <a:tc>
                  <a:txBody>
                    <a:bodyPr/>
                    <a:lstStyle/>
                    <a:p>
                      <a:pPr algn="ctr" fontAlgn="b"/>
                      <a:r>
                        <a:rPr lang="es-ES" sz="1800" b="0" i="0" u="none" strike="noStrike" kern="1200" dirty="0" smtClean="0">
                          <a:solidFill>
                            <a:srgbClr val="006600"/>
                          </a:solidFill>
                          <a:latin typeface="+mn-lt"/>
                          <a:ea typeface="+mn-ea"/>
                          <a:cs typeface="+mn-cs"/>
                        </a:rPr>
                        <a:t>9</a:t>
                      </a:r>
                      <a:endParaRPr lang="es-ES" sz="18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20" name="19 Tabla"/>
          <p:cNvGraphicFramePr>
            <a:graphicFrameLocks noGrp="1"/>
          </p:cNvGraphicFramePr>
          <p:nvPr>
            <p:extLst>
              <p:ext uri="{D42A27DB-BD31-4B8C-83A1-F6EECF244321}">
                <p14:modId xmlns:p14="http://schemas.microsoft.com/office/powerpoint/2010/main" val="2305708666"/>
              </p:ext>
            </p:extLst>
          </p:nvPr>
        </p:nvGraphicFramePr>
        <p:xfrm>
          <a:off x="193104" y="3688710"/>
          <a:ext cx="1143008" cy="342281"/>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34228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b="0" u="none" strike="noStrike" kern="1200" dirty="0" smtClean="0">
                          <a:solidFill>
                            <a:srgbClr val="006600"/>
                          </a:solidFill>
                        </a:rPr>
                        <a:t>20140400</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1528637716"/>
              </p:ext>
            </p:extLst>
          </p:nvPr>
        </p:nvGraphicFramePr>
        <p:xfrm>
          <a:off x="1412312" y="3665423"/>
          <a:ext cx="6172191" cy="342281"/>
        </p:xfrm>
        <a:graphic>
          <a:graphicData uri="http://schemas.openxmlformats.org/drawingml/2006/table">
            <a:tbl>
              <a:tblPr firstRow="1" bandRow="1">
                <a:tableStyleId>{E8034E78-7F5D-4C2E-B375-FC64B27BC917}</a:tableStyleId>
              </a:tblPr>
              <a:tblGrid>
                <a:gridCol w="1002981">
                  <a:extLst>
                    <a:ext uri="{9D8B030D-6E8A-4147-A177-3AD203B41FA5}">
                      <a16:colId xmlns:a16="http://schemas.microsoft.com/office/drawing/2014/main" val="20000"/>
                    </a:ext>
                  </a:extLst>
                </a:gridCol>
                <a:gridCol w="694372">
                  <a:extLst>
                    <a:ext uri="{9D8B030D-6E8A-4147-A177-3AD203B41FA5}">
                      <a16:colId xmlns:a16="http://schemas.microsoft.com/office/drawing/2014/main" val="20001"/>
                    </a:ext>
                  </a:extLst>
                </a:gridCol>
                <a:gridCol w="694372">
                  <a:extLst>
                    <a:ext uri="{9D8B030D-6E8A-4147-A177-3AD203B41FA5}">
                      <a16:colId xmlns:a16="http://schemas.microsoft.com/office/drawing/2014/main" val="20002"/>
                    </a:ext>
                  </a:extLst>
                </a:gridCol>
                <a:gridCol w="725074">
                  <a:extLst>
                    <a:ext uri="{9D8B030D-6E8A-4147-A177-3AD203B41FA5}">
                      <a16:colId xmlns:a16="http://schemas.microsoft.com/office/drawing/2014/main" val="20003"/>
                    </a:ext>
                  </a:extLst>
                </a:gridCol>
                <a:gridCol w="895125">
                  <a:extLst>
                    <a:ext uri="{9D8B030D-6E8A-4147-A177-3AD203B41FA5}">
                      <a16:colId xmlns:a16="http://schemas.microsoft.com/office/drawing/2014/main" val="20004"/>
                    </a:ext>
                  </a:extLst>
                </a:gridCol>
                <a:gridCol w="1157286">
                  <a:extLst>
                    <a:ext uri="{9D8B030D-6E8A-4147-A177-3AD203B41FA5}">
                      <a16:colId xmlns:a16="http://schemas.microsoft.com/office/drawing/2014/main" val="20005"/>
                    </a:ext>
                  </a:extLst>
                </a:gridCol>
                <a:gridCol w="1002981">
                  <a:extLst>
                    <a:ext uri="{9D8B030D-6E8A-4147-A177-3AD203B41FA5}">
                      <a16:colId xmlns:a16="http://schemas.microsoft.com/office/drawing/2014/main" val="20006"/>
                    </a:ext>
                  </a:extLst>
                </a:gridCol>
              </a:tblGrid>
              <a:tr h="342281">
                <a:tc>
                  <a:txBody>
                    <a:bodyPr/>
                    <a:lstStyle/>
                    <a:p>
                      <a:pPr algn="ctr" fontAlgn="b"/>
                      <a:r>
                        <a:rPr lang="es-PE" sz="1600" b="0" i="0" u="none" strike="noStrike" kern="1200" dirty="0" smtClean="0">
                          <a:solidFill>
                            <a:srgbClr val="006600"/>
                          </a:solidFill>
                          <a:latin typeface="+mn-lt"/>
                          <a:ea typeface="+mn-ea"/>
                          <a:cs typeface="+mn-cs"/>
                        </a:rPr>
                        <a:t>0919</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b="0" u="none" strike="noStrike" kern="1200" dirty="0" smtClean="0">
                          <a:solidFill>
                            <a:srgbClr val="006600"/>
                          </a:solidFill>
                        </a:rPr>
                        <a:t>M3</a:t>
                      </a:r>
                      <a:endParaRPr lang="es-ES" sz="1800" b="0" i="0" u="none" strike="noStrike" kern="1200" dirty="0" smtClean="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r>
                        <a:rPr lang="es-ES" sz="1800" b="0" u="none" strike="noStrike" kern="1200" dirty="0" smtClean="0">
                          <a:solidFill>
                            <a:srgbClr val="006600"/>
                          </a:solidFill>
                          <a:latin typeface="+mn-lt"/>
                          <a:ea typeface="+mn-ea"/>
                          <a:cs typeface="+mn-cs"/>
                        </a:rPr>
                        <a:t>01</a:t>
                      </a:r>
                      <a:endParaRPr lang="es-ES" sz="1800" b="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marL="0" algn="ctr" defTabSz="914400" rtl="0" eaLnBrk="1" fontAlgn="b" latinLnBrk="0" hangingPunct="1"/>
                      <a:r>
                        <a:rPr lang="es-ES" sz="1800" b="0" u="none" strike="noStrike" kern="1200" dirty="0" smtClean="0">
                          <a:solidFill>
                            <a:srgbClr val="006600"/>
                          </a:solidFill>
                        </a:rPr>
                        <a:t>001</a:t>
                      </a:r>
                      <a:endParaRPr lang="es-ES" sz="18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algn="ctr" fontAlgn="b"/>
                      <a:r>
                        <a:rPr lang="es-ES" sz="1800" b="0" i="0" u="none" strike="noStrike" kern="1200" dirty="0" smtClean="0">
                          <a:solidFill>
                            <a:srgbClr val="006600"/>
                          </a:solidFill>
                          <a:latin typeface="+mn-lt"/>
                          <a:ea typeface="+mn-ea"/>
                          <a:cs typeface="+mn-cs"/>
                        </a:rPr>
                        <a:t>058</a:t>
                      </a:r>
                      <a:endParaRPr lang="es-ES" sz="18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algn="r" fontAlgn="b"/>
                      <a:r>
                        <a:rPr lang="es-ES" sz="1600" b="0" i="0" u="none" strike="noStrike" kern="1200" dirty="0" smtClean="0">
                          <a:solidFill>
                            <a:srgbClr val="006600"/>
                          </a:solidFill>
                          <a:latin typeface="+mn-lt"/>
                          <a:ea typeface="+mn-ea"/>
                          <a:cs typeface="+mn-cs"/>
                        </a:rPr>
                        <a:t>10,000.00</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tc>
                  <a:txBody>
                    <a:bodyPr/>
                    <a:lstStyle/>
                    <a:p>
                      <a:pPr algn="r" fontAlgn="b"/>
                      <a:r>
                        <a:rPr lang="es-ES" sz="1600" b="0" i="0" u="none" strike="noStrike" kern="1200" dirty="0" smtClean="0">
                          <a:solidFill>
                            <a:srgbClr val="006600"/>
                          </a:solidFill>
                          <a:latin typeface="+mn-lt"/>
                          <a:ea typeface="+mn-ea"/>
                          <a:cs typeface="+mn-cs"/>
                        </a:rPr>
                        <a:t>1,800.00</a:t>
                      </a:r>
                      <a:endParaRPr lang="es-ES" sz="16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val="1987985205"/>
              </p:ext>
            </p:extLst>
          </p:nvPr>
        </p:nvGraphicFramePr>
        <p:xfrm>
          <a:off x="7736912" y="3688710"/>
          <a:ext cx="1143008" cy="342281"/>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342281">
                <a:tc>
                  <a:txBody>
                    <a:bodyPr/>
                    <a:lstStyle/>
                    <a:p>
                      <a:pPr algn="ctr" fontAlgn="b"/>
                      <a:r>
                        <a:rPr lang="es-ES" sz="1800" b="0" i="0" u="none" strike="noStrike" kern="1200" dirty="0" smtClean="0">
                          <a:solidFill>
                            <a:srgbClr val="006600"/>
                          </a:solidFill>
                          <a:latin typeface="+mn-lt"/>
                          <a:ea typeface="+mn-ea"/>
                          <a:cs typeface="+mn-cs"/>
                        </a:rPr>
                        <a:t>8</a:t>
                      </a:r>
                      <a:endParaRPr lang="es-ES" sz="1800" b="0" i="0" u="none" strike="noStrike" kern="1200" dirty="0">
                        <a:solidFill>
                          <a:srgbClr val="006600"/>
                        </a:solidFill>
                        <a:latin typeface="+mn-lt"/>
                        <a:ea typeface="+mn-ea"/>
                        <a:cs typeface="+mn-cs"/>
                      </a:endParaRPr>
                    </a:p>
                  </a:txBody>
                  <a:tcPr marL="9525" marR="9525" marT="9525" marB="0" anchor="b">
                    <a:solidFill>
                      <a:schemeClr val="bg1">
                        <a:lumMod val="85000"/>
                      </a:schemeClr>
                    </a:solidFill>
                  </a:tcPr>
                </a:tc>
                <a:extLst>
                  <a:ext uri="{0D108BD9-81ED-4DB2-BD59-A6C34878D82A}">
                    <a16:rowId xmlns:a16="http://schemas.microsoft.com/office/drawing/2014/main" val="10000"/>
                  </a:ext>
                </a:extLst>
              </a:tr>
            </a:tbl>
          </a:graphicData>
        </a:graphic>
      </p:graphicFrame>
      <p:sp>
        <p:nvSpPr>
          <p:cNvPr id="35" name="34 CuadroTexto"/>
          <p:cNvSpPr txBox="1"/>
          <p:nvPr/>
        </p:nvSpPr>
        <p:spPr>
          <a:xfrm>
            <a:off x="0" y="4648200"/>
            <a:ext cx="9144000" cy="1400383"/>
          </a:xfrm>
          <a:prstGeom prst="rect">
            <a:avLst/>
          </a:prstGeom>
          <a:noFill/>
        </p:spPr>
        <p:txBody>
          <a:bodyPr wrap="square" rtlCol="0">
            <a:spAutoFit/>
          </a:bodyPr>
          <a:lstStyle/>
          <a:p>
            <a:pPr marL="266700" indent="-266700" algn="just">
              <a:buClr>
                <a:srgbClr val="A50021"/>
              </a:buClr>
              <a:buSzPct val="135000"/>
            </a:pPr>
            <a:r>
              <a:rPr lang="es-PE" sz="1700" b="1" dirty="0" smtClean="0">
                <a:solidFill>
                  <a:schemeClr val="tx1"/>
                </a:solidFill>
                <a:latin typeface="Calibri" pitchFamily="34" charset="0"/>
              </a:rPr>
              <a:t>Observaciones:</a:t>
            </a:r>
          </a:p>
          <a:p>
            <a:pPr marL="265113" indent="-179388" algn="just">
              <a:buClr>
                <a:srgbClr val="A50021"/>
              </a:buClr>
              <a:buSzPct val="100000"/>
              <a:buFont typeface="Arial" pitchFamily="34" charset="0"/>
              <a:buChar char="•"/>
            </a:pPr>
            <a:r>
              <a:rPr lang="es-PE" sz="1700" dirty="0" smtClean="0">
                <a:solidFill>
                  <a:schemeClr val="tx1"/>
                </a:solidFill>
                <a:latin typeface="Calibri" pitchFamily="34" charset="0"/>
              </a:rPr>
              <a:t>Estado 1: la anotación corresponde al mes de emisión del CdP (Junio 2014).</a:t>
            </a:r>
          </a:p>
          <a:p>
            <a:pPr marL="265113" indent="-179388" algn="just">
              <a:buClr>
                <a:srgbClr val="A50021"/>
              </a:buClr>
              <a:buSzPct val="100000"/>
              <a:buFont typeface="Arial" pitchFamily="34" charset="0"/>
              <a:buChar char="•"/>
            </a:pPr>
            <a:r>
              <a:rPr lang="es-PE" sz="1700" dirty="0" smtClean="0">
                <a:solidFill>
                  <a:srgbClr val="006600"/>
                </a:solidFill>
                <a:latin typeface="Calibri" pitchFamily="34" charset="0"/>
              </a:rPr>
              <a:t>Estado 8: Se anota el CdP omitido (Factura N° 0001-058) de un mes anterior (Abril 2014). </a:t>
            </a:r>
          </a:p>
          <a:p>
            <a:pPr marL="265113" indent="-179388" algn="just">
              <a:buClr>
                <a:srgbClr val="A50021"/>
              </a:buClr>
              <a:buSzPct val="100000"/>
              <a:buFont typeface="Arial" pitchFamily="34" charset="0"/>
              <a:buChar char="•"/>
            </a:pPr>
            <a:r>
              <a:rPr lang="es-PE" sz="1700" dirty="0" smtClean="0">
                <a:solidFill>
                  <a:srgbClr val="006600"/>
                </a:solidFill>
                <a:latin typeface="Calibri" pitchFamily="34" charset="0"/>
              </a:rPr>
              <a:t>Estado 9: Se corrige la información de un mes anterior (Abril 2014) con toda la anotación correcta. Se debe hacer referencia al CUO del asiento del Libro Diario que corresponda.</a:t>
            </a:r>
          </a:p>
        </p:txBody>
      </p:sp>
      <p:sp>
        <p:nvSpPr>
          <p:cNvPr id="24" name="23 Elipse"/>
          <p:cNvSpPr/>
          <p:nvPr/>
        </p:nvSpPr>
        <p:spPr bwMode="auto">
          <a:xfrm>
            <a:off x="8117912" y="3683774"/>
            <a:ext cx="381000" cy="3810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24 Elipse"/>
          <p:cNvSpPr/>
          <p:nvPr/>
        </p:nvSpPr>
        <p:spPr bwMode="auto">
          <a:xfrm>
            <a:off x="8117912" y="4145910"/>
            <a:ext cx="381000" cy="3810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32 Elipse"/>
          <p:cNvSpPr/>
          <p:nvPr/>
        </p:nvSpPr>
        <p:spPr bwMode="auto">
          <a:xfrm>
            <a:off x="8041704" y="2293823"/>
            <a:ext cx="381000" cy="3810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35 Rectángulo redondeado"/>
          <p:cNvSpPr/>
          <p:nvPr/>
        </p:nvSpPr>
        <p:spPr>
          <a:xfrm>
            <a:off x="4688904" y="3683030"/>
            <a:ext cx="609600" cy="3246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37" name="36 Rectángulo redondeado"/>
          <p:cNvSpPr/>
          <p:nvPr/>
        </p:nvSpPr>
        <p:spPr>
          <a:xfrm>
            <a:off x="4663752" y="4178949"/>
            <a:ext cx="634752" cy="3246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Tree>
    <p:extLst>
      <p:ext uri="{BB962C8B-B14F-4D97-AF65-F5344CB8AC3E}">
        <p14:creationId xmlns:p14="http://schemas.microsoft.com/office/powerpoint/2010/main" val="814005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4" grpId="0" animBg="1"/>
      <p:bldP spid="25" grpId="0" animBg="1"/>
      <p:bldP spid="33"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3" name="Rectangle 2"/>
          <p:cNvSpPr txBox="1">
            <a:spLocks noChangeArrowheads="1"/>
          </p:cNvSpPr>
          <p:nvPr/>
        </p:nvSpPr>
        <p:spPr>
          <a:xfrm>
            <a:off x="1600200" y="152400"/>
            <a:ext cx="7543800" cy="533400"/>
          </a:xfrm>
          <a:prstGeom prst="rect">
            <a:avLst/>
          </a:prstGeom>
        </p:spPr>
        <p:txBody>
          <a:bodyPr/>
          <a:lstStyle/>
          <a:p>
            <a:pPr algn="ctr">
              <a:defRPr/>
            </a:pPr>
            <a:r>
              <a:rPr lang="es-PE" sz="2700" b="1" dirty="0" smtClean="0">
                <a:solidFill>
                  <a:schemeClr val="bg1"/>
                </a:solidFill>
                <a:latin typeface="+mj-lt"/>
                <a:ea typeface="+mj-ea"/>
                <a:cs typeface="+mj-cs"/>
              </a:rPr>
              <a:t>Anotación del Registro de Compras Electrónico </a:t>
            </a:r>
            <a:r>
              <a:rPr lang="en-US" sz="2700" b="1" dirty="0" smtClean="0">
                <a:solidFill>
                  <a:schemeClr val="bg1"/>
                </a:solidFill>
                <a:latin typeface="+mj-lt"/>
                <a:ea typeface="+mj-ea"/>
                <a:cs typeface="+mj-cs"/>
              </a:rPr>
              <a:t>(</a:t>
            </a:r>
            <a:r>
              <a:rPr lang="es-PE" sz="2700" b="1" dirty="0" smtClean="0">
                <a:solidFill>
                  <a:schemeClr val="bg1"/>
                </a:solidFill>
                <a:latin typeface="+mj-lt"/>
                <a:ea typeface="+mj-ea"/>
                <a:cs typeface="+mj-cs"/>
              </a:rPr>
              <a:t>RER</a:t>
            </a:r>
            <a:r>
              <a:rPr lang="en-US" sz="2700" b="1" dirty="0" smtClean="0">
                <a:solidFill>
                  <a:schemeClr val="bg1"/>
                </a:solidFill>
                <a:latin typeface="+mj-lt"/>
                <a:ea typeface="+mj-ea"/>
                <a:cs typeface="+mj-cs"/>
              </a:rPr>
              <a:t>)</a:t>
            </a:r>
          </a:p>
        </p:txBody>
      </p:sp>
      <p:sp>
        <p:nvSpPr>
          <p:cNvPr id="14" name="13 Rectángulo"/>
          <p:cNvSpPr/>
          <p:nvPr/>
        </p:nvSpPr>
        <p:spPr>
          <a:xfrm>
            <a:off x="6102121" y="5373216"/>
            <a:ext cx="292577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CuadroTexto"/>
          <p:cNvSpPr txBox="1"/>
          <p:nvPr/>
        </p:nvSpPr>
        <p:spPr>
          <a:xfrm>
            <a:off x="239976" y="895290"/>
            <a:ext cx="3555504" cy="400110"/>
          </a:xfrm>
          <a:prstGeom prst="rect">
            <a:avLst/>
          </a:prstGeom>
          <a:noFill/>
        </p:spPr>
        <p:txBody>
          <a:bodyPr wrap="square" rtlCol="0">
            <a:spAutoFit/>
          </a:bodyPr>
          <a:lstStyle/>
          <a:p>
            <a:pPr algn="l"/>
            <a:r>
              <a:rPr lang="es-PE" sz="2000" b="1" dirty="0" smtClean="0">
                <a:solidFill>
                  <a:schemeClr val="bg1"/>
                </a:solidFill>
              </a:rPr>
              <a:t>Periodo: Abril 2014</a:t>
            </a:r>
            <a:endParaRPr lang="es-ES" sz="2000" b="1" dirty="0">
              <a:solidFill>
                <a:schemeClr val="bg1"/>
              </a:solidFill>
            </a:endParaRPr>
          </a:p>
        </p:txBody>
      </p:sp>
      <p:graphicFrame>
        <p:nvGraphicFramePr>
          <p:cNvPr id="28" name="27 Tabla"/>
          <p:cNvGraphicFramePr>
            <a:graphicFrameLocks noGrp="1"/>
          </p:cNvGraphicFramePr>
          <p:nvPr>
            <p:extLst>
              <p:ext uri="{D42A27DB-BD31-4B8C-83A1-F6EECF244321}">
                <p14:modId xmlns:p14="http://schemas.microsoft.com/office/powerpoint/2010/main" val="907723906"/>
              </p:ext>
            </p:extLst>
          </p:nvPr>
        </p:nvGraphicFramePr>
        <p:xfrm>
          <a:off x="1353888" y="1295400"/>
          <a:ext cx="6400799" cy="3164504"/>
        </p:xfrm>
        <a:graphic>
          <a:graphicData uri="http://schemas.openxmlformats.org/drawingml/2006/table">
            <a:tbl>
              <a:tblPr firstRow="1" bandRow="1">
                <a:tableStyleId>{E8034E78-7F5D-4C2E-B375-FC64B27BC917}</a:tableStyleId>
              </a:tblPr>
              <a:tblGrid>
                <a:gridCol w="532754">
                  <a:extLst>
                    <a:ext uri="{9D8B030D-6E8A-4147-A177-3AD203B41FA5}">
                      <a16:colId xmlns:a16="http://schemas.microsoft.com/office/drawing/2014/main" val="20000"/>
                    </a:ext>
                  </a:extLst>
                </a:gridCol>
                <a:gridCol w="599348">
                  <a:extLst>
                    <a:ext uri="{9D8B030D-6E8A-4147-A177-3AD203B41FA5}">
                      <a16:colId xmlns:a16="http://schemas.microsoft.com/office/drawing/2014/main" val="20001"/>
                    </a:ext>
                  </a:extLst>
                </a:gridCol>
                <a:gridCol w="870658">
                  <a:extLst>
                    <a:ext uri="{9D8B030D-6E8A-4147-A177-3AD203B41FA5}">
                      <a16:colId xmlns:a16="http://schemas.microsoft.com/office/drawing/2014/main" val="20002"/>
                    </a:ext>
                  </a:extLst>
                </a:gridCol>
                <a:gridCol w="483425">
                  <a:extLst>
                    <a:ext uri="{9D8B030D-6E8A-4147-A177-3AD203B41FA5}">
                      <a16:colId xmlns:a16="http://schemas.microsoft.com/office/drawing/2014/main" val="20003"/>
                    </a:ext>
                  </a:extLst>
                </a:gridCol>
                <a:gridCol w="625036">
                  <a:extLst>
                    <a:ext uri="{9D8B030D-6E8A-4147-A177-3AD203B41FA5}">
                      <a16:colId xmlns:a16="http://schemas.microsoft.com/office/drawing/2014/main" val="20004"/>
                    </a:ext>
                  </a:extLst>
                </a:gridCol>
                <a:gridCol w="756179">
                  <a:extLst>
                    <a:ext uri="{9D8B030D-6E8A-4147-A177-3AD203B41FA5}">
                      <a16:colId xmlns:a16="http://schemas.microsoft.com/office/drawing/2014/main" val="20005"/>
                    </a:ext>
                  </a:extLst>
                </a:gridCol>
                <a:gridCol w="919637">
                  <a:extLst>
                    <a:ext uri="{9D8B030D-6E8A-4147-A177-3AD203B41FA5}">
                      <a16:colId xmlns:a16="http://schemas.microsoft.com/office/drawing/2014/main" val="20006"/>
                    </a:ext>
                  </a:extLst>
                </a:gridCol>
                <a:gridCol w="806881">
                  <a:extLst>
                    <a:ext uri="{9D8B030D-6E8A-4147-A177-3AD203B41FA5}">
                      <a16:colId xmlns:a16="http://schemas.microsoft.com/office/drawing/2014/main" val="20007"/>
                    </a:ext>
                  </a:extLst>
                </a:gridCol>
                <a:gridCol w="806881">
                  <a:extLst>
                    <a:ext uri="{9D8B030D-6E8A-4147-A177-3AD203B41FA5}">
                      <a16:colId xmlns:a16="http://schemas.microsoft.com/office/drawing/2014/main" val="20008"/>
                    </a:ext>
                  </a:extLst>
                </a:gridCol>
              </a:tblGrid>
              <a:tr h="6145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dirty="0" smtClean="0"/>
                        <a:t>CUO</a:t>
                      </a:r>
                    </a:p>
                  </a:txBody>
                  <a:tcPr/>
                </a:tc>
                <a:tc>
                  <a:txBody>
                    <a:bodyPr/>
                    <a:lstStyle/>
                    <a:p>
                      <a:pPr algn="ctr"/>
                      <a:r>
                        <a:rPr lang="es-ES" sz="1050" dirty="0" smtClean="0"/>
                        <a:t>N°. Corre </a:t>
                      </a:r>
                      <a:r>
                        <a:rPr lang="es-ES" sz="1050" dirty="0" err="1" smtClean="0"/>
                        <a:t>lativo</a:t>
                      </a:r>
                      <a:endParaRPr lang="es-ES" sz="1050" dirty="0"/>
                    </a:p>
                  </a:txBody>
                  <a:tcPr/>
                </a:tc>
                <a:tc>
                  <a:txBody>
                    <a:bodyPr/>
                    <a:lstStyle/>
                    <a:p>
                      <a:pPr algn="ctr"/>
                      <a:r>
                        <a:rPr lang="es-ES" sz="1050" dirty="0" smtClean="0"/>
                        <a:t>Fecha de </a:t>
                      </a:r>
                    </a:p>
                    <a:p>
                      <a:pPr algn="ctr"/>
                      <a:r>
                        <a:rPr lang="es-ES" sz="1050" dirty="0" smtClean="0"/>
                        <a:t>emisión</a:t>
                      </a:r>
                      <a:endParaRPr lang="es-ES" sz="1050" dirty="0"/>
                    </a:p>
                  </a:txBody>
                  <a:tcPr/>
                </a:tc>
                <a:tc>
                  <a:txBody>
                    <a:bodyPr/>
                    <a:lstStyle/>
                    <a:p>
                      <a:pPr algn="ctr"/>
                      <a:r>
                        <a:rPr lang="es-ES" sz="1050" dirty="0" smtClean="0"/>
                        <a:t>Tipo de CdP</a:t>
                      </a:r>
                      <a:endParaRPr lang="es-ES" sz="1050" dirty="0"/>
                    </a:p>
                  </a:txBody>
                  <a:tcPr/>
                </a:tc>
                <a:tc>
                  <a:txBody>
                    <a:bodyPr/>
                    <a:lstStyle/>
                    <a:p>
                      <a:pPr algn="ctr"/>
                      <a:r>
                        <a:rPr lang="es-ES" sz="1050" dirty="0" smtClean="0"/>
                        <a:t>Serie</a:t>
                      </a:r>
                      <a:endParaRPr lang="es-ES" sz="1050" dirty="0"/>
                    </a:p>
                  </a:txBody>
                  <a:tcPr/>
                </a:tc>
                <a:tc>
                  <a:txBody>
                    <a:bodyPr/>
                    <a:lstStyle/>
                    <a:p>
                      <a:pPr algn="ctr"/>
                      <a:r>
                        <a:rPr lang="es-ES" sz="1050" dirty="0" smtClean="0"/>
                        <a:t>Numero</a:t>
                      </a:r>
                      <a:endParaRPr lang="es-ES" sz="1050" dirty="0"/>
                    </a:p>
                  </a:txBody>
                  <a:tcPr/>
                </a:tc>
                <a:tc>
                  <a:txBody>
                    <a:bodyPr/>
                    <a:lstStyle/>
                    <a:p>
                      <a:pPr algn="ctr"/>
                      <a:r>
                        <a:rPr lang="es-ES" sz="1050" dirty="0" smtClean="0"/>
                        <a:t>BI</a:t>
                      </a:r>
                      <a:endParaRPr lang="es-ES" sz="1050" dirty="0"/>
                    </a:p>
                  </a:txBody>
                  <a:tcPr/>
                </a:tc>
                <a:tc>
                  <a:txBody>
                    <a:bodyPr/>
                    <a:lstStyle/>
                    <a:p>
                      <a:pPr algn="ctr"/>
                      <a:r>
                        <a:rPr lang="es-ES" sz="1050" dirty="0" smtClean="0"/>
                        <a:t>IGV</a:t>
                      </a:r>
                      <a:endParaRPr lang="es-ES" sz="1050" dirty="0"/>
                    </a:p>
                  </a:txBody>
                  <a:tcPr/>
                </a:tc>
                <a:tc>
                  <a:txBody>
                    <a:bodyPr/>
                    <a:lstStyle/>
                    <a:p>
                      <a:pPr algn="ctr"/>
                      <a:r>
                        <a:rPr lang="es-ES" sz="1050" dirty="0" smtClean="0"/>
                        <a:t>Total</a:t>
                      </a:r>
                      <a:endParaRPr lang="es-ES" sz="1050" dirty="0"/>
                    </a:p>
                  </a:txBody>
                  <a:tcPr/>
                </a:tc>
                <a:extLst>
                  <a:ext uri="{0D108BD9-81ED-4DB2-BD59-A6C34878D82A}">
                    <a16:rowId xmlns:a16="http://schemas.microsoft.com/office/drawing/2014/main" val="10000"/>
                  </a:ext>
                </a:extLst>
              </a:tr>
              <a:tr h="364918">
                <a:tc>
                  <a:txBody>
                    <a:bodyPr/>
                    <a:lstStyle/>
                    <a:p>
                      <a:pPr marL="0" algn="ctr" defTabSz="914400" rtl="0" eaLnBrk="1" fontAlgn="b" latinLnBrk="0" hangingPunct="1"/>
                      <a:r>
                        <a:rPr lang="es-ES" sz="1600" u="none" strike="noStrike" kern="1200" dirty="0" smtClean="0">
                          <a:solidFill>
                            <a:srgbClr val="FF0000"/>
                          </a:solidFill>
                        </a:rPr>
                        <a:t>0234</a:t>
                      </a:r>
                      <a:endParaRPr lang="es-ES" sz="1600" b="1" i="0" u="none" strike="noStrike" kern="1200" dirty="0">
                        <a:solidFill>
                          <a:srgbClr val="FF0000"/>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rgbClr val="FF0000"/>
                          </a:solidFill>
                        </a:rPr>
                        <a:t>M3</a:t>
                      </a:r>
                      <a:endParaRPr lang="es-ES" sz="1600" b="1" i="0" u="none" strike="noStrike" kern="1200" dirty="0">
                        <a:solidFill>
                          <a:srgbClr val="FF0000"/>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chemeClr val="tx1"/>
                          </a:solidFill>
                          <a:latin typeface="+mn-lt"/>
                          <a:ea typeface="+mn-ea"/>
                          <a:cs typeface="+mn-cs"/>
                        </a:rPr>
                        <a:t>05/04/2014</a:t>
                      </a:r>
                      <a:endParaRPr lang="es-ES" sz="12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01</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0001</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015</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rPr>
                        <a:t>40,000.00</a:t>
                      </a:r>
                      <a:endParaRPr lang="es-ES" sz="14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rPr>
                        <a:t> 7,200.00</a:t>
                      </a:r>
                      <a:endParaRPr lang="es-ES" sz="14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47,200.00</a:t>
                      </a:r>
                      <a:endParaRPr lang="es-ES" sz="14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60484">
                <a:tc>
                  <a:txBody>
                    <a:bodyPr/>
                    <a:lstStyle/>
                    <a:p>
                      <a:pPr marL="0" algn="ctr" defTabSz="914400" rtl="0" eaLnBrk="1" fontAlgn="b" latinLnBrk="0" hangingPunct="1"/>
                      <a:r>
                        <a:rPr lang="es-ES" sz="1600" u="none" strike="noStrike" kern="1200" dirty="0" smtClean="0">
                          <a:solidFill>
                            <a:schemeClr val="tx1"/>
                          </a:solidFill>
                        </a:rPr>
                        <a:t>0287</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chemeClr val="tx1"/>
                          </a:solidFill>
                        </a:rPr>
                        <a:t>M5</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chemeClr val="tx1"/>
                          </a:solidFill>
                          <a:latin typeface="+mn-lt"/>
                          <a:ea typeface="+mn-ea"/>
                          <a:cs typeface="+mn-cs"/>
                        </a:rPr>
                        <a:t>15/04/2014</a:t>
                      </a:r>
                      <a:endParaRPr lang="es-ES" sz="20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00</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3356</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20,000.00</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3,600.00</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23,600.00</a:t>
                      </a:r>
                      <a:endParaRPr lang="es-ES" sz="14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64918">
                <a:tc>
                  <a:txBody>
                    <a:bodyPr/>
                    <a:lstStyle/>
                    <a:p>
                      <a:pPr marL="0" algn="ctr" defTabSz="914400" rtl="0" eaLnBrk="1" fontAlgn="b" latinLnBrk="0" hangingPunct="1"/>
                      <a:r>
                        <a:rPr lang="es-ES" sz="1600" u="none" strike="noStrike" kern="1200" dirty="0" smtClean="0">
                          <a:solidFill>
                            <a:schemeClr val="tx1"/>
                          </a:solidFill>
                        </a:rPr>
                        <a:t>0287</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chemeClr val="tx1"/>
                          </a:solidFill>
                        </a:rPr>
                        <a:t>M2</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chemeClr val="tx1"/>
                          </a:solidFill>
                          <a:latin typeface="+mn-lt"/>
                          <a:ea typeface="+mn-ea"/>
                          <a:cs typeface="+mn-cs"/>
                        </a:rPr>
                        <a:t>15/04/2014</a:t>
                      </a:r>
                      <a:endParaRPr lang="es-ES" sz="20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91</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0867</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20,000.00</a:t>
                      </a:r>
                      <a:endParaRPr lang="es-ES" sz="14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64918">
                <a:tc>
                  <a:txBody>
                    <a:bodyPr/>
                    <a:lstStyle/>
                    <a:p>
                      <a:pPr marL="0" algn="ctr" defTabSz="914400" rtl="0" eaLnBrk="1" fontAlgn="b" latinLnBrk="0" hangingPunct="1"/>
                      <a:r>
                        <a:rPr lang="es-ES" sz="1600" u="none" strike="noStrike" kern="1200" dirty="0" smtClean="0">
                          <a:solidFill>
                            <a:schemeClr val="tx1"/>
                          </a:solidFill>
                        </a:rPr>
                        <a:t>0395</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chemeClr val="tx1"/>
                          </a:solidFill>
                        </a:rPr>
                        <a:t>M1</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chemeClr val="tx1"/>
                          </a:solidFill>
                          <a:latin typeface="+mn-lt"/>
                          <a:ea typeface="+mn-ea"/>
                          <a:cs typeface="+mn-cs"/>
                        </a:rPr>
                        <a:t>25/04/2014</a:t>
                      </a:r>
                      <a:endParaRPr lang="es-ES" sz="20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07</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0001</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chemeClr val="tx1"/>
                          </a:solidFill>
                          <a:latin typeface="+mn-lt"/>
                          <a:ea typeface="+mn-ea"/>
                          <a:cs typeface="+mn-cs"/>
                        </a:rPr>
                        <a:t>03994</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-300.00</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-54.00</a:t>
                      </a:r>
                      <a:endParaRPr lang="es-ES" sz="14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chemeClr val="tx1"/>
                          </a:solidFill>
                          <a:latin typeface="+mn-lt"/>
                          <a:ea typeface="+mn-ea"/>
                          <a:cs typeface="+mn-cs"/>
                        </a:rPr>
                        <a:t>-354.00</a:t>
                      </a:r>
                      <a:endParaRPr lang="es-ES" sz="14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364918">
                <a:tc>
                  <a:txBody>
                    <a:bodyPr/>
                    <a:lstStyle/>
                    <a:p>
                      <a:pPr marL="0" algn="ctr" defTabSz="914400" rtl="0" eaLnBrk="1" fontAlgn="b" latinLnBrk="0" hangingPunct="1"/>
                      <a:r>
                        <a:rPr lang="es-ES" sz="1600" u="none" strike="noStrike" kern="1200" dirty="0" smtClean="0">
                          <a:solidFill>
                            <a:srgbClr val="0000FF"/>
                          </a:solidFill>
                        </a:rPr>
                        <a:t>0122</a:t>
                      </a:r>
                      <a:endParaRPr lang="es-ES" sz="16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rgbClr val="0000FF"/>
                          </a:solidFill>
                        </a:rPr>
                        <a:t>M7</a:t>
                      </a:r>
                      <a:endParaRPr lang="es-ES" sz="1600" b="1" i="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rgbClr val="0000FF"/>
                          </a:solidFill>
                          <a:latin typeface="+mn-lt"/>
                          <a:ea typeface="+mn-ea"/>
                          <a:cs typeface="+mn-cs"/>
                        </a:rPr>
                        <a:t>01/04/2013</a:t>
                      </a:r>
                      <a:endParaRPr lang="es-ES" sz="20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00FF"/>
                          </a:solidFill>
                          <a:latin typeface="+mn-lt"/>
                          <a:ea typeface="+mn-ea"/>
                          <a:cs typeface="+mn-cs"/>
                        </a:rPr>
                        <a:t>01</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00FF"/>
                          </a:solidFill>
                          <a:latin typeface="+mn-lt"/>
                          <a:ea typeface="+mn-ea"/>
                          <a:cs typeface="+mn-cs"/>
                        </a:rPr>
                        <a:t>0001</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00FF"/>
                          </a:solidFill>
                          <a:latin typeface="+mn-lt"/>
                          <a:ea typeface="+mn-ea"/>
                          <a:cs typeface="+mn-cs"/>
                        </a:rPr>
                        <a:t>08439</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00FF"/>
                          </a:solidFill>
                          <a:latin typeface="+mn-lt"/>
                          <a:ea typeface="+mn-ea"/>
                          <a:cs typeface="+mn-cs"/>
                        </a:rPr>
                        <a:t>10,000.00</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00FF"/>
                          </a:solidFill>
                          <a:latin typeface="+mn-lt"/>
                          <a:ea typeface="+mn-ea"/>
                          <a:cs typeface="+mn-cs"/>
                        </a:rPr>
                        <a:t>1,800.00</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00FF"/>
                          </a:solidFill>
                          <a:latin typeface="+mn-lt"/>
                          <a:ea typeface="+mn-ea"/>
                          <a:cs typeface="+mn-cs"/>
                        </a:rPr>
                        <a:t>11,800.00</a:t>
                      </a:r>
                      <a:endParaRPr lang="es-ES" sz="140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364918">
                <a:tc>
                  <a:txBody>
                    <a:bodyPr/>
                    <a:lstStyle/>
                    <a:p>
                      <a:pPr marL="0" algn="ctr" defTabSz="914400" rtl="0" eaLnBrk="1" fontAlgn="b" latinLnBrk="0" hangingPunct="1"/>
                      <a:r>
                        <a:rPr lang="es-ES" sz="1600" u="none" strike="noStrike" kern="1200" dirty="0" smtClean="0">
                          <a:solidFill>
                            <a:srgbClr val="0000FF"/>
                          </a:solidFill>
                          <a:latin typeface="+mn-lt"/>
                          <a:ea typeface="+mn-ea"/>
                          <a:cs typeface="+mn-cs"/>
                        </a:rPr>
                        <a:t>0027</a:t>
                      </a:r>
                      <a:endParaRPr lang="es-ES" sz="16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rgbClr val="0000FF"/>
                          </a:solidFill>
                        </a:rPr>
                        <a:t>M2</a:t>
                      </a:r>
                      <a:endParaRPr lang="es-ES" sz="1600" b="1" i="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rgbClr val="0000FF"/>
                          </a:solidFill>
                          <a:latin typeface="+mn-lt"/>
                          <a:ea typeface="+mn-ea"/>
                          <a:cs typeface="+mn-cs"/>
                        </a:rPr>
                        <a:t>31/03/2014</a:t>
                      </a:r>
                      <a:endParaRPr lang="es-ES" sz="20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00FF"/>
                          </a:solidFill>
                          <a:latin typeface="+mn-lt"/>
                          <a:ea typeface="+mn-ea"/>
                          <a:cs typeface="+mn-cs"/>
                        </a:rPr>
                        <a:t>01</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00FF"/>
                          </a:solidFill>
                          <a:latin typeface="+mn-lt"/>
                          <a:ea typeface="+mn-ea"/>
                          <a:cs typeface="+mn-cs"/>
                        </a:rPr>
                        <a:t>0001</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00FF"/>
                          </a:solidFill>
                          <a:latin typeface="+mn-lt"/>
                          <a:ea typeface="+mn-ea"/>
                          <a:cs typeface="+mn-cs"/>
                        </a:rPr>
                        <a:t>06542</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00FF"/>
                          </a:solidFill>
                          <a:latin typeface="+mn-lt"/>
                          <a:ea typeface="+mn-ea"/>
                          <a:cs typeface="+mn-cs"/>
                        </a:rPr>
                        <a:t>100.00</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00FF"/>
                          </a:solidFill>
                          <a:latin typeface="+mn-lt"/>
                          <a:ea typeface="+mn-ea"/>
                          <a:cs typeface="+mn-cs"/>
                        </a:rPr>
                        <a:t>    18.00</a:t>
                      </a:r>
                      <a:endParaRPr lang="es-ES" sz="14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00FF"/>
                          </a:solidFill>
                          <a:latin typeface="+mn-lt"/>
                          <a:ea typeface="+mn-ea"/>
                          <a:cs typeface="+mn-cs"/>
                        </a:rPr>
                        <a:t>118.00</a:t>
                      </a:r>
                      <a:endParaRPr lang="es-ES" sz="140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6"/>
                  </a:ext>
                </a:extLst>
              </a:tr>
              <a:tr h="364918">
                <a:tc>
                  <a:txBody>
                    <a:bodyPr/>
                    <a:lstStyle/>
                    <a:p>
                      <a:pPr marL="0" algn="ctr" defTabSz="914400" rtl="0" eaLnBrk="1" fontAlgn="b" latinLnBrk="0" hangingPunct="1"/>
                      <a:r>
                        <a:rPr lang="es-ES" sz="1600" u="none" strike="noStrike" kern="1200" dirty="0" smtClean="0">
                          <a:solidFill>
                            <a:srgbClr val="006600"/>
                          </a:solidFill>
                          <a:latin typeface="+mn-lt"/>
                          <a:ea typeface="+mn-ea"/>
                          <a:cs typeface="+mn-cs"/>
                        </a:rPr>
                        <a:t>0003</a:t>
                      </a:r>
                      <a:endParaRPr lang="es-ES" sz="160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600" u="none" strike="noStrike" kern="1200" dirty="0" smtClean="0">
                          <a:solidFill>
                            <a:srgbClr val="006600"/>
                          </a:solidFill>
                        </a:rPr>
                        <a:t>M1</a:t>
                      </a:r>
                      <a:endParaRPr lang="es-ES" sz="1600" b="1" i="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200" u="none" strike="noStrike" kern="1200" dirty="0" smtClean="0">
                          <a:solidFill>
                            <a:srgbClr val="006600"/>
                          </a:solidFill>
                          <a:latin typeface="+mn-lt"/>
                          <a:ea typeface="+mn-ea"/>
                          <a:cs typeface="+mn-cs"/>
                        </a:rPr>
                        <a:t>01/03/2014</a:t>
                      </a:r>
                      <a:endParaRPr lang="es-ES" sz="200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6600"/>
                          </a:solidFill>
                          <a:latin typeface="+mn-lt"/>
                          <a:ea typeface="+mn-ea"/>
                          <a:cs typeface="+mn-cs"/>
                        </a:rPr>
                        <a:t>01</a:t>
                      </a:r>
                      <a:endParaRPr lang="es-ES" sz="140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6600"/>
                          </a:solidFill>
                          <a:latin typeface="+mn-lt"/>
                          <a:ea typeface="+mn-ea"/>
                          <a:cs typeface="+mn-cs"/>
                        </a:rPr>
                        <a:t>0001</a:t>
                      </a:r>
                      <a:endParaRPr lang="es-ES" sz="140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400" u="none" strike="noStrike" kern="1200" dirty="0" smtClean="0">
                          <a:solidFill>
                            <a:srgbClr val="006600"/>
                          </a:solidFill>
                          <a:latin typeface="+mn-lt"/>
                          <a:ea typeface="+mn-ea"/>
                          <a:cs typeface="+mn-cs"/>
                        </a:rPr>
                        <a:t>03221</a:t>
                      </a:r>
                      <a:endParaRPr lang="es-ES" sz="1400" u="none" strike="noStrike" kern="1200" dirty="0">
                        <a:solidFill>
                          <a:srgbClr val="006600"/>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6600"/>
                          </a:solidFill>
                          <a:latin typeface="+mn-lt"/>
                          <a:ea typeface="+mn-ea"/>
                          <a:cs typeface="+mn-cs"/>
                        </a:rPr>
                        <a:t>3,000.00</a:t>
                      </a:r>
                      <a:endParaRPr lang="es-ES" sz="1400" u="none" strike="noStrike" kern="1200" dirty="0">
                        <a:solidFill>
                          <a:srgbClr val="006600"/>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6600"/>
                          </a:solidFill>
                          <a:latin typeface="+mn-lt"/>
                          <a:ea typeface="+mn-ea"/>
                          <a:cs typeface="+mn-cs"/>
                        </a:rPr>
                        <a:t>540.00</a:t>
                      </a:r>
                      <a:endParaRPr lang="es-ES" sz="1400" u="none" strike="noStrike" kern="1200" dirty="0">
                        <a:solidFill>
                          <a:srgbClr val="006600"/>
                        </a:solidFill>
                        <a:latin typeface="+mn-lt"/>
                        <a:ea typeface="+mn-ea"/>
                        <a:cs typeface="+mn-cs"/>
                      </a:endParaRPr>
                    </a:p>
                  </a:txBody>
                  <a:tcPr marL="9525" marR="9525" marT="9525" marB="0" anchor="b"/>
                </a:tc>
                <a:tc>
                  <a:txBody>
                    <a:bodyPr/>
                    <a:lstStyle/>
                    <a:p>
                      <a:pPr marL="0" algn="r" defTabSz="914400" rtl="0" eaLnBrk="1" fontAlgn="b" latinLnBrk="0" hangingPunct="1"/>
                      <a:r>
                        <a:rPr lang="es-ES" sz="1400" u="none" strike="noStrike" kern="1200" dirty="0" smtClean="0">
                          <a:solidFill>
                            <a:srgbClr val="006600"/>
                          </a:solidFill>
                          <a:latin typeface="+mn-lt"/>
                          <a:ea typeface="+mn-ea"/>
                          <a:cs typeface="+mn-cs"/>
                        </a:rPr>
                        <a:t>3540.00</a:t>
                      </a:r>
                      <a:endParaRPr lang="es-ES" sz="1400" u="none" strike="noStrike" kern="1200" dirty="0">
                        <a:solidFill>
                          <a:srgbClr val="006600"/>
                        </a:solidFill>
                        <a:latin typeface="+mn-lt"/>
                        <a:ea typeface="+mn-ea"/>
                        <a:cs typeface="+mn-cs"/>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29" name="28 Tabla"/>
          <p:cNvGraphicFramePr>
            <a:graphicFrameLocks noGrp="1"/>
          </p:cNvGraphicFramePr>
          <p:nvPr>
            <p:extLst>
              <p:ext uri="{D42A27DB-BD31-4B8C-83A1-F6EECF244321}">
                <p14:modId xmlns:p14="http://schemas.microsoft.com/office/powerpoint/2010/main" val="810277195"/>
              </p:ext>
            </p:extLst>
          </p:nvPr>
        </p:nvGraphicFramePr>
        <p:xfrm>
          <a:off x="134680" y="1233031"/>
          <a:ext cx="1143008" cy="3262769"/>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6857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Periodo</a:t>
                      </a:r>
                      <a:endParaRPr lang="es-ES" sz="1600" dirty="0" smtClean="0">
                        <a:solidFill>
                          <a:schemeClr val="bg1"/>
                        </a:solidFill>
                      </a:endParaRPr>
                    </a:p>
                  </a:txBody>
                  <a:tcPr/>
                </a:tc>
                <a:extLst>
                  <a:ext uri="{0D108BD9-81ED-4DB2-BD59-A6C34878D82A}">
                    <a16:rowId xmlns:a16="http://schemas.microsoft.com/office/drawing/2014/main" val="10000"/>
                  </a:ext>
                </a:extLst>
              </a:tr>
              <a:tr h="368779">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20140400</a:t>
                      </a:r>
                      <a:endParaRPr lang="es-ES" sz="18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64296">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20140400</a:t>
                      </a:r>
                      <a:endParaRPr lang="es-ES" sz="18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68779">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20140400</a:t>
                      </a:r>
                      <a:endParaRPr lang="es-ES" sz="18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687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chemeClr val="tx1"/>
                          </a:solidFill>
                          <a:latin typeface="+mn-lt"/>
                          <a:ea typeface="+mn-ea"/>
                          <a:cs typeface="+mn-cs"/>
                        </a:rPr>
                        <a:t>20140400</a:t>
                      </a:r>
                    </a:p>
                  </a:txBody>
                  <a:tcPr marL="9525" marR="9525" marT="9525" marB="0" anchor="b"/>
                </a:tc>
                <a:extLst>
                  <a:ext uri="{0D108BD9-81ED-4DB2-BD59-A6C34878D82A}">
                    <a16:rowId xmlns:a16="http://schemas.microsoft.com/office/drawing/2014/main" val="10004"/>
                  </a:ext>
                </a:extLst>
              </a:tr>
              <a:tr h="3687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rgbClr val="0000FF"/>
                          </a:solidFill>
                          <a:latin typeface="+mn-lt"/>
                          <a:ea typeface="+mn-ea"/>
                          <a:cs typeface="+mn-cs"/>
                        </a:rPr>
                        <a:t>20140400</a:t>
                      </a:r>
                    </a:p>
                  </a:txBody>
                  <a:tcPr marL="9525" marR="9525" marT="9525" marB="0" anchor="b"/>
                </a:tc>
                <a:extLst>
                  <a:ext uri="{0D108BD9-81ED-4DB2-BD59-A6C34878D82A}">
                    <a16:rowId xmlns:a16="http://schemas.microsoft.com/office/drawing/2014/main" val="10005"/>
                  </a:ext>
                </a:extLst>
              </a:tr>
              <a:tr h="3687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rgbClr val="0000FF"/>
                          </a:solidFill>
                          <a:latin typeface="+mn-lt"/>
                          <a:ea typeface="+mn-ea"/>
                          <a:cs typeface="+mn-cs"/>
                        </a:rPr>
                        <a:t>20140400</a:t>
                      </a:r>
                    </a:p>
                  </a:txBody>
                  <a:tcPr marL="9525" marR="9525" marT="9525" marB="0" anchor="b"/>
                </a:tc>
                <a:extLst>
                  <a:ext uri="{0D108BD9-81ED-4DB2-BD59-A6C34878D82A}">
                    <a16:rowId xmlns:a16="http://schemas.microsoft.com/office/drawing/2014/main" val="10006"/>
                  </a:ext>
                </a:extLst>
              </a:tr>
              <a:tr h="3687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rgbClr val="006600"/>
                          </a:solidFill>
                          <a:latin typeface="+mn-lt"/>
                          <a:ea typeface="+mn-ea"/>
                          <a:cs typeface="+mn-cs"/>
                        </a:rPr>
                        <a:t>20140300</a:t>
                      </a: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2652976489"/>
              </p:ext>
            </p:extLst>
          </p:nvPr>
        </p:nvGraphicFramePr>
        <p:xfrm>
          <a:off x="7830880" y="1295400"/>
          <a:ext cx="1143008" cy="3123719"/>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685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Estado</a:t>
                      </a:r>
                      <a:endParaRPr lang="es-ES" sz="1400" dirty="0" smtClean="0">
                        <a:solidFill>
                          <a:schemeClr val="bg1"/>
                        </a:solidFill>
                      </a:endParaRPr>
                    </a:p>
                  </a:txBody>
                  <a:tcPr/>
                </a:tc>
                <a:extLst>
                  <a:ext uri="{0D108BD9-81ED-4DB2-BD59-A6C34878D82A}">
                    <a16:rowId xmlns:a16="http://schemas.microsoft.com/office/drawing/2014/main" val="10000"/>
                  </a:ext>
                </a:extLst>
              </a:tr>
              <a:tr h="348919">
                <a:tc>
                  <a:txBody>
                    <a:bodyPr/>
                    <a:lstStyle/>
                    <a:p>
                      <a:pPr marL="0" algn="ctr" defTabSz="914400" rtl="0" eaLnBrk="1" fontAlgn="b" latinLnBrk="0" hangingPunct="1"/>
                      <a:r>
                        <a:rPr lang="es-ES" sz="1600" b="0" u="none" strike="noStrike" kern="1200" dirty="0" smtClean="0">
                          <a:solidFill>
                            <a:schemeClr val="tx1"/>
                          </a:solidFill>
                        </a:rPr>
                        <a:t>1</a:t>
                      </a:r>
                      <a:endParaRPr lang="es-ES" sz="1600" b="0"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44678">
                <a:tc>
                  <a:txBody>
                    <a:bodyPr/>
                    <a:lstStyle/>
                    <a:p>
                      <a:pPr marL="0" algn="ctr" defTabSz="914400" rtl="0" eaLnBrk="1" fontAlgn="b" latinLnBrk="0" hangingPunct="1"/>
                      <a:r>
                        <a:rPr lang="es-ES" sz="1600" b="0" u="none" strike="noStrike" kern="1200" dirty="0" smtClean="0">
                          <a:solidFill>
                            <a:schemeClr val="tx1"/>
                          </a:solidFill>
                          <a:latin typeface="+mn-lt"/>
                          <a:ea typeface="+mn-ea"/>
                          <a:cs typeface="+mn-cs"/>
                        </a:rPr>
                        <a:t>1</a:t>
                      </a:r>
                      <a:endParaRPr lang="es-ES" sz="1600" b="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48919">
                <a:tc>
                  <a:txBody>
                    <a:bodyPr/>
                    <a:lstStyle/>
                    <a:p>
                      <a:pPr marL="0" algn="ctr" defTabSz="914400" rtl="0" eaLnBrk="1" fontAlgn="b" latinLnBrk="0" hangingPunct="1"/>
                      <a:r>
                        <a:rPr lang="es-ES" sz="1600" b="0" u="none" strike="noStrike" kern="1200" dirty="0" smtClean="0">
                          <a:solidFill>
                            <a:schemeClr val="tx1"/>
                          </a:solidFill>
                          <a:latin typeface="+mn-lt"/>
                          <a:ea typeface="+mn-ea"/>
                          <a:cs typeface="+mn-cs"/>
                        </a:rPr>
                        <a:t>0</a:t>
                      </a:r>
                      <a:endParaRPr lang="es-ES" sz="1600" b="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48919">
                <a:tc>
                  <a:txBody>
                    <a:bodyPr/>
                    <a:lstStyle/>
                    <a:p>
                      <a:pPr marL="0" algn="ctr" defTabSz="914400" rtl="0" eaLnBrk="1" fontAlgn="b" latinLnBrk="0" hangingPunct="1"/>
                      <a:r>
                        <a:rPr lang="es-ES" sz="1600" b="0" u="none" strike="noStrike" kern="1200" dirty="0" smtClean="0">
                          <a:solidFill>
                            <a:schemeClr val="tx1"/>
                          </a:solidFill>
                          <a:latin typeface="+mn-lt"/>
                          <a:ea typeface="+mn-ea"/>
                          <a:cs typeface="+mn-cs"/>
                        </a:rPr>
                        <a:t>1</a:t>
                      </a:r>
                      <a:endParaRPr lang="es-ES" sz="1600" b="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348919">
                <a:tc>
                  <a:txBody>
                    <a:bodyPr/>
                    <a:lstStyle/>
                    <a:p>
                      <a:pPr marL="0" algn="ctr" defTabSz="914400" rtl="0" eaLnBrk="1" fontAlgn="b" latinLnBrk="0" hangingPunct="1"/>
                      <a:r>
                        <a:rPr lang="es-ES" sz="1600" b="0" u="none" strike="noStrike" kern="1200" dirty="0" smtClean="0">
                          <a:solidFill>
                            <a:srgbClr val="0000FF"/>
                          </a:solidFill>
                          <a:latin typeface="+mn-lt"/>
                          <a:ea typeface="+mn-ea"/>
                          <a:cs typeface="+mn-cs"/>
                        </a:rPr>
                        <a:t>6</a:t>
                      </a:r>
                      <a:endParaRPr lang="es-ES" sz="1600" b="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348919">
                <a:tc>
                  <a:txBody>
                    <a:bodyPr/>
                    <a:lstStyle/>
                    <a:p>
                      <a:pPr marL="0" algn="ctr" defTabSz="914400" rtl="0" eaLnBrk="1" fontAlgn="b" latinLnBrk="0" hangingPunct="1"/>
                      <a:r>
                        <a:rPr lang="es-ES" sz="1600" b="0" u="none" strike="noStrike" kern="1200" dirty="0" smtClean="0">
                          <a:solidFill>
                            <a:srgbClr val="0000FF"/>
                          </a:solidFill>
                          <a:latin typeface="+mn-lt"/>
                          <a:ea typeface="+mn-ea"/>
                          <a:cs typeface="+mn-cs"/>
                        </a:rPr>
                        <a:t>7</a:t>
                      </a:r>
                      <a:endParaRPr lang="es-ES" sz="1600" b="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6"/>
                  </a:ext>
                </a:extLst>
              </a:tr>
              <a:tr h="348919">
                <a:tc>
                  <a:txBody>
                    <a:bodyPr/>
                    <a:lstStyle/>
                    <a:p>
                      <a:pPr marL="0" algn="ctr" defTabSz="914400" rtl="0" eaLnBrk="1" fontAlgn="b" latinLnBrk="0" hangingPunct="1"/>
                      <a:r>
                        <a:rPr lang="es-ES" sz="1600" b="0" u="none" strike="noStrike" kern="1200" dirty="0" smtClean="0">
                          <a:solidFill>
                            <a:srgbClr val="006600"/>
                          </a:solidFill>
                          <a:latin typeface="+mn-lt"/>
                          <a:ea typeface="+mn-ea"/>
                          <a:cs typeface="+mn-cs"/>
                        </a:rPr>
                        <a:t>9</a:t>
                      </a:r>
                      <a:endParaRPr lang="es-ES" sz="1600" b="0" u="none" strike="noStrike" kern="1200" dirty="0">
                        <a:solidFill>
                          <a:srgbClr val="006600"/>
                        </a:solidFill>
                        <a:latin typeface="+mn-lt"/>
                        <a:ea typeface="+mn-ea"/>
                        <a:cs typeface="+mn-cs"/>
                      </a:endParaRPr>
                    </a:p>
                  </a:txBody>
                  <a:tcPr marL="9525" marR="9525" marT="9525" marB="0" anchor="b"/>
                </a:tc>
                <a:extLst>
                  <a:ext uri="{0D108BD9-81ED-4DB2-BD59-A6C34878D82A}">
                    <a16:rowId xmlns:a16="http://schemas.microsoft.com/office/drawing/2014/main" val="10007"/>
                  </a:ext>
                </a:extLst>
              </a:tr>
            </a:tbl>
          </a:graphicData>
        </a:graphic>
      </p:graphicFrame>
      <p:sp>
        <p:nvSpPr>
          <p:cNvPr id="19" name="18 CuadroTexto"/>
          <p:cNvSpPr txBox="1"/>
          <p:nvPr/>
        </p:nvSpPr>
        <p:spPr>
          <a:xfrm>
            <a:off x="17784" y="4572000"/>
            <a:ext cx="9090720" cy="1600438"/>
          </a:xfrm>
          <a:prstGeom prst="rect">
            <a:avLst/>
          </a:prstGeom>
          <a:noFill/>
        </p:spPr>
        <p:txBody>
          <a:bodyPr wrap="square" rtlCol="0">
            <a:spAutoFit/>
          </a:bodyPr>
          <a:lstStyle/>
          <a:p>
            <a:pPr marL="180975" indent="-180975" algn="just">
              <a:buClr>
                <a:srgbClr val="A50021"/>
              </a:buClr>
              <a:buSzPct val="110000"/>
              <a:buFont typeface="Arial" pitchFamily="34" charset="0"/>
              <a:buChar char="•"/>
            </a:pPr>
            <a:r>
              <a:rPr lang="es-PE" sz="1400" dirty="0" smtClean="0">
                <a:solidFill>
                  <a:schemeClr val="tx1"/>
                </a:solidFill>
                <a:latin typeface="Calibri" pitchFamily="34" charset="0"/>
              </a:rPr>
              <a:t>Estado 0: la anotación (sin efecto en el IGV) corresponde al periodo. En este caso se anota la operación de un servicio prestado por un no domiciliado. En la línea anterior se anotó el formulario virtual que da derecho usar el crédito fiscal.</a:t>
            </a:r>
          </a:p>
          <a:p>
            <a:pPr marL="180975" indent="-180975" algn="just">
              <a:buClr>
                <a:srgbClr val="A50021"/>
              </a:buClr>
              <a:buSzPct val="110000"/>
              <a:buFont typeface="Arial" pitchFamily="34" charset="0"/>
              <a:buChar char="•"/>
            </a:pPr>
            <a:r>
              <a:rPr lang="es-PE" sz="1400" dirty="0" smtClean="0">
                <a:solidFill>
                  <a:schemeClr val="tx1"/>
                </a:solidFill>
                <a:latin typeface="Calibri" pitchFamily="34" charset="0"/>
              </a:rPr>
              <a:t>Estado 1: La anotación del CdP corresponde al mes de emisión (Abril 2014).</a:t>
            </a:r>
          </a:p>
          <a:p>
            <a:pPr marL="180975" indent="-180975" algn="just">
              <a:buClr>
                <a:srgbClr val="A50021"/>
              </a:buClr>
              <a:buSzPct val="110000"/>
              <a:buFont typeface="Arial" pitchFamily="34" charset="0"/>
              <a:buChar char="•"/>
            </a:pPr>
            <a:r>
              <a:rPr lang="es-PE" sz="1400" dirty="0" smtClean="0">
                <a:solidFill>
                  <a:srgbClr val="0000FF"/>
                </a:solidFill>
                <a:latin typeface="Calibri" pitchFamily="34" charset="0"/>
              </a:rPr>
              <a:t>Estado 6: El CdP es anterior al mes declarado, pero dentro de los 12 meses siguientes a su emisión.</a:t>
            </a:r>
          </a:p>
          <a:p>
            <a:pPr marL="180975" indent="-180975" algn="just">
              <a:buClr>
                <a:srgbClr val="A50021"/>
              </a:buClr>
              <a:buSzPct val="110000"/>
              <a:buFont typeface="Arial" pitchFamily="34" charset="0"/>
              <a:buChar char="•"/>
            </a:pPr>
            <a:r>
              <a:rPr lang="es-PE" sz="1400" dirty="0" smtClean="0">
                <a:solidFill>
                  <a:srgbClr val="0000FF"/>
                </a:solidFill>
                <a:latin typeface="Calibri" pitchFamily="34" charset="0"/>
              </a:rPr>
              <a:t>Estado 7: El CdP es anterior al mes declarado, pero fuera  de los 12 meses siguientes a su emisión.</a:t>
            </a:r>
          </a:p>
          <a:p>
            <a:pPr marL="180975" indent="-180975" algn="just">
              <a:buClr>
                <a:srgbClr val="A50021"/>
              </a:buClr>
              <a:buSzPct val="110000"/>
              <a:buFont typeface="Arial" pitchFamily="34" charset="0"/>
              <a:buChar char="•"/>
            </a:pPr>
            <a:r>
              <a:rPr lang="es-PE" sz="1400" dirty="0" smtClean="0">
                <a:solidFill>
                  <a:schemeClr val="tx1"/>
                </a:solidFill>
                <a:latin typeface="Calibri" pitchFamily="34" charset="0"/>
              </a:rPr>
              <a:t>Estado 8: No existe en el Registro de Compras.</a:t>
            </a:r>
          </a:p>
          <a:p>
            <a:pPr marL="180975" indent="-180975" algn="just">
              <a:buClr>
                <a:srgbClr val="A50021"/>
              </a:buClr>
              <a:buSzPct val="110000"/>
              <a:buFont typeface="Arial" pitchFamily="34" charset="0"/>
              <a:buChar char="•"/>
            </a:pPr>
            <a:r>
              <a:rPr lang="es-PE" sz="1400" dirty="0" smtClean="0">
                <a:solidFill>
                  <a:srgbClr val="006600"/>
                </a:solidFill>
                <a:latin typeface="Calibri" pitchFamily="34" charset="0"/>
              </a:rPr>
              <a:t>Estado 9: Corrige la información de un CdP de meses anteriores. </a:t>
            </a:r>
          </a:p>
        </p:txBody>
      </p:sp>
      <p:sp>
        <p:nvSpPr>
          <p:cNvPr id="20" name="19 Elipse"/>
          <p:cNvSpPr/>
          <p:nvPr/>
        </p:nvSpPr>
        <p:spPr bwMode="auto">
          <a:xfrm>
            <a:off x="8211888" y="3429000"/>
            <a:ext cx="381000" cy="3048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23 Elipse"/>
          <p:cNvSpPr/>
          <p:nvPr/>
        </p:nvSpPr>
        <p:spPr bwMode="auto">
          <a:xfrm>
            <a:off x="8211888" y="3810000"/>
            <a:ext cx="381000" cy="3048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24 Elipse"/>
          <p:cNvSpPr/>
          <p:nvPr/>
        </p:nvSpPr>
        <p:spPr bwMode="auto">
          <a:xfrm>
            <a:off x="8211888" y="4114800"/>
            <a:ext cx="381000" cy="3048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26 Elipse"/>
          <p:cNvSpPr/>
          <p:nvPr/>
        </p:nvSpPr>
        <p:spPr bwMode="auto">
          <a:xfrm>
            <a:off x="8211888" y="2057400"/>
            <a:ext cx="381000" cy="3048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Elipse"/>
          <p:cNvSpPr/>
          <p:nvPr/>
        </p:nvSpPr>
        <p:spPr bwMode="auto">
          <a:xfrm>
            <a:off x="8226696" y="2743200"/>
            <a:ext cx="381000" cy="3048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37071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4" grpId="0" animBg="1"/>
      <p:bldP spid="25" grpId="0" animBg="1"/>
      <p:bldP spid="27"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764271" y="3155510"/>
            <a:ext cx="7574505" cy="1197764"/>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MX" sz="3600" b="1" cap="all" dirty="0" smtClean="0">
                <a:ln w="0"/>
                <a:solidFill>
                  <a:srgbClr val="18338A"/>
                </a:solidFill>
                <a:effectLst>
                  <a:reflection blurRad="12700" stA="50000" endPos="50000" dist="5000" dir="5400000" sy="-100000" rotWithShape="0"/>
                </a:effectLst>
              </a:rPr>
              <a:t>sujetos </a:t>
            </a:r>
            <a:r>
              <a:rPr lang="es-MX" sz="3600" b="1" cap="all" dirty="0">
                <a:ln w="0"/>
                <a:solidFill>
                  <a:srgbClr val="18338A"/>
                </a:solidFill>
                <a:effectLst>
                  <a:reflection blurRad="12700" stA="50000" endPos="50000" dist="5000" dir="5400000" sy="-100000" rotWithShape="0"/>
                </a:effectLst>
              </a:rPr>
              <a:t>obligados </a:t>
            </a:r>
            <a:r>
              <a:rPr lang="es-MX" sz="3600" b="1" cap="all" dirty="0" smtClean="0">
                <a:ln w="0"/>
                <a:solidFill>
                  <a:srgbClr val="18338A"/>
                </a:solidFill>
                <a:effectLst>
                  <a:reflection blurRad="12700" stA="50000" endPos="50000" dist="5000" dir="5400000" sy="-100000" rotWithShape="0"/>
                </a:effectLst>
              </a:rPr>
              <a:t>a llevar Libros Electrónicos</a:t>
            </a:r>
            <a:endParaRPr lang="es-ES" sz="3600" b="1" cap="all" dirty="0">
              <a:ln w="0"/>
              <a:solidFill>
                <a:srgbClr val="18338A"/>
              </a:solidFill>
              <a:effectLst>
                <a:reflection blurRad="12700" stA="50000" endPos="50000" dist="5000" dir="5400000" sy="-100000" rotWithShape="0"/>
              </a:effectLst>
            </a:endParaRPr>
          </a:p>
        </p:txBody>
      </p:sp>
      <p:sp>
        <p:nvSpPr>
          <p:cNvPr id="3" name="Rectángulo 2"/>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89964468"/>
      </p:ext>
    </p:extLst>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Diagrama"/>
          <p:cNvGraphicFramePr/>
          <p:nvPr>
            <p:extLst>
              <p:ext uri="{D42A27DB-BD31-4B8C-83A1-F6EECF244321}">
                <p14:modId xmlns:p14="http://schemas.microsoft.com/office/powerpoint/2010/main" val="947095126"/>
              </p:ext>
            </p:extLst>
          </p:nvPr>
        </p:nvGraphicFramePr>
        <p:xfrm>
          <a:off x="529330" y="1138119"/>
          <a:ext cx="80648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288354" y="260226"/>
            <a:ext cx="6303512" cy="1066800"/>
          </a:xfrm>
          <a:prstGeom prst="rect">
            <a:avLst/>
          </a:prstGeom>
        </p:spPr>
        <p:txBody>
          <a:bodyPr/>
          <a:lstStyle/>
          <a:p>
            <a:pPr>
              <a:defRPr/>
            </a:pPr>
            <a:r>
              <a:rPr lang="es-PE" sz="3600" dirty="0" smtClean="0">
                <a:solidFill>
                  <a:schemeClr val="bg1"/>
                </a:solidFill>
                <a:latin typeface="Arial"/>
                <a:ea typeface="+mj-ea"/>
                <a:cs typeface="Arial"/>
              </a:rPr>
              <a:t>Resumen de los Sujetos que llevan Libros Electrónicos</a:t>
            </a:r>
            <a:endParaRPr lang="en-US" sz="3600" dirty="0">
              <a:solidFill>
                <a:schemeClr val="bg1"/>
              </a:solidFill>
              <a:latin typeface="Arial"/>
              <a:ea typeface="+mj-ea"/>
              <a:cs typeface="Arial"/>
            </a:endParaRPr>
          </a:p>
        </p:txBody>
      </p:sp>
      <p:sp>
        <p:nvSpPr>
          <p:cNvPr id="7" name="6 Abrir llave"/>
          <p:cNvSpPr/>
          <p:nvPr/>
        </p:nvSpPr>
        <p:spPr>
          <a:xfrm rot="16200000">
            <a:off x="3040653" y="3194393"/>
            <a:ext cx="374573" cy="531013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
        <p:nvSpPr>
          <p:cNvPr id="8" name="7 Abrir llave"/>
          <p:cNvSpPr/>
          <p:nvPr/>
        </p:nvSpPr>
        <p:spPr>
          <a:xfrm rot="16200000">
            <a:off x="7216584" y="4526899"/>
            <a:ext cx="374573" cy="262308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
        <p:nvSpPr>
          <p:cNvPr id="9" name="Text Box 4"/>
          <p:cNvSpPr txBox="1">
            <a:spLocks noChangeArrowheads="1"/>
          </p:cNvSpPr>
          <p:nvPr/>
        </p:nvSpPr>
        <p:spPr bwMode="auto">
          <a:xfrm>
            <a:off x="2288755" y="6057270"/>
            <a:ext cx="1853588" cy="461665"/>
          </a:xfrm>
          <a:prstGeom prst="rect">
            <a:avLst/>
          </a:prstGeom>
          <a:noFill/>
          <a:ln w="50800" cap="rnd">
            <a:noFill/>
            <a:miter lim="800000"/>
            <a:headEnd/>
            <a:tailEnd/>
          </a:ln>
        </p:spPr>
        <p:txBody>
          <a:bodyPr wrap="square">
            <a:spAutoFit/>
          </a:bodyPr>
          <a:lstStyle/>
          <a:p>
            <a:pPr marL="381000" indent="-381000" algn="ctr">
              <a:buClr>
                <a:srgbClr val="C00000"/>
              </a:buClr>
              <a:buSzPct val="110000"/>
            </a:pPr>
            <a:r>
              <a:rPr lang="es-ES" sz="2400" dirty="0" smtClean="0">
                <a:solidFill>
                  <a:srgbClr val="002A7E"/>
                </a:solidFill>
              </a:rPr>
              <a:t>Obligados</a:t>
            </a:r>
            <a:endParaRPr lang="es-ES" sz="2400" b="0" dirty="0" smtClean="0">
              <a:solidFill>
                <a:srgbClr val="002A7E"/>
              </a:solidFill>
              <a:latin typeface="+mn-lt"/>
            </a:endParaRPr>
          </a:p>
        </p:txBody>
      </p:sp>
      <p:sp>
        <p:nvSpPr>
          <p:cNvPr id="10" name="Text Box 4"/>
          <p:cNvSpPr txBox="1">
            <a:spLocks noChangeArrowheads="1"/>
          </p:cNvSpPr>
          <p:nvPr/>
        </p:nvSpPr>
        <p:spPr bwMode="auto">
          <a:xfrm>
            <a:off x="6473377" y="6055432"/>
            <a:ext cx="1853588" cy="461665"/>
          </a:xfrm>
          <a:prstGeom prst="rect">
            <a:avLst/>
          </a:prstGeom>
          <a:noFill/>
          <a:ln w="50800" cap="rnd">
            <a:noFill/>
            <a:miter lim="800000"/>
            <a:headEnd/>
            <a:tailEnd/>
          </a:ln>
        </p:spPr>
        <p:txBody>
          <a:bodyPr wrap="square">
            <a:spAutoFit/>
          </a:bodyPr>
          <a:lstStyle/>
          <a:p>
            <a:pPr marL="381000" indent="-381000" algn="ctr">
              <a:buClr>
                <a:srgbClr val="C00000"/>
              </a:buClr>
              <a:buSzPct val="110000"/>
            </a:pPr>
            <a:r>
              <a:rPr lang="es-ES" sz="2400" dirty="0" smtClean="0">
                <a:solidFill>
                  <a:srgbClr val="002A7E"/>
                </a:solidFill>
              </a:rPr>
              <a:t>Voluntarios</a:t>
            </a:r>
            <a:endParaRPr lang="es-ES" sz="2400" b="0" dirty="0" smtClean="0">
              <a:solidFill>
                <a:srgbClr val="002A7E"/>
              </a:solidFill>
              <a:latin typeface="+mn-lt"/>
            </a:endParaRPr>
          </a:p>
        </p:txBody>
      </p:sp>
      <p:sp>
        <p:nvSpPr>
          <p:cNvPr id="13" name="12 Flecha izquierda"/>
          <p:cNvSpPr/>
          <p:nvPr/>
        </p:nvSpPr>
        <p:spPr>
          <a:xfrm>
            <a:off x="3019175" y="4301047"/>
            <a:ext cx="5307790" cy="145666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smtClean="0"/>
              <a:t>Nuevas obligaciones: PRICOS IPCN con ingresos igual o mayor a 3,000 </a:t>
            </a:r>
            <a:r>
              <a:rPr lang="es-PE" dirty="0" err="1" smtClean="0"/>
              <a:t>UITs</a:t>
            </a:r>
            <a:r>
              <a:rPr lang="es-PE" dirty="0" smtClean="0"/>
              <a:t>  del ejercicio anterior </a:t>
            </a:r>
          </a:p>
          <a:p>
            <a:pPr algn="ctr"/>
            <a:r>
              <a:rPr lang="es-PE" dirty="0" smtClean="0"/>
              <a:t>(Año 2015     S/ 11´550,000.00 )</a:t>
            </a:r>
            <a:endParaRPr lang="es-PE" dirty="0"/>
          </a:p>
        </p:txBody>
      </p:sp>
      <p:sp>
        <p:nvSpPr>
          <p:cNvPr id="11" name="10 Flecha arriba"/>
          <p:cNvSpPr/>
          <p:nvPr/>
        </p:nvSpPr>
        <p:spPr>
          <a:xfrm>
            <a:off x="4230798" y="3657599"/>
            <a:ext cx="2352655" cy="736979"/>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smtClean="0">
                <a:solidFill>
                  <a:schemeClr val="dk1"/>
                </a:solidFill>
              </a:rPr>
              <a:t>Nuevos obligados</a:t>
            </a:r>
          </a:p>
        </p:txBody>
      </p:sp>
      <p:sp>
        <p:nvSpPr>
          <p:cNvPr id="12" name="Rectángulo 11"/>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2687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364" y="1514900"/>
            <a:ext cx="8925636" cy="4536275"/>
          </a:xfrm>
          <a:prstGeom prst="rect">
            <a:avLst/>
          </a:prstGeom>
          <a:blipFill>
            <a:blip r:embed="rId2" cstate="print"/>
            <a:srcRect/>
            <a:stretch>
              <a:fillRect b="-11864"/>
            </a:stretch>
          </a:blipFill>
        </p:spPr>
        <p:txBody>
          <a:bodyPr wrap="square" lIns="0" tIns="0" rIns="0" bIns="0" rtlCol="0"/>
          <a:lstStyle/>
          <a:p>
            <a:endParaRPr/>
          </a:p>
        </p:txBody>
      </p:sp>
      <p:sp>
        <p:nvSpPr>
          <p:cNvPr id="3" name="Rectángulo 2"/>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29644" y="327306"/>
            <a:ext cx="6244287" cy="895853"/>
          </a:xfrm>
          <a:prstGeom prst="rect">
            <a:avLst/>
          </a:prstGeom>
        </p:spPr>
        <p:txBody>
          <a:bodyPr/>
          <a:lstStyle/>
          <a:p>
            <a:pPr>
              <a:defRPr/>
            </a:pPr>
            <a:r>
              <a:rPr lang="en-US" sz="3200" dirty="0" err="1" smtClean="0">
                <a:solidFill>
                  <a:schemeClr val="bg1"/>
                </a:solidFill>
                <a:latin typeface="Arial"/>
                <a:cs typeface="Arial"/>
              </a:rPr>
              <a:t>Sujetos</a:t>
            </a:r>
            <a:r>
              <a:rPr lang="en-US" sz="3200" dirty="0" smtClean="0">
                <a:solidFill>
                  <a:schemeClr val="bg1"/>
                </a:solidFill>
                <a:latin typeface="Arial"/>
                <a:cs typeface="Arial"/>
              </a:rPr>
              <a:t> </a:t>
            </a:r>
            <a:r>
              <a:rPr lang="en-US" sz="3200" dirty="0" err="1" smtClean="0">
                <a:solidFill>
                  <a:schemeClr val="bg1"/>
                </a:solidFill>
                <a:latin typeface="Arial"/>
                <a:cs typeface="Arial"/>
              </a:rPr>
              <a:t>obligados</a:t>
            </a:r>
            <a:r>
              <a:rPr lang="en-US" sz="3200" dirty="0" smtClean="0">
                <a:solidFill>
                  <a:schemeClr val="bg1"/>
                </a:solidFill>
                <a:latin typeface="Arial"/>
                <a:cs typeface="Arial"/>
              </a:rPr>
              <a:t> a </a:t>
            </a:r>
            <a:r>
              <a:rPr lang="en-US" sz="3200" dirty="0" err="1" smtClean="0">
                <a:solidFill>
                  <a:schemeClr val="bg1"/>
                </a:solidFill>
                <a:latin typeface="Arial"/>
                <a:cs typeface="Arial"/>
              </a:rPr>
              <a:t>llevar</a:t>
            </a:r>
            <a:r>
              <a:rPr lang="en-US" sz="3200" dirty="0" smtClean="0">
                <a:solidFill>
                  <a:schemeClr val="bg1"/>
                </a:solidFill>
                <a:latin typeface="Arial"/>
                <a:cs typeface="Arial"/>
              </a:rPr>
              <a:t> </a:t>
            </a:r>
            <a:r>
              <a:rPr lang="en-US" sz="3200" dirty="0" err="1" smtClean="0">
                <a:solidFill>
                  <a:schemeClr val="bg1"/>
                </a:solidFill>
                <a:latin typeface="Arial"/>
                <a:cs typeface="Arial"/>
              </a:rPr>
              <a:t>Libros</a:t>
            </a:r>
            <a:r>
              <a:rPr lang="en-US" sz="3200" dirty="0" smtClean="0">
                <a:solidFill>
                  <a:schemeClr val="bg1"/>
                </a:solidFill>
                <a:latin typeface="Arial"/>
                <a:cs typeface="Arial"/>
              </a:rPr>
              <a:t> </a:t>
            </a:r>
            <a:r>
              <a:rPr lang="en-US" sz="3200" dirty="0" err="1" smtClean="0">
                <a:solidFill>
                  <a:schemeClr val="bg1"/>
                </a:solidFill>
                <a:latin typeface="Arial"/>
                <a:cs typeface="Arial"/>
              </a:rPr>
              <a:t>Electrónicos</a:t>
            </a:r>
            <a:r>
              <a:rPr lang="en-US" sz="3200" dirty="0" smtClean="0">
                <a:solidFill>
                  <a:schemeClr val="bg1"/>
                </a:solidFill>
                <a:latin typeface="Arial"/>
                <a:cs typeface="Arial"/>
              </a:rPr>
              <a:t> a </a:t>
            </a:r>
            <a:r>
              <a:rPr lang="en-US" sz="3200" dirty="0" err="1" smtClean="0">
                <a:solidFill>
                  <a:schemeClr val="bg1"/>
                </a:solidFill>
                <a:latin typeface="Arial"/>
                <a:cs typeface="Arial"/>
              </a:rPr>
              <a:t>partir</a:t>
            </a:r>
            <a:r>
              <a:rPr lang="en-US" sz="3200" dirty="0" smtClean="0">
                <a:solidFill>
                  <a:schemeClr val="bg1"/>
                </a:solidFill>
                <a:latin typeface="Arial"/>
                <a:cs typeface="Arial"/>
              </a:rPr>
              <a:t> del 2016</a:t>
            </a:r>
            <a:endParaRPr lang="en-US" sz="3200" dirty="0">
              <a:solidFill>
                <a:schemeClr val="bg1"/>
              </a:solidFill>
              <a:latin typeface="Arial"/>
              <a:cs typeface="Arial"/>
            </a:endParaRPr>
          </a:p>
        </p:txBody>
      </p:sp>
      <p:graphicFrame>
        <p:nvGraphicFramePr>
          <p:cNvPr id="4" name="Tabla 2"/>
          <p:cNvGraphicFramePr>
            <a:graphicFrameLocks noGrp="1"/>
          </p:cNvGraphicFramePr>
          <p:nvPr>
            <p:extLst>
              <p:ext uri="{D42A27DB-BD31-4B8C-83A1-F6EECF244321}">
                <p14:modId xmlns:p14="http://schemas.microsoft.com/office/powerpoint/2010/main" val="3667111232"/>
              </p:ext>
            </p:extLst>
          </p:nvPr>
        </p:nvGraphicFramePr>
        <p:xfrm>
          <a:off x="222105" y="1865178"/>
          <a:ext cx="8648761" cy="4632960"/>
        </p:xfrm>
        <a:graphic>
          <a:graphicData uri="http://schemas.openxmlformats.org/drawingml/2006/table">
            <a:tbl>
              <a:tblPr firstRow="1" bandRow="1">
                <a:tableStyleId>{5C22544A-7EE6-4342-B048-85BDC9FD1C3A}</a:tableStyleId>
              </a:tblPr>
              <a:tblGrid>
                <a:gridCol w="5299921">
                  <a:extLst>
                    <a:ext uri="{9D8B030D-6E8A-4147-A177-3AD203B41FA5}">
                      <a16:colId xmlns:a16="http://schemas.microsoft.com/office/drawing/2014/main" val="20000"/>
                    </a:ext>
                  </a:extLst>
                </a:gridCol>
                <a:gridCol w="1852551">
                  <a:extLst>
                    <a:ext uri="{9D8B030D-6E8A-4147-A177-3AD203B41FA5}">
                      <a16:colId xmlns:a16="http://schemas.microsoft.com/office/drawing/2014/main" val="20001"/>
                    </a:ext>
                  </a:extLst>
                </a:gridCol>
                <a:gridCol w="1496289">
                  <a:extLst>
                    <a:ext uri="{9D8B030D-6E8A-4147-A177-3AD203B41FA5}">
                      <a16:colId xmlns:a16="http://schemas.microsoft.com/office/drawing/2014/main" val="20002"/>
                    </a:ext>
                  </a:extLst>
                </a:gridCol>
              </a:tblGrid>
              <a:tr h="370840">
                <a:tc>
                  <a:txBody>
                    <a:bodyPr/>
                    <a:lstStyle/>
                    <a:p>
                      <a:pPr algn="ctr"/>
                      <a:r>
                        <a:rPr lang="es-MX" sz="1600" dirty="0" smtClean="0"/>
                        <a:t>OBLIGADOS</a:t>
                      </a:r>
                      <a:endParaRPr lang="es-MX" sz="1600" dirty="0"/>
                    </a:p>
                  </a:txBody>
                  <a:tcPr/>
                </a:tc>
                <a:tc>
                  <a:txBody>
                    <a:bodyPr/>
                    <a:lstStyle/>
                    <a:p>
                      <a:pPr algn="ctr"/>
                      <a:r>
                        <a:rPr lang="es-MX" sz="1600" dirty="0" smtClean="0"/>
                        <a:t>Reg.  de Ventas y </a:t>
                      </a:r>
                    </a:p>
                    <a:p>
                      <a:pPr algn="ctr"/>
                      <a:r>
                        <a:rPr lang="es-MX" sz="1600" dirty="0" smtClean="0"/>
                        <a:t>Reg.</a:t>
                      </a:r>
                      <a:r>
                        <a:rPr lang="es-MX" sz="1600" baseline="0" dirty="0" smtClean="0"/>
                        <a:t> de Compras</a:t>
                      </a:r>
                      <a:endParaRPr lang="es-MX" sz="1600" dirty="0"/>
                    </a:p>
                  </a:txBody>
                  <a:tcPr/>
                </a:tc>
                <a:tc>
                  <a:txBody>
                    <a:bodyPr/>
                    <a:lstStyle/>
                    <a:p>
                      <a:pPr algn="ctr"/>
                      <a:r>
                        <a:rPr lang="es-MX" sz="1600" dirty="0" smtClean="0"/>
                        <a:t>Libro Diario y </a:t>
                      </a:r>
                    </a:p>
                    <a:p>
                      <a:pPr algn="ctr"/>
                      <a:r>
                        <a:rPr lang="es-MX" sz="1600" dirty="0" smtClean="0"/>
                        <a:t>Libro Mayor</a:t>
                      </a:r>
                      <a:endParaRPr lang="es-MX" sz="1600" dirty="0"/>
                    </a:p>
                  </a:txBody>
                  <a:tcP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dirty="0" smtClean="0"/>
                        <a:t>Los obligados son los sujetos que:</a:t>
                      </a:r>
                    </a:p>
                    <a:p>
                      <a:pPr marL="273050" marR="0" indent="-273050" algn="just" defTabSz="914400" rtl="0" eaLnBrk="1" fontAlgn="auto" latinLnBrk="0" hangingPunct="1">
                        <a:lnSpc>
                          <a:spcPct val="100000"/>
                        </a:lnSpc>
                        <a:spcBef>
                          <a:spcPts val="0"/>
                        </a:spcBef>
                        <a:spcAft>
                          <a:spcPts val="0"/>
                        </a:spcAft>
                        <a:buClrTx/>
                        <a:buSzTx/>
                        <a:buFont typeface="Calibri" pitchFamily="34" charset="0"/>
                        <a:buChar char="−"/>
                        <a:tabLst/>
                        <a:defRPr/>
                      </a:pPr>
                      <a:r>
                        <a:rPr lang="es-MX" sz="2000" dirty="0" smtClean="0"/>
                        <a:t>No sean PRICOS</a:t>
                      </a:r>
                    </a:p>
                    <a:p>
                      <a:pPr marL="273050" marR="0" indent="-273050" algn="just" defTabSz="914400" rtl="0" eaLnBrk="1" fontAlgn="auto" latinLnBrk="0" hangingPunct="1">
                        <a:lnSpc>
                          <a:spcPct val="100000"/>
                        </a:lnSpc>
                        <a:spcBef>
                          <a:spcPts val="0"/>
                        </a:spcBef>
                        <a:spcAft>
                          <a:spcPts val="0"/>
                        </a:spcAft>
                        <a:buClrTx/>
                        <a:buSzTx/>
                        <a:buFont typeface="Calibri" pitchFamily="34" charset="0"/>
                        <a:buChar char="−"/>
                        <a:tabLst/>
                        <a:defRPr/>
                      </a:pPr>
                      <a:r>
                        <a:rPr lang="es-MX" sz="2000" dirty="0" smtClean="0"/>
                        <a:t>No se hayan afiliado al SLE-PLE</a:t>
                      </a:r>
                    </a:p>
                    <a:p>
                      <a:pPr marL="273050" marR="0" indent="-273050" algn="just" defTabSz="914400" rtl="0" eaLnBrk="1" fontAlgn="auto" latinLnBrk="0" hangingPunct="1">
                        <a:lnSpc>
                          <a:spcPct val="100000"/>
                        </a:lnSpc>
                        <a:spcBef>
                          <a:spcPts val="0"/>
                        </a:spcBef>
                        <a:spcAft>
                          <a:spcPts val="0"/>
                        </a:spcAft>
                        <a:buClrTx/>
                        <a:buSzTx/>
                        <a:buFont typeface="Calibri" pitchFamily="34" charset="0"/>
                        <a:buChar char="−"/>
                        <a:tabLst/>
                        <a:defRPr/>
                      </a:pPr>
                      <a:r>
                        <a:rPr lang="es-MX" sz="2000" dirty="0" smtClean="0"/>
                        <a:t>Estén acogidos al RG o al RER</a:t>
                      </a:r>
                    </a:p>
                    <a:p>
                      <a:pPr marL="273050" marR="0" indent="-273050" algn="just" defTabSz="914400" rtl="0" eaLnBrk="1" fontAlgn="auto" latinLnBrk="0" hangingPunct="1">
                        <a:lnSpc>
                          <a:spcPct val="100000"/>
                        </a:lnSpc>
                        <a:spcBef>
                          <a:spcPts val="0"/>
                        </a:spcBef>
                        <a:spcAft>
                          <a:spcPts val="0"/>
                        </a:spcAft>
                        <a:buClrTx/>
                        <a:buSzTx/>
                        <a:buFont typeface="Calibri" pitchFamily="34" charset="0"/>
                        <a:buChar char="−"/>
                        <a:tabLst/>
                        <a:defRPr/>
                      </a:pPr>
                      <a:r>
                        <a:rPr lang="es-MX" sz="2000" dirty="0" smtClean="0"/>
                        <a:t>Hayan obtenido </a:t>
                      </a:r>
                      <a:r>
                        <a:rPr lang="es-MX" sz="2000" dirty="0" smtClean="0">
                          <a:solidFill>
                            <a:srgbClr val="FF0000"/>
                          </a:solidFill>
                        </a:rPr>
                        <a:t>ingresos iguales o mayores</a:t>
                      </a:r>
                      <a:r>
                        <a:rPr lang="es-MX" sz="2000" baseline="0" dirty="0" smtClean="0">
                          <a:solidFill>
                            <a:srgbClr val="FF0000"/>
                          </a:solidFill>
                        </a:rPr>
                        <a:t> a 7</a:t>
                      </a:r>
                      <a:r>
                        <a:rPr lang="es-MX" sz="2000" kern="1200" baseline="0" dirty="0" smtClean="0">
                          <a:solidFill>
                            <a:srgbClr val="FF0000"/>
                          </a:solidFill>
                        </a:rPr>
                        <a:t>5 UIT entre los meses de enero</a:t>
                      </a:r>
                      <a:r>
                        <a:rPr lang="es-ES" sz="2000" kern="1200" baseline="0" dirty="0" smtClean="0">
                          <a:solidFill>
                            <a:srgbClr val="FF0000"/>
                          </a:solidFill>
                        </a:rPr>
                        <a:t> a diciembre 2015</a:t>
                      </a:r>
                      <a:endParaRPr lang="es-MX" sz="2000" kern="120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MX" sz="2000" kern="1200" baseline="0" dirty="0" smtClean="0"/>
                        <a:t>La </a:t>
                      </a:r>
                      <a:r>
                        <a:rPr lang="es-ES" sz="2000" kern="1200" baseline="0" dirty="0" smtClean="0"/>
                        <a:t>UIT a considerar es la del 2015 (S/ 3,850), por tanto el monto referencial es </a:t>
                      </a:r>
                      <a:r>
                        <a:rPr lang="es-ES" sz="2000" kern="1200" baseline="0" dirty="0" smtClean="0">
                          <a:solidFill>
                            <a:srgbClr val="FF0000"/>
                          </a:solidFill>
                        </a:rPr>
                        <a:t>S/ 288,750</a:t>
                      </a:r>
                      <a:r>
                        <a:rPr lang="es-ES" sz="2000" kern="1200" baseline="0" dirty="0" smtClean="0"/>
                        <a:t>.</a:t>
                      </a:r>
                      <a:endParaRPr lang="es-MX" sz="2000" kern="120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PE" sz="2000" kern="1200" baseline="0" dirty="0" smtClean="0"/>
                        <a:t>Para tal efecto se considerarán los montos declarados en las casillas 100, 105, 106, 109, 112 y 160 del PDT 621 y/o la casilla 100 del FV 621 - Simplificado IGV - Renta Mensual.</a:t>
                      </a:r>
                      <a:endParaRPr lang="es-MX" sz="2000" kern="1200" baseline="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t>Desde Enero 2016</a:t>
                      </a:r>
                    </a:p>
                    <a:p>
                      <a:pPr algn="ctr"/>
                      <a:endParaRPr lang="es-MX" sz="2000" dirty="0" smtClean="0"/>
                    </a:p>
                    <a:p>
                      <a:pPr algn="ctr"/>
                      <a:r>
                        <a:rPr lang="es-MX" sz="2000" dirty="0" smtClean="0"/>
                        <a:t>PLE o Portal</a:t>
                      </a:r>
                      <a:endParaRPr lang="es-MX" sz="2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dirty="0" smtClean="0"/>
                        <a:t>No es obligatorio</a:t>
                      </a:r>
                      <a:endParaRPr lang="es-MX" sz="2000" dirty="0"/>
                    </a:p>
                  </a:txBody>
                  <a:tcPr/>
                </a:tc>
                <a:extLst>
                  <a:ext uri="{0D108BD9-81ED-4DB2-BD59-A6C34878D82A}">
                    <a16:rowId xmlns:a16="http://schemas.microsoft.com/office/drawing/2014/main" val="10001"/>
                  </a:ext>
                </a:extLst>
              </a:tr>
            </a:tbl>
          </a:graphicData>
        </a:graphic>
      </p:graphicFrame>
      <p:sp>
        <p:nvSpPr>
          <p:cNvPr id="5" name="Rectángulo 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420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4" name="Rectangle 2"/>
          <p:cNvSpPr txBox="1">
            <a:spLocks noChangeArrowheads="1"/>
          </p:cNvSpPr>
          <p:nvPr/>
        </p:nvSpPr>
        <p:spPr>
          <a:xfrm>
            <a:off x="138224" y="383058"/>
            <a:ext cx="6677245" cy="1066800"/>
          </a:xfrm>
          <a:prstGeom prst="rect">
            <a:avLst/>
          </a:prstGeom>
        </p:spPr>
        <p:txBody>
          <a:bodyPr/>
          <a:lstStyle/>
          <a:p>
            <a:pPr>
              <a:defRPr/>
            </a:pPr>
            <a:r>
              <a:rPr lang="es-PE" sz="2800" dirty="0" smtClean="0">
                <a:solidFill>
                  <a:schemeClr val="bg1"/>
                </a:solidFill>
                <a:latin typeface="Arial"/>
                <a:ea typeface="+mj-ea"/>
                <a:cs typeface="Arial"/>
              </a:rPr>
              <a:t>Se precisa la fecha de las </a:t>
            </a:r>
            <a:r>
              <a:rPr lang="es-PE" sz="2800" dirty="0" err="1" smtClean="0">
                <a:solidFill>
                  <a:schemeClr val="bg1"/>
                </a:solidFill>
                <a:latin typeface="Arial"/>
                <a:ea typeface="+mj-ea"/>
                <a:cs typeface="Arial"/>
              </a:rPr>
              <a:t>rectificatorias</a:t>
            </a:r>
            <a:r>
              <a:rPr lang="es-PE" sz="2800" dirty="0" smtClean="0">
                <a:solidFill>
                  <a:schemeClr val="bg1"/>
                </a:solidFill>
                <a:latin typeface="Arial"/>
                <a:ea typeface="+mj-ea"/>
                <a:cs typeface="Arial"/>
              </a:rPr>
              <a:t> para determinar el universo de obligados</a:t>
            </a:r>
            <a:endParaRPr lang="en-US" sz="3200" dirty="0">
              <a:solidFill>
                <a:schemeClr val="bg1"/>
              </a:solidFill>
              <a:latin typeface="Arial"/>
              <a:ea typeface="+mj-ea"/>
              <a:cs typeface="Arial"/>
            </a:endParaRPr>
          </a:p>
        </p:txBody>
      </p:sp>
      <p:sp>
        <p:nvSpPr>
          <p:cNvPr id="12" name="11 CuadroTexto"/>
          <p:cNvSpPr txBox="1"/>
          <p:nvPr/>
        </p:nvSpPr>
        <p:spPr>
          <a:xfrm>
            <a:off x="297712" y="1807543"/>
            <a:ext cx="8495417" cy="4154984"/>
          </a:xfrm>
          <a:prstGeom prst="rect">
            <a:avLst/>
          </a:prstGeom>
          <a:noFill/>
        </p:spPr>
        <p:txBody>
          <a:bodyPr wrap="square" rtlCol="0">
            <a:spAutoFit/>
          </a:bodyPr>
          <a:lstStyle/>
          <a:p>
            <a:pPr algn="just"/>
            <a:r>
              <a:rPr lang="es-PE" sz="2400" dirty="0" smtClean="0">
                <a:solidFill>
                  <a:srgbClr val="18338A"/>
                </a:solidFill>
              </a:rPr>
              <a:t>A partir del  1 de enero de 2016 en adelante,  los sujetos que al 31 de enero de 2016 hayan obtenido en el ejercicio 2015 </a:t>
            </a:r>
            <a:r>
              <a:rPr lang="es-PE" sz="2400" dirty="0" smtClean="0">
                <a:solidFill>
                  <a:srgbClr val="FF0000"/>
                </a:solidFill>
              </a:rPr>
              <a:t>ingresos iguales o mayores a 75 UIT</a:t>
            </a:r>
            <a:r>
              <a:rPr lang="es-PE" sz="2400" dirty="0" smtClean="0">
                <a:solidFill>
                  <a:srgbClr val="18338A"/>
                </a:solidFill>
              </a:rPr>
              <a:t>.  Para tal efecto:</a:t>
            </a:r>
          </a:p>
          <a:p>
            <a:pPr marL="180975" indent="-180975">
              <a:buFont typeface="Arial" pitchFamily="34" charset="0"/>
              <a:buChar char="•"/>
            </a:pPr>
            <a:r>
              <a:rPr lang="es-PE" sz="2400" dirty="0" smtClean="0">
                <a:solidFill>
                  <a:srgbClr val="18338A"/>
                </a:solidFill>
              </a:rPr>
              <a:t> Se utiliza como referencia la UIT vigente para el ejercicio 2015.</a:t>
            </a:r>
          </a:p>
          <a:p>
            <a:pPr marL="180975" indent="-180975" algn="just">
              <a:buFont typeface="Arial" pitchFamily="34" charset="0"/>
              <a:buChar char="•"/>
            </a:pPr>
            <a:r>
              <a:rPr lang="es-PE" sz="2400" dirty="0" smtClean="0">
                <a:solidFill>
                  <a:srgbClr val="18338A"/>
                </a:solidFill>
              </a:rPr>
              <a:t>Se consideran los montos declarados en las casillas 100, 105, 106, 109, 112 y 160 del PDT 621 IGV-Renta Mensual y/o la casilla 100 del PDT 621 – Simplificado IGV – Renta Mensual y cuya </a:t>
            </a:r>
            <a:r>
              <a:rPr lang="es-PE" sz="2400" dirty="0" smtClean="0">
                <a:solidFill>
                  <a:srgbClr val="FF0000"/>
                </a:solidFill>
              </a:rPr>
              <a:t>presentación se hubiera realizado </a:t>
            </a:r>
            <a:r>
              <a:rPr lang="es-PE" sz="2400" u="sng" dirty="0" smtClean="0">
                <a:solidFill>
                  <a:srgbClr val="FF0000"/>
                </a:solidFill>
              </a:rPr>
              <a:t>hasta el 31 de enero de 2016</a:t>
            </a:r>
            <a:r>
              <a:rPr lang="es-PE" sz="2400" dirty="0" smtClean="0">
                <a:solidFill>
                  <a:srgbClr val="FF0000"/>
                </a:solidFill>
              </a:rPr>
              <a:t>, incluyendo las declaraciones </a:t>
            </a:r>
            <a:r>
              <a:rPr lang="es-PE" sz="2400" u="sng" dirty="0" err="1" smtClean="0">
                <a:solidFill>
                  <a:srgbClr val="FF0000"/>
                </a:solidFill>
              </a:rPr>
              <a:t>rectificatorias</a:t>
            </a:r>
            <a:r>
              <a:rPr lang="es-PE" sz="2400" dirty="0" smtClean="0">
                <a:solidFill>
                  <a:srgbClr val="FF0000"/>
                </a:solidFill>
              </a:rPr>
              <a:t> </a:t>
            </a:r>
            <a:r>
              <a:rPr lang="es-PE" sz="2400" dirty="0" smtClean="0">
                <a:solidFill>
                  <a:srgbClr val="18338A"/>
                </a:solidFill>
              </a:rPr>
              <a:t>de los períodos enero a diciembre de 2015 que se hubieran presentado hasta dicha fecha </a:t>
            </a:r>
            <a:r>
              <a:rPr lang="es-PE" sz="2400" dirty="0" smtClean="0">
                <a:solidFill>
                  <a:srgbClr val="FF0000"/>
                </a:solidFill>
              </a:rPr>
              <a:t>y </a:t>
            </a:r>
            <a:r>
              <a:rPr lang="es-PE" sz="2400" u="sng" dirty="0" smtClean="0">
                <a:solidFill>
                  <a:srgbClr val="FF0000"/>
                </a:solidFill>
              </a:rPr>
              <a:t>que hubieran surtido efecto al 31 de enero de 2016</a:t>
            </a:r>
            <a:r>
              <a:rPr lang="es-PE" sz="2400" dirty="0" smtClean="0">
                <a:solidFill>
                  <a:srgbClr val="18338A"/>
                </a:solidFill>
              </a:rPr>
              <a:t>.</a:t>
            </a:r>
          </a:p>
        </p:txBody>
      </p:sp>
    </p:spTree>
    <p:extLst>
      <p:ext uri="{BB962C8B-B14F-4D97-AF65-F5344CB8AC3E}">
        <p14:creationId xmlns:p14="http://schemas.microsoft.com/office/powerpoint/2010/main" val="282687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922544" y="2865622"/>
            <a:ext cx="4402357" cy="14880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6" name="Rectangle 2"/>
          <p:cNvSpPr txBox="1">
            <a:spLocks noChangeArrowheads="1"/>
          </p:cNvSpPr>
          <p:nvPr/>
        </p:nvSpPr>
        <p:spPr>
          <a:xfrm>
            <a:off x="401648" y="516069"/>
            <a:ext cx="5692080" cy="563563"/>
          </a:xfrm>
          <a:prstGeom prst="rect">
            <a:avLst/>
          </a:prstGeom>
        </p:spPr>
        <p:txBody>
          <a:bodyPr/>
          <a:lstStyle/>
          <a:p>
            <a:pPr>
              <a:defRPr/>
            </a:pPr>
            <a:r>
              <a:rPr lang="en-US" sz="2800" dirty="0" err="1" smtClean="0">
                <a:solidFill>
                  <a:schemeClr val="bg1"/>
                </a:solidFill>
                <a:latin typeface="Arial"/>
                <a:ea typeface="+mj-ea"/>
                <a:cs typeface="Arial"/>
              </a:rPr>
              <a:t>Ejemplo</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obligados</a:t>
            </a:r>
            <a:r>
              <a:rPr lang="en-US" sz="2800" dirty="0" smtClean="0">
                <a:solidFill>
                  <a:schemeClr val="bg1"/>
                </a:solidFill>
                <a:latin typeface="Arial"/>
                <a:ea typeface="+mj-ea"/>
                <a:cs typeface="Arial"/>
              </a:rPr>
              <a:t> al 2016</a:t>
            </a:r>
            <a:endParaRPr lang="en-US" sz="2800" dirty="0">
              <a:solidFill>
                <a:schemeClr val="bg1"/>
              </a:solidFill>
              <a:latin typeface="Arial"/>
              <a:ea typeface="+mj-ea"/>
              <a:cs typeface="Arial"/>
            </a:endParaRPr>
          </a:p>
        </p:txBody>
      </p:sp>
      <p:sp>
        <p:nvSpPr>
          <p:cNvPr id="7" name="6 Rectángulo"/>
          <p:cNvSpPr/>
          <p:nvPr/>
        </p:nvSpPr>
        <p:spPr>
          <a:xfrm>
            <a:off x="936192" y="1776475"/>
            <a:ext cx="3785926" cy="368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t>2015</a:t>
            </a:r>
            <a:endParaRPr lang="es-PE" b="1" dirty="0"/>
          </a:p>
        </p:txBody>
      </p:sp>
      <p:sp>
        <p:nvSpPr>
          <p:cNvPr id="8" name="7 Rectángulo"/>
          <p:cNvSpPr/>
          <p:nvPr/>
        </p:nvSpPr>
        <p:spPr>
          <a:xfrm>
            <a:off x="4844950" y="1776475"/>
            <a:ext cx="3725834" cy="368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b="1" dirty="0" smtClean="0"/>
              <a:t>2016</a:t>
            </a:r>
            <a:endParaRPr lang="es-PE" b="1" dirty="0"/>
          </a:p>
        </p:txBody>
      </p:sp>
      <p:sp>
        <p:nvSpPr>
          <p:cNvPr id="9" name="8 CuadroTexto"/>
          <p:cNvSpPr txBox="1"/>
          <p:nvPr/>
        </p:nvSpPr>
        <p:spPr>
          <a:xfrm>
            <a:off x="5521921" y="1392065"/>
            <a:ext cx="2421064" cy="369332"/>
          </a:xfrm>
          <a:prstGeom prst="rect">
            <a:avLst/>
          </a:prstGeom>
          <a:noFill/>
        </p:spPr>
        <p:txBody>
          <a:bodyPr wrap="square" rtlCol="0">
            <a:spAutoFit/>
          </a:bodyPr>
          <a:lstStyle/>
          <a:p>
            <a:pPr algn="ctr"/>
            <a:r>
              <a:rPr lang="es-PE" b="1" dirty="0" smtClean="0">
                <a:solidFill>
                  <a:srgbClr val="FF0000"/>
                </a:solidFill>
              </a:rPr>
              <a:t>Año de la obligación</a:t>
            </a:r>
            <a:endParaRPr lang="es-PE" b="1" dirty="0">
              <a:solidFill>
                <a:srgbClr val="FF0000"/>
              </a:solidFill>
            </a:endParaRPr>
          </a:p>
        </p:txBody>
      </p:sp>
      <p:sp>
        <p:nvSpPr>
          <p:cNvPr id="12" name="11 Rectángulo"/>
          <p:cNvSpPr/>
          <p:nvPr/>
        </p:nvSpPr>
        <p:spPr>
          <a:xfrm>
            <a:off x="1049918" y="3502939"/>
            <a:ext cx="1013109" cy="650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Ene. 2015</a:t>
            </a:r>
            <a:endParaRPr lang="es-PE" sz="1600" b="1" dirty="0"/>
          </a:p>
        </p:txBody>
      </p:sp>
      <p:sp>
        <p:nvSpPr>
          <p:cNvPr id="13" name="12 CuadroTexto"/>
          <p:cNvSpPr txBox="1"/>
          <p:nvPr/>
        </p:nvSpPr>
        <p:spPr>
          <a:xfrm>
            <a:off x="1236450" y="3002103"/>
            <a:ext cx="3799572" cy="369332"/>
          </a:xfrm>
          <a:prstGeom prst="rect">
            <a:avLst/>
          </a:prstGeom>
          <a:noFill/>
        </p:spPr>
        <p:txBody>
          <a:bodyPr wrap="square" rtlCol="0">
            <a:spAutoFit/>
          </a:bodyPr>
          <a:lstStyle/>
          <a:p>
            <a:pPr algn="ctr"/>
            <a:r>
              <a:rPr lang="es-PE" b="1" dirty="0" smtClean="0">
                <a:solidFill>
                  <a:srgbClr val="18338A"/>
                </a:solidFill>
              </a:rPr>
              <a:t>Ingresos iguales o mayores a  75  UIT</a:t>
            </a:r>
            <a:endParaRPr lang="es-PE" b="1" dirty="0">
              <a:solidFill>
                <a:srgbClr val="18338A"/>
              </a:solidFill>
            </a:endParaRPr>
          </a:p>
        </p:txBody>
      </p:sp>
      <p:sp>
        <p:nvSpPr>
          <p:cNvPr id="14" name="13 Rectángulo"/>
          <p:cNvSpPr/>
          <p:nvPr/>
        </p:nvSpPr>
        <p:spPr>
          <a:xfrm>
            <a:off x="2194081" y="3514315"/>
            <a:ext cx="797066" cy="650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dirty="0" smtClean="0"/>
              <a:t>…..</a:t>
            </a:r>
            <a:endParaRPr lang="es-PE" sz="1600" dirty="0"/>
          </a:p>
        </p:txBody>
      </p:sp>
      <p:sp>
        <p:nvSpPr>
          <p:cNvPr id="15" name="14 Rectángulo"/>
          <p:cNvSpPr/>
          <p:nvPr/>
        </p:nvSpPr>
        <p:spPr>
          <a:xfrm>
            <a:off x="3231329" y="3500667"/>
            <a:ext cx="797066" cy="650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dirty="0" smtClean="0"/>
              <a:t>…..</a:t>
            </a:r>
            <a:endParaRPr lang="es-PE" sz="1600" dirty="0"/>
          </a:p>
        </p:txBody>
      </p:sp>
      <p:sp>
        <p:nvSpPr>
          <p:cNvPr id="16" name="15 Rectángulo"/>
          <p:cNvSpPr/>
          <p:nvPr/>
        </p:nvSpPr>
        <p:spPr>
          <a:xfrm>
            <a:off x="4229903" y="3502939"/>
            <a:ext cx="1013109" cy="650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Dic. 2015</a:t>
            </a:r>
            <a:endParaRPr lang="es-PE" sz="1600" b="1" dirty="0"/>
          </a:p>
        </p:txBody>
      </p:sp>
      <p:sp>
        <p:nvSpPr>
          <p:cNvPr id="18" name="17 Flecha derecha"/>
          <p:cNvSpPr/>
          <p:nvPr/>
        </p:nvSpPr>
        <p:spPr>
          <a:xfrm>
            <a:off x="5658400" y="2524832"/>
            <a:ext cx="2885087" cy="11437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dirty="0" smtClean="0">
                <a:solidFill>
                  <a:srgbClr val="18338A"/>
                </a:solidFill>
              </a:rPr>
              <a:t>Registro de Ventas e Ingresos Electrónico</a:t>
            </a:r>
            <a:endParaRPr lang="es-PE" b="1" dirty="0">
              <a:solidFill>
                <a:srgbClr val="18338A"/>
              </a:solidFill>
            </a:endParaRPr>
          </a:p>
        </p:txBody>
      </p:sp>
      <p:cxnSp>
        <p:nvCxnSpPr>
          <p:cNvPr id="21" name="20 Conector recto de flecha"/>
          <p:cNvCxnSpPr/>
          <p:nvPr/>
        </p:nvCxnSpPr>
        <p:spPr>
          <a:xfrm flipV="1">
            <a:off x="922546" y="2144965"/>
            <a:ext cx="0" cy="7206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22 CuadroTexto"/>
          <p:cNvSpPr txBox="1"/>
          <p:nvPr/>
        </p:nvSpPr>
        <p:spPr>
          <a:xfrm>
            <a:off x="1097723" y="2174533"/>
            <a:ext cx="2452992" cy="646331"/>
          </a:xfrm>
          <a:prstGeom prst="rect">
            <a:avLst/>
          </a:prstGeom>
          <a:noFill/>
        </p:spPr>
        <p:txBody>
          <a:bodyPr wrap="square" rtlCol="0">
            <a:spAutoFit/>
          </a:bodyPr>
          <a:lstStyle/>
          <a:p>
            <a:r>
              <a:rPr lang="es-PE" b="1" dirty="0" smtClean="0">
                <a:solidFill>
                  <a:srgbClr val="FF0000"/>
                </a:solidFill>
              </a:rPr>
              <a:t>UIT 2015 =  3,850  </a:t>
            </a:r>
          </a:p>
          <a:p>
            <a:r>
              <a:rPr lang="es-PE" b="1" dirty="0" smtClean="0">
                <a:solidFill>
                  <a:srgbClr val="FF0000"/>
                </a:solidFill>
              </a:rPr>
              <a:t>75 UIT =  288,750 </a:t>
            </a:r>
            <a:endParaRPr lang="es-PE" b="1" dirty="0">
              <a:solidFill>
                <a:srgbClr val="FF0000"/>
              </a:solidFill>
            </a:endParaRPr>
          </a:p>
        </p:txBody>
      </p:sp>
      <p:sp>
        <p:nvSpPr>
          <p:cNvPr id="26" name="25 Flecha derecha"/>
          <p:cNvSpPr/>
          <p:nvPr/>
        </p:nvSpPr>
        <p:spPr>
          <a:xfrm>
            <a:off x="5674320" y="3796368"/>
            <a:ext cx="2885087" cy="11437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dirty="0" smtClean="0">
                <a:solidFill>
                  <a:srgbClr val="18338A"/>
                </a:solidFill>
              </a:rPr>
              <a:t>Registro de  Compras Electrónico</a:t>
            </a:r>
            <a:endParaRPr lang="es-PE" b="1" dirty="0">
              <a:solidFill>
                <a:srgbClr val="18338A"/>
              </a:solidFill>
            </a:endParaRPr>
          </a:p>
        </p:txBody>
      </p:sp>
      <p:cxnSp>
        <p:nvCxnSpPr>
          <p:cNvPr id="27" name="26 Conector recto de flecha"/>
          <p:cNvCxnSpPr/>
          <p:nvPr/>
        </p:nvCxnSpPr>
        <p:spPr>
          <a:xfrm flipV="1">
            <a:off x="5324902" y="2174533"/>
            <a:ext cx="0" cy="7206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27 CuadroTexto"/>
          <p:cNvSpPr txBox="1"/>
          <p:nvPr/>
        </p:nvSpPr>
        <p:spPr>
          <a:xfrm>
            <a:off x="4658475" y="2219292"/>
            <a:ext cx="773338" cy="584775"/>
          </a:xfrm>
          <a:prstGeom prst="rect">
            <a:avLst/>
          </a:prstGeom>
          <a:noFill/>
        </p:spPr>
        <p:txBody>
          <a:bodyPr wrap="square" rtlCol="0">
            <a:spAutoFit/>
          </a:bodyPr>
          <a:lstStyle/>
          <a:p>
            <a:r>
              <a:rPr lang="es-PE" sz="1600" dirty="0" smtClean="0">
                <a:solidFill>
                  <a:srgbClr val="FF0000"/>
                </a:solidFill>
              </a:rPr>
              <a:t>31 de enero</a:t>
            </a:r>
            <a:endParaRPr lang="es-PE" sz="1600" dirty="0"/>
          </a:p>
        </p:txBody>
      </p:sp>
      <p:sp>
        <p:nvSpPr>
          <p:cNvPr id="29" name="28 CuadroTexto"/>
          <p:cNvSpPr txBox="1"/>
          <p:nvPr/>
        </p:nvSpPr>
        <p:spPr>
          <a:xfrm>
            <a:off x="196927" y="5240737"/>
            <a:ext cx="8619525" cy="1323439"/>
          </a:xfrm>
          <a:prstGeom prst="rect">
            <a:avLst/>
          </a:prstGeom>
          <a:noFill/>
        </p:spPr>
        <p:txBody>
          <a:bodyPr wrap="square" rtlCol="0">
            <a:spAutoFit/>
          </a:bodyPr>
          <a:lstStyle/>
          <a:p>
            <a:pPr algn="just"/>
            <a:r>
              <a:rPr lang="es-PE" sz="1600" b="1" dirty="0" smtClean="0">
                <a:solidFill>
                  <a:srgbClr val="FF0000"/>
                </a:solidFill>
              </a:rPr>
              <a:t>NOTA: </a:t>
            </a:r>
            <a:r>
              <a:rPr lang="es-PE" sz="1600" dirty="0" smtClean="0">
                <a:solidFill>
                  <a:srgbClr val="FF0000"/>
                </a:solidFill>
              </a:rPr>
              <a:t>El Art. 88.2 del CT señala que la declaración </a:t>
            </a:r>
            <a:r>
              <a:rPr lang="es-PE" sz="1600" dirty="0" err="1" smtClean="0">
                <a:solidFill>
                  <a:srgbClr val="FF0000"/>
                </a:solidFill>
              </a:rPr>
              <a:t>rectificatoria</a:t>
            </a:r>
            <a:r>
              <a:rPr lang="es-PE" sz="1600" dirty="0" smtClean="0">
                <a:solidFill>
                  <a:srgbClr val="FF0000"/>
                </a:solidFill>
              </a:rPr>
              <a:t> surtirá efecto con su presentación siempre que determine igual o mayor obligación. En caso contrario, surtirá efectos si dentro de un plazo de 45 días hábiles siguientes a su presentación la Administración Tributaria no emitiera pronunciamiento sobre la veracidad y exactitud de los datos contenidos en ella, sin perjuicio de la facultad de la Administración Tributaria de efectuar la verificación o fiscalización posterior.</a:t>
            </a:r>
            <a:endParaRPr lang="es-PE" sz="1600" dirty="0">
              <a:solidFill>
                <a:srgbClr val="FF0000"/>
              </a:solidFill>
            </a:endParaRPr>
          </a:p>
        </p:txBody>
      </p:sp>
      <p:sp>
        <p:nvSpPr>
          <p:cNvPr id="30" name="29 Rectángulo"/>
          <p:cNvSpPr/>
          <p:nvPr/>
        </p:nvSpPr>
        <p:spPr>
          <a:xfrm>
            <a:off x="952112" y="4440107"/>
            <a:ext cx="4372789" cy="3502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a:t>
            </a:r>
            <a:r>
              <a:rPr lang="es-PE" sz="1600" b="1" dirty="0" err="1" smtClean="0"/>
              <a:t>Rectificatorias</a:t>
            </a:r>
            <a:r>
              <a:rPr lang="es-PE" sz="1600" b="1" dirty="0" smtClean="0"/>
              <a:t> (+): Efecto: el mismo día</a:t>
            </a:r>
          </a:p>
        </p:txBody>
      </p:sp>
      <p:sp>
        <p:nvSpPr>
          <p:cNvPr id="31" name="30 Rectángulo"/>
          <p:cNvSpPr/>
          <p:nvPr/>
        </p:nvSpPr>
        <p:spPr>
          <a:xfrm>
            <a:off x="968033" y="4865467"/>
            <a:ext cx="4356868" cy="3502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a:t>
            </a:r>
            <a:r>
              <a:rPr lang="es-PE" sz="1600" b="1" dirty="0" err="1" smtClean="0"/>
              <a:t>Rectificatorias</a:t>
            </a:r>
            <a:r>
              <a:rPr lang="es-PE" sz="1600" b="1" dirty="0" smtClean="0"/>
              <a:t> (-): Efecto 45 días hábiles</a:t>
            </a:r>
          </a:p>
        </p:txBody>
      </p:sp>
      <p:sp>
        <p:nvSpPr>
          <p:cNvPr id="22" name="21 CuadroTexto"/>
          <p:cNvSpPr txBox="1"/>
          <p:nvPr/>
        </p:nvSpPr>
        <p:spPr>
          <a:xfrm>
            <a:off x="1759007" y="1407143"/>
            <a:ext cx="2464280" cy="369332"/>
          </a:xfrm>
          <a:prstGeom prst="rect">
            <a:avLst/>
          </a:prstGeom>
          <a:noFill/>
        </p:spPr>
        <p:txBody>
          <a:bodyPr wrap="square" rtlCol="0">
            <a:spAutoFit/>
          </a:bodyPr>
          <a:lstStyle/>
          <a:p>
            <a:pPr algn="ctr"/>
            <a:r>
              <a:rPr lang="es-PE" dirty="0" smtClean="0">
                <a:solidFill>
                  <a:srgbClr val="18338A"/>
                </a:solidFill>
              </a:rPr>
              <a:t>Año anterior</a:t>
            </a:r>
            <a:endParaRPr lang="es-PE" dirty="0">
              <a:solidFill>
                <a:srgbClr val="18338A"/>
              </a:solidFill>
            </a:endParaRPr>
          </a:p>
        </p:txBody>
      </p:sp>
      <p:sp>
        <p:nvSpPr>
          <p:cNvPr id="24" name="Rectángulo 2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420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795642" y="2882240"/>
            <a:ext cx="7552706" cy="1751762"/>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3600" b="1" cap="all" dirty="0" smtClean="0">
                <a:ln w="0"/>
                <a:solidFill>
                  <a:srgbClr val="18338A"/>
                </a:solidFill>
                <a:effectLst>
                  <a:reflection blurRad="12700" stA="50000" endPos="50000" dist="5000" dir="5400000" sy="-100000" rotWithShape="0"/>
                </a:effectLst>
              </a:rPr>
              <a:t>nueva REGLA PARA DETERMINAR LOS</a:t>
            </a:r>
            <a:r>
              <a:rPr lang="es-MX" sz="3600" b="1" cap="all" dirty="0" smtClean="0">
                <a:ln w="0"/>
                <a:solidFill>
                  <a:srgbClr val="18338A"/>
                </a:solidFill>
                <a:effectLst>
                  <a:reflection blurRad="12700" stA="50000" endPos="50000" dist="5000" dir="5400000" sy="-100000" rotWithShape="0"/>
                </a:effectLst>
              </a:rPr>
              <a:t> sujetos obligados a llevar </a:t>
            </a:r>
            <a:r>
              <a:rPr lang="es-MX" sz="3600" b="1" cap="all" dirty="0">
                <a:ln w="0"/>
                <a:solidFill>
                  <a:srgbClr val="18338A"/>
                </a:solidFill>
                <a:effectLst>
                  <a:reflection blurRad="12700" stA="50000" endPos="50000" dist="5000" dir="5400000" sy="-100000" rotWithShape="0"/>
                </a:effectLst>
              </a:rPr>
              <a:t>Libros </a:t>
            </a:r>
            <a:r>
              <a:rPr lang="es-MX" sz="3600" b="1" cap="all" dirty="0" smtClean="0">
                <a:ln w="0"/>
                <a:solidFill>
                  <a:srgbClr val="18338A"/>
                </a:solidFill>
                <a:effectLst>
                  <a:reflection blurRad="12700" stA="50000" endPos="50000" dist="5000" dir="5400000" sy="-100000" rotWithShape="0"/>
                </a:effectLst>
              </a:rPr>
              <a:t>Electrónicos a partir del 2016</a:t>
            </a:r>
            <a:endParaRPr lang="es-ES" sz="3600" b="1" cap="all" dirty="0">
              <a:ln w="0"/>
              <a:solidFill>
                <a:srgbClr val="18338A"/>
              </a:solidFill>
              <a:effectLst>
                <a:reflection blurRad="12700" stA="50000" endPos="50000" dist="5000" dir="5400000" sy="-100000" rotWithShape="0"/>
              </a:effectLst>
            </a:endParaRPr>
          </a:p>
        </p:txBody>
      </p:sp>
      <p:sp>
        <p:nvSpPr>
          <p:cNvPr id="3" name="Rectángulo 2"/>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38833782"/>
      </p:ext>
    </p:extLst>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51520" y="351592"/>
            <a:ext cx="6258462" cy="563563"/>
          </a:xfrm>
          <a:prstGeom prst="rect">
            <a:avLst/>
          </a:prstGeom>
        </p:spPr>
        <p:txBody>
          <a:bodyPr/>
          <a:lstStyle/>
          <a:p>
            <a:pPr>
              <a:defRPr/>
            </a:pPr>
            <a:r>
              <a:rPr lang="en-US" sz="2800" dirty="0" err="1" smtClean="0">
                <a:solidFill>
                  <a:schemeClr val="bg1"/>
                </a:solidFill>
                <a:latin typeface="Arial"/>
                <a:ea typeface="+mj-ea"/>
                <a:cs typeface="Arial"/>
              </a:rPr>
              <a:t>Nuevos</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Sujetos</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obligados</a:t>
            </a:r>
            <a:r>
              <a:rPr lang="en-US" sz="2800" dirty="0" smtClean="0">
                <a:solidFill>
                  <a:schemeClr val="bg1"/>
                </a:solidFill>
                <a:latin typeface="Arial"/>
                <a:ea typeface="+mj-ea"/>
                <a:cs typeface="Arial"/>
              </a:rPr>
              <a:t> a </a:t>
            </a:r>
            <a:r>
              <a:rPr lang="en-US" sz="2800" dirty="0" err="1" smtClean="0">
                <a:solidFill>
                  <a:schemeClr val="bg1"/>
                </a:solidFill>
                <a:latin typeface="Arial"/>
                <a:ea typeface="+mj-ea"/>
                <a:cs typeface="Arial"/>
              </a:rPr>
              <a:t>llevar</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Libros</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Electrónicos</a:t>
            </a:r>
            <a:endParaRPr lang="en-US" sz="2800" dirty="0">
              <a:solidFill>
                <a:schemeClr val="bg1"/>
              </a:solidFill>
              <a:latin typeface="Arial"/>
              <a:ea typeface="+mj-ea"/>
              <a:cs typeface="Arial"/>
            </a:endParaRPr>
          </a:p>
        </p:txBody>
      </p:sp>
      <p:graphicFrame>
        <p:nvGraphicFramePr>
          <p:cNvPr id="4" name="Tabla 2"/>
          <p:cNvGraphicFramePr>
            <a:graphicFrameLocks noGrp="1"/>
          </p:cNvGraphicFramePr>
          <p:nvPr>
            <p:extLst>
              <p:ext uri="{D42A27DB-BD31-4B8C-83A1-F6EECF244321}">
                <p14:modId xmlns:p14="http://schemas.microsoft.com/office/powerpoint/2010/main" val="3667111232"/>
              </p:ext>
            </p:extLst>
          </p:nvPr>
        </p:nvGraphicFramePr>
        <p:xfrm>
          <a:off x="198355" y="1672869"/>
          <a:ext cx="8648762" cy="4511040"/>
        </p:xfrm>
        <a:graphic>
          <a:graphicData uri="http://schemas.openxmlformats.org/drawingml/2006/table">
            <a:tbl>
              <a:tblPr firstRow="1" bandRow="1">
                <a:tableStyleId>{5C22544A-7EE6-4342-B048-85BDC9FD1C3A}</a:tableStyleId>
              </a:tblPr>
              <a:tblGrid>
                <a:gridCol w="5656180">
                  <a:extLst>
                    <a:ext uri="{9D8B030D-6E8A-4147-A177-3AD203B41FA5}">
                      <a16:colId xmlns:a16="http://schemas.microsoft.com/office/drawing/2014/main" val="20000"/>
                    </a:ext>
                  </a:extLst>
                </a:gridCol>
                <a:gridCol w="1626920">
                  <a:extLst>
                    <a:ext uri="{9D8B030D-6E8A-4147-A177-3AD203B41FA5}">
                      <a16:colId xmlns:a16="http://schemas.microsoft.com/office/drawing/2014/main" val="20001"/>
                    </a:ext>
                  </a:extLst>
                </a:gridCol>
                <a:gridCol w="1365662">
                  <a:extLst>
                    <a:ext uri="{9D8B030D-6E8A-4147-A177-3AD203B41FA5}">
                      <a16:colId xmlns:a16="http://schemas.microsoft.com/office/drawing/2014/main" val="20002"/>
                    </a:ext>
                  </a:extLst>
                </a:gridCol>
              </a:tblGrid>
              <a:tr h="370840">
                <a:tc>
                  <a:txBody>
                    <a:bodyPr/>
                    <a:lstStyle/>
                    <a:p>
                      <a:pPr algn="ctr"/>
                      <a:r>
                        <a:rPr lang="es-MX" sz="1600" dirty="0" smtClean="0"/>
                        <a:t>OBLIGADOS</a:t>
                      </a:r>
                      <a:endParaRPr lang="es-MX" sz="1600" dirty="0"/>
                    </a:p>
                  </a:txBody>
                  <a:tcPr/>
                </a:tc>
                <a:tc>
                  <a:txBody>
                    <a:bodyPr/>
                    <a:lstStyle/>
                    <a:p>
                      <a:pPr algn="ctr"/>
                      <a:r>
                        <a:rPr lang="es-MX" sz="1600" dirty="0" smtClean="0"/>
                        <a:t>Reg.  de Ventas y </a:t>
                      </a:r>
                    </a:p>
                    <a:p>
                      <a:pPr algn="ctr"/>
                      <a:r>
                        <a:rPr lang="es-MX" sz="1600" dirty="0" smtClean="0"/>
                        <a:t>Reg.</a:t>
                      </a:r>
                      <a:r>
                        <a:rPr lang="es-MX" sz="1600" baseline="0" dirty="0" smtClean="0"/>
                        <a:t> de Compras</a:t>
                      </a:r>
                      <a:endParaRPr lang="es-MX" sz="1600" dirty="0"/>
                    </a:p>
                  </a:txBody>
                  <a:tcPr/>
                </a:tc>
                <a:tc>
                  <a:txBody>
                    <a:bodyPr/>
                    <a:lstStyle/>
                    <a:p>
                      <a:pPr algn="ctr"/>
                      <a:r>
                        <a:rPr lang="es-MX" sz="1600" dirty="0" smtClean="0"/>
                        <a:t>Libro Diario y </a:t>
                      </a:r>
                    </a:p>
                    <a:p>
                      <a:pPr algn="ctr"/>
                      <a:r>
                        <a:rPr lang="es-MX" sz="1600" dirty="0" smtClean="0"/>
                        <a:t>Libro Mayor</a:t>
                      </a:r>
                      <a:endParaRPr lang="es-MX" sz="1600" dirty="0"/>
                    </a:p>
                  </a:txBody>
                  <a:tcP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Los que no hayan sido incorporados o se hayan afiliado al SLE-PLE o hayan generado los registros en el SLE-PORTAL, estén acogidos al RG o al RER y que hayan obtenido ingresos iguales o mayores</a:t>
                      </a:r>
                      <a:r>
                        <a:rPr lang="es-MX" sz="1800" baseline="0" dirty="0" smtClean="0"/>
                        <a:t> a </a:t>
                      </a:r>
                      <a:r>
                        <a:rPr lang="es-MX" sz="1800" b="1" baseline="0" dirty="0" smtClean="0">
                          <a:solidFill>
                            <a:srgbClr val="FF0000"/>
                          </a:solidFill>
                        </a:rPr>
                        <a:t>7</a:t>
                      </a:r>
                      <a:r>
                        <a:rPr lang="es-MX" sz="1800" b="1" kern="1200" baseline="0" dirty="0" smtClean="0">
                          <a:solidFill>
                            <a:srgbClr val="FF0000"/>
                          </a:solidFill>
                        </a:rPr>
                        <a:t>5 UIT </a:t>
                      </a:r>
                      <a:r>
                        <a:rPr lang="es-MX" sz="1800" u="sng" kern="1200" baseline="0" dirty="0" smtClean="0">
                          <a:solidFill>
                            <a:srgbClr val="FF0000"/>
                          </a:solidFill>
                        </a:rPr>
                        <a:t>entre los meses de mayo del año precedente al anterior y abril del año anterior</a:t>
                      </a:r>
                      <a:r>
                        <a:rPr lang="es-MX" sz="1800" kern="1200" baseline="0" dirty="0" smtClean="0"/>
                        <a:t>.</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kern="1200" baseline="0" dirty="0" smtClean="0"/>
                        <a:t>Para tal efecto, la </a:t>
                      </a:r>
                      <a:r>
                        <a:rPr lang="es-ES" sz="1800" kern="1200" baseline="0" dirty="0" smtClean="0"/>
                        <a:t>UIT aplicable es la del </a:t>
                      </a:r>
                      <a:r>
                        <a:rPr lang="es-ES" sz="1800" kern="1200" baseline="0" dirty="0" smtClean="0">
                          <a:solidFill>
                            <a:srgbClr val="FF0000"/>
                          </a:solidFill>
                        </a:rPr>
                        <a:t>año precedente al anterior</a:t>
                      </a:r>
                      <a:r>
                        <a:rPr lang="es-ES" sz="1800" kern="1200" baseline="0" dirty="0" smtClean="0"/>
                        <a:t> al del inicio de la obligación.</a:t>
                      </a:r>
                      <a:endParaRPr lang="es-MX" sz="1800" kern="120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PE" sz="1800" kern="1200" baseline="0" dirty="0" smtClean="0"/>
                        <a:t>Se considerarán los montos declarados en las casillas 100, 105, 106, 109, 112 y 160 del PDT 621 y/o la casilla 100 del FV 621 - Simplificado IGV - Renta Mensual.</a:t>
                      </a:r>
                    </a:p>
                    <a:p>
                      <a:pPr marL="0" marR="0" indent="0" algn="just" defTabSz="914400" rtl="0" eaLnBrk="1" fontAlgn="auto" latinLnBrk="0" hangingPunct="1">
                        <a:lnSpc>
                          <a:spcPct val="100000"/>
                        </a:lnSpc>
                        <a:spcBef>
                          <a:spcPts val="0"/>
                        </a:spcBef>
                        <a:spcAft>
                          <a:spcPts val="0"/>
                        </a:spcAft>
                        <a:buClrTx/>
                        <a:buSzTx/>
                        <a:buFontTx/>
                        <a:buNone/>
                        <a:tabLst/>
                        <a:defRPr/>
                      </a:pPr>
                      <a:r>
                        <a:rPr lang="es-PE" sz="1800" kern="1200" baseline="0" dirty="0" smtClean="0"/>
                        <a:t>Se toman en cuenta las </a:t>
                      </a:r>
                      <a:r>
                        <a:rPr lang="es-PE" sz="1800" kern="1200" baseline="0" dirty="0" err="1" smtClean="0"/>
                        <a:t>rectificatorias</a:t>
                      </a:r>
                      <a:r>
                        <a:rPr lang="es-PE" sz="1800" kern="1200" baseline="0" dirty="0" smtClean="0"/>
                        <a:t> que hayan surtido efecto al 31 de mayo del año anterior al del inicio de la obligación</a:t>
                      </a:r>
                      <a:endParaRPr lang="es-MX" sz="1800" kern="1200" baseline="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Desde el 1 de Enero de cada año, del 2017 en adelante</a:t>
                      </a:r>
                    </a:p>
                    <a:p>
                      <a:pPr algn="ctr"/>
                      <a:endParaRPr lang="es-MX" sz="1800" dirty="0" smtClean="0"/>
                    </a:p>
                    <a:p>
                      <a:pPr algn="ctr"/>
                      <a:r>
                        <a:rPr lang="es-MX" sz="1800" dirty="0" smtClean="0"/>
                        <a:t>LE o Portal</a:t>
                      </a:r>
                      <a:endParaRPr lang="es-MX" sz="18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No es obligatorio</a:t>
                      </a:r>
                      <a:endParaRPr lang="es-MX" sz="1800" dirty="0"/>
                    </a:p>
                  </a:txBody>
                  <a:tcPr/>
                </a:tc>
                <a:extLst>
                  <a:ext uri="{0D108BD9-81ED-4DB2-BD59-A6C34878D82A}">
                    <a16:rowId xmlns:a16="http://schemas.microsoft.com/office/drawing/2014/main" val="10001"/>
                  </a:ext>
                </a:extLst>
              </a:tr>
            </a:tbl>
          </a:graphicData>
        </a:graphic>
      </p:graphicFrame>
      <p:sp>
        <p:nvSpPr>
          <p:cNvPr id="5" name="Rectángulo 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420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Temario</a:t>
            </a:r>
            <a:endParaRPr lang="es-ES" dirty="0"/>
          </a:p>
        </p:txBody>
      </p:sp>
      <p:sp>
        <p:nvSpPr>
          <p:cNvPr id="3" name="Marcador de contenido 2"/>
          <p:cNvSpPr>
            <a:spLocks noGrp="1"/>
          </p:cNvSpPr>
          <p:nvPr>
            <p:ph idx="1"/>
          </p:nvPr>
        </p:nvSpPr>
        <p:spPr>
          <a:xfrm>
            <a:off x="433340" y="1417638"/>
            <a:ext cx="8290926" cy="4857040"/>
          </a:xfrm>
        </p:spPr>
        <p:txBody>
          <a:bodyPr>
            <a:noAutofit/>
          </a:bodyPr>
          <a:lstStyle/>
          <a:p>
            <a:pPr marL="273050" indent="-273050" algn="just">
              <a:lnSpc>
                <a:spcPct val="80000"/>
              </a:lnSpc>
              <a:buClr>
                <a:srgbClr val="A50021"/>
              </a:buClr>
              <a:buSzPct val="100000"/>
            </a:pPr>
            <a:r>
              <a:rPr lang="es-ES" sz="2600" dirty="0" smtClean="0">
                <a:solidFill>
                  <a:srgbClr val="18338A"/>
                </a:solidFill>
                <a:cs typeface="Times New Roman" pitchFamily="18" charset="0"/>
              </a:rPr>
              <a:t>Normativa vigente de los Sistemas de Libros Electrónicos (SLE): PLE y PORTAL</a:t>
            </a:r>
          </a:p>
          <a:p>
            <a:pPr marL="273050" indent="-273050" algn="just">
              <a:lnSpc>
                <a:spcPct val="80000"/>
              </a:lnSpc>
              <a:buClr>
                <a:srgbClr val="A50021"/>
              </a:buClr>
              <a:buSzPct val="100000"/>
            </a:pPr>
            <a:r>
              <a:rPr lang="es-MX" sz="2600" dirty="0" smtClean="0">
                <a:solidFill>
                  <a:srgbClr val="18338A"/>
                </a:solidFill>
                <a:cs typeface="Times New Roman" pitchFamily="18" charset="0"/>
              </a:rPr>
              <a:t>Sujetos obligados a llevar Libros Electrónicos</a:t>
            </a:r>
          </a:p>
          <a:p>
            <a:pPr marL="273050" indent="-273050" algn="just">
              <a:lnSpc>
                <a:spcPct val="80000"/>
              </a:lnSpc>
              <a:buClr>
                <a:srgbClr val="A50021"/>
              </a:buClr>
              <a:buSzPct val="100000"/>
            </a:pPr>
            <a:r>
              <a:rPr lang="es-ES" sz="2600" dirty="0" smtClean="0">
                <a:solidFill>
                  <a:srgbClr val="18338A"/>
                </a:solidFill>
                <a:cs typeface="Times New Roman" pitchFamily="18" charset="0"/>
              </a:rPr>
              <a:t>Nuevos Cronogramas de vencimientos 2016</a:t>
            </a:r>
          </a:p>
          <a:p>
            <a:pPr marL="273050" indent="-273050" algn="just">
              <a:lnSpc>
                <a:spcPct val="80000"/>
              </a:lnSpc>
              <a:buClr>
                <a:srgbClr val="A50021"/>
              </a:buClr>
              <a:buSzPct val="100000"/>
            </a:pPr>
            <a:r>
              <a:rPr lang="es-ES" sz="2600" dirty="0" smtClean="0">
                <a:solidFill>
                  <a:srgbClr val="18338A"/>
                </a:solidFill>
                <a:cs typeface="Times New Roman" pitchFamily="18" charset="0"/>
              </a:rPr>
              <a:t>Novedades de la versión 5.0.0 del Programa de Libros Electrónicos</a:t>
            </a:r>
          </a:p>
          <a:p>
            <a:pPr marL="273050" indent="-273050" algn="just">
              <a:lnSpc>
                <a:spcPct val="80000"/>
              </a:lnSpc>
              <a:buClr>
                <a:srgbClr val="A50021"/>
              </a:buClr>
              <a:buSzPct val="100000"/>
            </a:pPr>
            <a:r>
              <a:rPr lang="es-ES" sz="2600" dirty="0" smtClean="0">
                <a:solidFill>
                  <a:srgbClr val="18338A"/>
                </a:solidFill>
                <a:cs typeface="Times New Roman" pitchFamily="18" charset="0"/>
              </a:rPr>
              <a:t>Infracciones en el llevado de Libros Electrónicos</a:t>
            </a:r>
          </a:p>
          <a:p>
            <a:pPr marL="273050" indent="-273050" algn="just">
              <a:lnSpc>
                <a:spcPct val="80000"/>
              </a:lnSpc>
              <a:buClr>
                <a:srgbClr val="A50021"/>
              </a:buClr>
              <a:buSzPct val="100000"/>
            </a:pPr>
            <a:r>
              <a:rPr lang="es-ES" sz="2600" dirty="0" smtClean="0">
                <a:solidFill>
                  <a:srgbClr val="18338A"/>
                </a:solidFill>
                <a:cs typeface="Times New Roman" pitchFamily="18" charset="0"/>
              </a:rPr>
              <a:t>Casuística: Referidas al Informe N.° 0161-2015-SUNAT/5D0000 y RSNAO N° 064-2015-SUNAT/600000.</a:t>
            </a:r>
          </a:p>
          <a:p>
            <a:pPr marL="273050" indent="-273050" algn="just">
              <a:lnSpc>
                <a:spcPct val="80000"/>
              </a:lnSpc>
              <a:buClr>
                <a:srgbClr val="A50021"/>
              </a:buClr>
              <a:buSzPct val="100000"/>
            </a:pPr>
            <a:r>
              <a:rPr lang="es-ES" sz="2600" dirty="0" smtClean="0">
                <a:solidFill>
                  <a:srgbClr val="18338A"/>
                </a:solidFill>
                <a:cs typeface="Times New Roman" pitchFamily="18" charset="0"/>
              </a:rPr>
              <a:t>Jurisprudencia </a:t>
            </a:r>
            <a:r>
              <a:rPr lang="es-PE" sz="2600" dirty="0" smtClean="0">
                <a:solidFill>
                  <a:srgbClr val="18338A"/>
                </a:solidFill>
                <a:cs typeface="Times New Roman" pitchFamily="18" charset="0"/>
              </a:rPr>
              <a:t>vinculada a los Libros Electrónicos</a:t>
            </a:r>
            <a:endParaRPr lang="es-ES" sz="2600" dirty="0" smtClean="0">
              <a:solidFill>
                <a:srgbClr val="18338A"/>
              </a:solidFill>
              <a:cs typeface="Times New Roman" pitchFamily="18" charset="0"/>
            </a:endParaRPr>
          </a:p>
          <a:p>
            <a:pPr marL="273050" indent="-273050" algn="just">
              <a:lnSpc>
                <a:spcPct val="80000"/>
              </a:lnSpc>
              <a:buClr>
                <a:srgbClr val="A50021"/>
              </a:buClr>
              <a:buSzPct val="100000"/>
            </a:pPr>
            <a:r>
              <a:rPr lang="es-ES" sz="2600" dirty="0" smtClean="0">
                <a:solidFill>
                  <a:srgbClr val="18338A"/>
                </a:solidFill>
                <a:cs typeface="Times New Roman" pitchFamily="18" charset="0"/>
              </a:rPr>
              <a:t>Conclusiones y retroalimentación</a:t>
            </a: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6873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1236449" y="3520727"/>
            <a:ext cx="3799572" cy="15835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6" name="Rectangle 2"/>
          <p:cNvSpPr txBox="1">
            <a:spLocks noChangeArrowheads="1"/>
          </p:cNvSpPr>
          <p:nvPr/>
        </p:nvSpPr>
        <p:spPr>
          <a:xfrm>
            <a:off x="401648" y="516069"/>
            <a:ext cx="5692080" cy="563563"/>
          </a:xfrm>
          <a:prstGeom prst="rect">
            <a:avLst/>
          </a:prstGeom>
        </p:spPr>
        <p:txBody>
          <a:bodyPr/>
          <a:lstStyle/>
          <a:p>
            <a:pPr>
              <a:defRPr/>
            </a:pPr>
            <a:r>
              <a:rPr lang="en-US" sz="2800" dirty="0" err="1" smtClean="0">
                <a:solidFill>
                  <a:schemeClr val="bg1"/>
                </a:solidFill>
                <a:latin typeface="Arial"/>
                <a:ea typeface="+mj-ea"/>
                <a:cs typeface="Arial"/>
              </a:rPr>
              <a:t>Ejemplo</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obligados</a:t>
            </a:r>
            <a:r>
              <a:rPr lang="en-US" sz="2800" dirty="0" smtClean="0">
                <a:solidFill>
                  <a:schemeClr val="bg1"/>
                </a:solidFill>
                <a:latin typeface="Arial"/>
                <a:ea typeface="+mj-ea"/>
                <a:cs typeface="Arial"/>
              </a:rPr>
              <a:t> al 2017</a:t>
            </a:r>
            <a:endParaRPr lang="en-US" sz="2800" dirty="0">
              <a:solidFill>
                <a:schemeClr val="bg1"/>
              </a:solidFill>
              <a:latin typeface="Arial"/>
              <a:ea typeface="+mj-ea"/>
              <a:cs typeface="Arial"/>
            </a:endParaRPr>
          </a:p>
        </p:txBody>
      </p:sp>
      <p:sp>
        <p:nvSpPr>
          <p:cNvPr id="5" name="4 Rectángulo"/>
          <p:cNvSpPr/>
          <p:nvPr/>
        </p:nvSpPr>
        <p:spPr>
          <a:xfrm>
            <a:off x="237872" y="2429307"/>
            <a:ext cx="2885087" cy="368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t>2015</a:t>
            </a:r>
            <a:endParaRPr lang="es-PE" b="1" dirty="0"/>
          </a:p>
        </p:txBody>
      </p:sp>
      <p:sp>
        <p:nvSpPr>
          <p:cNvPr id="7" name="6 Rectángulo"/>
          <p:cNvSpPr/>
          <p:nvPr/>
        </p:nvSpPr>
        <p:spPr>
          <a:xfrm>
            <a:off x="3147168" y="2431579"/>
            <a:ext cx="2885087" cy="368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t>2016</a:t>
            </a:r>
            <a:endParaRPr lang="es-PE" b="1" dirty="0"/>
          </a:p>
        </p:txBody>
      </p:sp>
      <p:sp>
        <p:nvSpPr>
          <p:cNvPr id="8" name="7 Rectángulo"/>
          <p:cNvSpPr/>
          <p:nvPr/>
        </p:nvSpPr>
        <p:spPr>
          <a:xfrm>
            <a:off x="6054192" y="2431579"/>
            <a:ext cx="2885087" cy="368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b="1" dirty="0" smtClean="0"/>
              <a:t>2017</a:t>
            </a:r>
            <a:endParaRPr lang="es-PE" b="1" dirty="0"/>
          </a:p>
        </p:txBody>
      </p:sp>
      <p:sp>
        <p:nvSpPr>
          <p:cNvPr id="9" name="8 CuadroTexto"/>
          <p:cNvSpPr txBox="1"/>
          <p:nvPr/>
        </p:nvSpPr>
        <p:spPr>
          <a:xfrm>
            <a:off x="6286209" y="2047169"/>
            <a:ext cx="2421064" cy="369332"/>
          </a:xfrm>
          <a:prstGeom prst="rect">
            <a:avLst/>
          </a:prstGeom>
          <a:noFill/>
        </p:spPr>
        <p:txBody>
          <a:bodyPr wrap="square" rtlCol="0">
            <a:spAutoFit/>
          </a:bodyPr>
          <a:lstStyle/>
          <a:p>
            <a:pPr algn="ctr"/>
            <a:r>
              <a:rPr lang="es-PE" b="1" dirty="0" smtClean="0">
                <a:solidFill>
                  <a:srgbClr val="FF0000"/>
                </a:solidFill>
              </a:rPr>
              <a:t>Año de la obligación</a:t>
            </a:r>
            <a:endParaRPr lang="es-PE" b="1" dirty="0">
              <a:solidFill>
                <a:srgbClr val="FF0000"/>
              </a:solidFill>
            </a:endParaRPr>
          </a:p>
        </p:txBody>
      </p:sp>
      <p:sp>
        <p:nvSpPr>
          <p:cNvPr id="10" name="9 CuadroTexto"/>
          <p:cNvSpPr txBox="1"/>
          <p:nvPr/>
        </p:nvSpPr>
        <p:spPr>
          <a:xfrm>
            <a:off x="3324593" y="2049441"/>
            <a:ext cx="2464280" cy="369332"/>
          </a:xfrm>
          <a:prstGeom prst="rect">
            <a:avLst/>
          </a:prstGeom>
          <a:noFill/>
        </p:spPr>
        <p:txBody>
          <a:bodyPr wrap="square" rtlCol="0">
            <a:spAutoFit/>
          </a:bodyPr>
          <a:lstStyle/>
          <a:p>
            <a:pPr algn="ctr"/>
            <a:r>
              <a:rPr lang="es-PE" dirty="0" smtClean="0">
                <a:solidFill>
                  <a:srgbClr val="18338A"/>
                </a:solidFill>
              </a:rPr>
              <a:t>Año anterior</a:t>
            </a:r>
            <a:endParaRPr lang="es-PE" dirty="0">
              <a:solidFill>
                <a:srgbClr val="18338A"/>
              </a:solidFill>
            </a:endParaRPr>
          </a:p>
        </p:txBody>
      </p:sp>
      <p:sp>
        <p:nvSpPr>
          <p:cNvPr id="11" name="10 CuadroTexto"/>
          <p:cNvSpPr txBox="1"/>
          <p:nvPr/>
        </p:nvSpPr>
        <p:spPr>
          <a:xfrm>
            <a:off x="313904" y="2030823"/>
            <a:ext cx="2775077" cy="369332"/>
          </a:xfrm>
          <a:prstGeom prst="rect">
            <a:avLst/>
          </a:prstGeom>
          <a:noFill/>
        </p:spPr>
        <p:txBody>
          <a:bodyPr wrap="square" rtlCol="0">
            <a:spAutoFit/>
          </a:bodyPr>
          <a:lstStyle/>
          <a:p>
            <a:pPr algn="ctr"/>
            <a:r>
              <a:rPr lang="es-PE" dirty="0" smtClean="0">
                <a:solidFill>
                  <a:srgbClr val="18338A"/>
                </a:solidFill>
              </a:rPr>
              <a:t>Año precedente al anterior</a:t>
            </a:r>
            <a:endParaRPr lang="es-PE" dirty="0">
              <a:solidFill>
                <a:srgbClr val="18338A"/>
              </a:solidFill>
            </a:endParaRPr>
          </a:p>
        </p:txBody>
      </p:sp>
      <p:sp>
        <p:nvSpPr>
          <p:cNvPr id="12" name="11 Rectángulo"/>
          <p:cNvSpPr/>
          <p:nvPr/>
        </p:nvSpPr>
        <p:spPr>
          <a:xfrm>
            <a:off x="1427521" y="4178523"/>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Mayo 2015</a:t>
            </a:r>
            <a:endParaRPr lang="es-PE" sz="1600" b="1" dirty="0"/>
          </a:p>
        </p:txBody>
      </p:sp>
      <p:sp>
        <p:nvSpPr>
          <p:cNvPr id="13" name="12 CuadroTexto"/>
          <p:cNvSpPr txBox="1"/>
          <p:nvPr/>
        </p:nvSpPr>
        <p:spPr>
          <a:xfrm>
            <a:off x="1236450" y="3657207"/>
            <a:ext cx="3799572" cy="369332"/>
          </a:xfrm>
          <a:prstGeom prst="rect">
            <a:avLst/>
          </a:prstGeom>
          <a:noFill/>
        </p:spPr>
        <p:txBody>
          <a:bodyPr wrap="square" rtlCol="0">
            <a:spAutoFit/>
          </a:bodyPr>
          <a:lstStyle/>
          <a:p>
            <a:pPr algn="ctr"/>
            <a:r>
              <a:rPr lang="es-PE" b="1" dirty="0" smtClean="0">
                <a:solidFill>
                  <a:srgbClr val="18338A"/>
                </a:solidFill>
              </a:rPr>
              <a:t>Ingresos iguales o mayores a  75  UIT</a:t>
            </a:r>
            <a:endParaRPr lang="es-PE" b="1" dirty="0">
              <a:solidFill>
                <a:srgbClr val="18338A"/>
              </a:solidFill>
            </a:endParaRPr>
          </a:p>
        </p:txBody>
      </p:sp>
      <p:sp>
        <p:nvSpPr>
          <p:cNvPr id="14" name="13 Rectángulo"/>
          <p:cNvSpPr/>
          <p:nvPr/>
        </p:nvSpPr>
        <p:spPr>
          <a:xfrm>
            <a:off x="2303265" y="4180795"/>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dirty="0" smtClean="0"/>
              <a:t>…..</a:t>
            </a:r>
            <a:endParaRPr lang="es-PE" sz="1600" dirty="0"/>
          </a:p>
        </p:txBody>
      </p:sp>
      <p:sp>
        <p:nvSpPr>
          <p:cNvPr id="15" name="14 Rectángulo"/>
          <p:cNvSpPr/>
          <p:nvPr/>
        </p:nvSpPr>
        <p:spPr>
          <a:xfrm>
            <a:off x="3176737" y="4167147"/>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dirty="0" smtClean="0"/>
              <a:t>…..</a:t>
            </a:r>
            <a:endParaRPr lang="es-PE" sz="1600" dirty="0"/>
          </a:p>
        </p:txBody>
      </p:sp>
      <p:sp>
        <p:nvSpPr>
          <p:cNvPr id="16" name="15 Rectángulo"/>
          <p:cNvSpPr/>
          <p:nvPr/>
        </p:nvSpPr>
        <p:spPr>
          <a:xfrm>
            <a:off x="4052481" y="4169419"/>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a:t>
            </a:r>
            <a:r>
              <a:rPr lang="es-PE" sz="1600" b="1" dirty="0" err="1" smtClean="0"/>
              <a:t>Abri</a:t>
            </a:r>
            <a:r>
              <a:rPr lang="es-PE" sz="1600" b="1" dirty="0" smtClean="0"/>
              <a:t> 2016</a:t>
            </a:r>
            <a:endParaRPr lang="es-PE" sz="1600" b="1" dirty="0"/>
          </a:p>
        </p:txBody>
      </p:sp>
      <p:sp>
        <p:nvSpPr>
          <p:cNvPr id="18" name="17 Flecha derecha"/>
          <p:cNvSpPr/>
          <p:nvPr/>
        </p:nvSpPr>
        <p:spPr>
          <a:xfrm>
            <a:off x="6054192" y="3234528"/>
            <a:ext cx="2885087" cy="11437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dirty="0" smtClean="0">
                <a:solidFill>
                  <a:srgbClr val="18338A"/>
                </a:solidFill>
              </a:rPr>
              <a:t>Registro de Ventas e Ingresos Electrónico</a:t>
            </a:r>
            <a:endParaRPr lang="es-PE" b="1" dirty="0">
              <a:solidFill>
                <a:srgbClr val="18338A"/>
              </a:solidFill>
            </a:endParaRPr>
          </a:p>
        </p:txBody>
      </p:sp>
      <p:cxnSp>
        <p:nvCxnSpPr>
          <p:cNvPr id="21" name="20 Conector recto de flecha"/>
          <p:cNvCxnSpPr/>
          <p:nvPr/>
        </p:nvCxnSpPr>
        <p:spPr>
          <a:xfrm flipV="1">
            <a:off x="1236450" y="2800069"/>
            <a:ext cx="0" cy="7206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Conector recto de flecha"/>
          <p:cNvCxnSpPr/>
          <p:nvPr/>
        </p:nvCxnSpPr>
        <p:spPr>
          <a:xfrm flipV="1">
            <a:off x="5036022" y="2800069"/>
            <a:ext cx="0" cy="7206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22 CuadroTexto"/>
          <p:cNvSpPr txBox="1"/>
          <p:nvPr/>
        </p:nvSpPr>
        <p:spPr>
          <a:xfrm>
            <a:off x="1318337" y="2833452"/>
            <a:ext cx="1965312" cy="646331"/>
          </a:xfrm>
          <a:prstGeom prst="rect">
            <a:avLst/>
          </a:prstGeom>
          <a:noFill/>
        </p:spPr>
        <p:txBody>
          <a:bodyPr wrap="square" rtlCol="0">
            <a:spAutoFit/>
          </a:bodyPr>
          <a:lstStyle/>
          <a:p>
            <a:r>
              <a:rPr lang="es-PE" b="1" dirty="0" smtClean="0">
                <a:solidFill>
                  <a:srgbClr val="FF0000"/>
                </a:solidFill>
              </a:rPr>
              <a:t>UIT 2015 =  3,850  </a:t>
            </a:r>
          </a:p>
          <a:p>
            <a:r>
              <a:rPr lang="es-PE" b="1" dirty="0" smtClean="0">
                <a:solidFill>
                  <a:srgbClr val="FF0000"/>
                </a:solidFill>
              </a:rPr>
              <a:t>75 UIT =  288,750 </a:t>
            </a:r>
            <a:endParaRPr lang="es-PE" b="1" dirty="0">
              <a:solidFill>
                <a:srgbClr val="FF0000"/>
              </a:solidFill>
            </a:endParaRPr>
          </a:p>
        </p:txBody>
      </p:sp>
      <p:sp>
        <p:nvSpPr>
          <p:cNvPr id="26" name="25 Flecha derecha"/>
          <p:cNvSpPr/>
          <p:nvPr/>
        </p:nvSpPr>
        <p:spPr>
          <a:xfrm>
            <a:off x="6070112" y="4519712"/>
            <a:ext cx="2885087" cy="11437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dirty="0" smtClean="0">
                <a:solidFill>
                  <a:srgbClr val="18338A"/>
                </a:solidFill>
              </a:rPr>
              <a:t>Registro de  Compras Electrónico</a:t>
            </a:r>
            <a:endParaRPr lang="es-PE" b="1" dirty="0">
              <a:solidFill>
                <a:srgbClr val="18338A"/>
              </a:solidFill>
            </a:endParaRPr>
          </a:p>
        </p:txBody>
      </p:sp>
      <p:sp>
        <p:nvSpPr>
          <p:cNvPr id="20" name="Rectángulo 19"/>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420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1222801" y="3466135"/>
            <a:ext cx="3799572" cy="15835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6" name="Rectangle 2"/>
          <p:cNvSpPr txBox="1">
            <a:spLocks noChangeArrowheads="1"/>
          </p:cNvSpPr>
          <p:nvPr/>
        </p:nvSpPr>
        <p:spPr>
          <a:xfrm>
            <a:off x="401648" y="516069"/>
            <a:ext cx="5692080" cy="563563"/>
          </a:xfrm>
          <a:prstGeom prst="rect">
            <a:avLst/>
          </a:prstGeom>
        </p:spPr>
        <p:txBody>
          <a:bodyPr/>
          <a:lstStyle/>
          <a:p>
            <a:pPr>
              <a:defRPr/>
            </a:pPr>
            <a:r>
              <a:rPr lang="en-US" sz="2800" dirty="0" err="1" smtClean="0">
                <a:solidFill>
                  <a:schemeClr val="bg1"/>
                </a:solidFill>
                <a:latin typeface="Arial"/>
                <a:ea typeface="+mj-ea"/>
                <a:cs typeface="Arial"/>
              </a:rPr>
              <a:t>Ejemplo</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obligados</a:t>
            </a:r>
            <a:r>
              <a:rPr lang="en-US" sz="2800" dirty="0" smtClean="0">
                <a:solidFill>
                  <a:schemeClr val="bg1"/>
                </a:solidFill>
                <a:latin typeface="Arial"/>
                <a:ea typeface="+mj-ea"/>
                <a:cs typeface="Arial"/>
              </a:rPr>
              <a:t> al 2018</a:t>
            </a:r>
            <a:endParaRPr lang="en-US" sz="2800" dirty="0">
              <a:solidFill>
                <a:schemeClr val="bg1"/>
              </a:solidFill>
              <a:latin typeface="Arial"/>
              <a:ea typeface="+mj-ea"/>
              <a:cs typeface="Arial"/>
            </a:endParaRPr>
          </a:p>
        </p:txBody>
      </p:sp>
      <p:sp>
        <p:nvSpPr>
          <p:cNvPr id="5" name="4 Rectángulo"/>
          <p:cNvSpPr/>
          <p:nvPr/>
        </p:nvSpPr>
        <p:spPr>
          <a:xfrm>
            <a:off x="224224" y="2374715"/>
            <a:ext cx="2885087" cy="368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t>2016</a:t>
            </a:r>
            <a:endParaRPr lang="es-PE" b="1" dirty="0"/>
          </a:p>
        </p:txBody>
      </p:sp>
      <p:sp>
        <p:nvSpPr>
          <p:cNvPr id="7" name="6 Rectángulo"/>
          <p:cNvSpPr/>
          <p:nvPr/>
        </p:nvSpPr>
        <p:spPr>
          <a:xfrm>
            <a:off x="3133520" y="2376987"/>
            <a:ext cx="2885087" cy="368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t>2017</a:t>
            </a:r>
            <a:endParaRPr lang="es-PE" b="1" dirty="0"/>
          </a:p>
        </p:txBody>
      </p:sp>
      <p:sp>
        <p:nvSpPr>
          <p:cNvPr id="8" name="7 Rectángulo"/>
          <p:cNvSpPr/>
          <p:nvPr/>
        </p:nvSpPr>
        <p:spPr>
          <a:xfrm>
            <a:off x="6040544" y="2376987"/>
            <a:ext cx="2885087" cy="368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b="1" dirty="0" smtClean="0"/>
              <a:t>2018</a:t>
            </a:r>
            <a:endParaRPr lang="es-PE" b="1" dirty="0"/>
          </a:p>
        </p:txBody>
      </p:sp>
      <p:sp>
        <p:nvSpPr>
          <p:cNvPr id="9" name="8 CuadroTexto"/>
          <p:cNvSpPr txBox="1"/>
          <p:nvPr/>
        </p:nvSpPr>
        <p:spPr>
          <a:xfrm>
            <a:off x="6272561" y="1992577"/>
            <a:ext cx="2421064" cy="369332"/>
          </a:xfrm>
          <a:prstGeom prst="rect">
            <a:avLst/>
          </a:prstGeom>
          <a:noFill/>
        </p:spPr>
        <p:txBody>
          <a:bodyPr wrap="square" rtlCol="0">
            <a:spAutoFit/>
          </a:bodyPr>
          <a:lstStyle/>
          <a:p>
            <a:pPr algn="ctr"/>
            <a:r>
              <a:rPr lang="es-PE" b="1" dirty="0" smtClean="0">
                <a:solidFill>
                  <a:srgbClr val="FF0000"/>
                </a:solidFill>
              </a:rPr>
              <a:t>Año de la obligación</a:t>
            </a:r>
            <a:endParaRPr lang="es-PE" b="1" dirty="0">
              <a:solidFill>
                <a:srgbClr val="FF0000"/>
              </a:solidFill>
            </a:endParaRPr>
          </a:p>
        </p:txBody>
      </p:sp>
      <p:sp>
        <p:nvSpPr>
          <p:cNvPr id="10" name="9 CuadroTexto"/>
          <p:cNvSpPr txBox="1"/>
          <p:nvPr/>
        </p:nvSpPr>
        <p:spPr>
          <a:xfrm>
            <a:off x="3310945" y="1994849"/>
            <a:ext cx="2464280" cy="369332"/>
          </a:xfrm>
          <a:prstGeom prst="rect">
            <a:avLst/>
          </a:prstGeom>
          <a:noFill/>
        </p:spPr>
        <p:txBody>
          <a:bodyPr wrap="square" rtlCol="0">
            <a:spAutoFit/>
          </a:bodyPr>
          <a:lstStyle/>
          <a:p>
            <a:pPr algn="ctr"/>
            <a:r>
              <a:rPr lang="es-PE" dirty="0" smtClean="0">
                <a:solidFill>
                  <a:srgbClr val="18338A"/>
                </a:solidFill>
              </a:rPr>
              <a:t>Año anterior</a:t>
            </a:r>
            <a:endParaRPr lang="es-PE" dirty="0">
              <a:solidFill>
                <a:srgbClr val="18338A"/>
              </a:solidFill>
            </a:endParaRPr>
          </a:p>
        </p:txBody>
      </p:sp>
      <p:sp>
        <p:nvSpPr>
          <p:cNvPr id="11" name="10 CuadroTexto"/>
          <p:cNvSpPr txBox="1"/>
          <p:nvPr/>
        </p:nvSpPr>
        <p:spPr>
          <a:xfrm>
            <a:off x="300256" y="1976231"/>
            <a:ext cx="2775077" cy="369332"/>
          </a:xfrm>
          <a:prstGeom prst="rect">
            <a:avLst/>
          </a:prstGeom>
          <a:noFill/>
        </p:spPr>
        <p:txBody>
          <a:bodyPr wrap="square" rtlCol="0">
            <a:spAutoFit/>
          </a:bodyPr>
          <a:lstStyle/>
          <a:p>
            <a:pPr algn="ctr"/>
            <a:r>
              <a:rPr lang="es-PE" dirty="0" smtClean="0">
                <a:solidFill>
                  <a:srgbClr val="18338A"/>
                </a:solidFill>
              </a:rPr>
              <a:t>Año precedente al anterior</a:t>
            </a:r>
            <a:endParaRPr lang="es-PE" dirty="0">
              <a:solidFill>
                <a:srgbClr val="18338A"/>
              </a:solidFill>
            </a:endParaRPr>
          </a:p>
        </p:txBody>
      </p:sp>
      <p:sp>
        <p:nvSpPr>
          <p:cNvPr id="12" name="11 Rectángulo"/>
          <p:cNvSpPr/>
          <p:nvPr/>
        </p:nvSpPr>
        <p:spPr>
          <a:xfrm>
            <a:off x="1413873" y="4123931"/>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Mayo 2016</a:t>
            </a:r>
            <a:endParaRPr lang="es-PE" sz="1600" b="1" dirty="0"/>
          </a:p>
        </p:txBody>
      </p:sp>
      <p:sp>
        <p:nvSpPr>
          <p:cNvPr id="13" name="12 CuadroTexto"/>
          <p:cNvSpPr txBox="1"/>
          <p:nvPr/>
        </p:nvSpPr>
        <p:spPr>
          <a:xfrm>
            <a:off x="1222802" y="3602615"/>
            <a:ext cx="3799572" cy="369332"/>
          </a:xfrm>
          <a:prstGeom prst="rect">
            <a:avLst/>
          </a:prstGeom>
          <a:noFill/>
        </p:spPr>
        <p:txBody>
          <a:bodyPr wrap="square" rtlCol="0">
            <a:spAutoFit/>
          </a:bodyPr>
          <a:lstStyle/>
          <a:p>
            <a:pPr algn="ctr"/>
            <a:r>
              <a:rPr lang="es-PE" b="1" dirty="0" smtClean="0">
                <a:solidFill>
                  <a:srgbClr val="18338A"/>
                </a:solidFill>
              </a:rPr>
              <a:t>Ingresos iguales o mayores a  75  UIT</a:t>
            </a:r>
            <a:endParaRPr lang="es-PE" b="1" dirty="0">
              <a:solidFill>
                <a:srgbClr val="18338A"/>
              </a:solidFill>
            </a:endParaRPr>
          </a:p>
        </p:txBody>
      </p:sp>
      <p:sp>
        <p:nvSpPr>
          <p:cNvPr id="14" name="13 Rectángulo"/>
          <p:cNvSpPr/>
          <p:nvPr/>
        </p:nvSpPr>
        <p:spPr>
          <a:xfrm>
            <a:off x="2289617" y="4126203"/>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dirty="0" smtClean="0"/>
              <a:t>…..</a:t>
            </a:r>
            <a:endParaRPr lang="es-PE" sz="1600" dirty="0"/>
          </a:p>
        </p:txBody>
      </p:sp>
      <p:sp>
        <p:nvSpPr>
          <p:cNvPr id="15" name="14 Rectángulo"/>
          <p:cNvSpPr/>
          <p:nvPr/>
        </p:nvSpPr>
        <p:spPr>
          <a:xfrm>
            <a:off x="3163089" y="4112555"/>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dirty="0" smtClean="0"/>
              <a:t>…..</a:t>
            </a:r>
            <a:endParaRPr lang="es-PE" sz="1600" dirty="0"/>
          </a:p>
        </p:txBody>
      </p:sp>
      <p:sp>
        <p:nvSpPr>
          <p:cNvPr id="16" name="15 Rectángulo"/>
          <p:cNvSpPr/>
          <p:nvPr/>
        </p:nvSpPr>
        <p:spPr>
          <a:xfrm>
            <a:off x="4038833" y="4114827"/>
            <a:ext cx="797066" cy="639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t>DDJJ </a:t>
            </a:r>
            <a:r>
              <a:rPr lang="es-PE" sz="1600" b="1" dirty="0" err="1" smtClean="0"/>
              <a:t>Abri</a:t>
            </a:r>
            <a:r>
              <a:rPr lang="es-PE" sz="1600" b="1" dirty="0" smtClean="0"/>
              <a:t> 2017</a:t>
            </a:r>
            <a:endParaRPr lang="es-PE" sz="1600" b="1" dirty="0"/>
          </a:p>
        </p:txBody>
      </p:sp>
      <p:sp>
        <p:nvSpPr>
          <p:cNvPr id="18" name="17 Flecha derecha"/>
          <p:cNvSpPr/>
          <p:nvPr/>
        </p:nvSpPr>
        <p:spPr>
          <a:xfrm>
            <a:off x="6040544" y="3179936"/>
            <a:ext cx="2885087" cy="11437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dirty="0" smtClean="0">
                <a:solidFill>
                  <a:srgbClr val="18338A"/>
                </a:solidFill>
              </a:rPr>
              <a:t>Registro de Ventas e Ingresos Electrónico</a:t>
            </a:r>
            <a:endParaRPr lang="es-PE" b="1" dirty="0">
              <a:solidFill>
                <a:srgbClr val="18338A"/>
              </a:solidFill>
            </a:endParaRPr>
          </a:p>
        </p:txBody>
      </p:sp>
      <p:cxnSp>
        <p:nvCxnSpPr>
          <p:cNvPr id="21" name="20 Conector recto de flecha"/>
          <p:cNvCxnSpPr/>
          <p:nvPr/>
        </p:nvCxnSpPr>
        <p:spPr>
          <a:xfrm flipV="1">
            <a:off x="1222802" y="2745477"/>
            <a:ext cx="0" cy="7206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Conector recto de flecha"/>
          <p:cNvCxnSpPr/>
          <p:nvPr/>
        </p:nvCxnSpPr>
        <p:spPr>
          <a:xfrm flipV="1">
            <a:off x="5022374" y="2745477"/>
            <a:ext cx="0" cy="7206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22 CuadroTexto"/>
          <p:cNvSpPr txBox="1"/>
          <p:nvPr/>
        </p:nvSpPr>
        <p:spPr>
          <a:xfrm>
            <a:off x="1279665" y="2797797"/>
            <a:ext cx="2031280" cy="646331"/>
          </a:xfrm>
          <a:prstGeom prst="rect">
            <a:avLst/>
          </a:prstGeom>
          <a:noFill/>
        </p:spPr>
        <p:txBody>
          <a:bodyPr wrap="square" rtlCol="0">
            <a:spAutoFit/>
          </a:bodyPr>
          <a:lstStyle/>
          <a:p>
            <a:r>
              <a:rPr lang="es-PE" b="1" dirty="0" smtClean="0">
                <a:solidFill>
                  <a:srgbClr val="FF0000"/>
                </a:solidFill>
              </a:rPr>
              <a:t>UIT 2016 =  3,950  </a:t>
            </a:r>
          </a:p>
          <a:p>
            <a:r>
              <a:rPr lang="es-PE" b="1" dirty="0" smtClean="0">
                <a:solidFill>
                  <a:srgbClr val="FF0000"/>
                </a:solidFill>
              </a:rPr>
              <a:t>75 UIT =  296,250 </a:t>
            </a:r>
            <a:endParaRPr lang="es-PE" b="1" dirty="0">
              <a:solidFill>
                <a:srgbClr val="FF0000"/>
              </a:solidFill>
            </a:endParaRPr>
          </a:p>
        </p:txBody>
      </p:sp>
      <p:sp>
        <p:nvSpPr>
          <p:cNvPr id="26" name="25 Flecha derecha"/>
          <p:cNvSpPr/>
          <p:nvPr/>
        </p:nvSpPr>
        <p:spPr>
          <a:xfrm>
            <a:off x="6056464" y="4465120"/>
            <a:ext cx="2885087" cy="11437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dirty="0" smtClean="0">
                <a:solidFill>
                  <a:srgbClr val="18338A"/>
                </a:solidFill>
              </a:rPr>
              <a:t>Registro de  Compras Electrónico</a:t>
            </a:r>
            <a:endParaRPr lang="es-PE" b="1" dirty="0">
              <a:solidFill>
                <a:srgbClr val="18338A"/>
              </a:solidFill>
            </a:endParaRPr>
          </a:p>
        </p:txBody>
      </p:sp>
      <p:sp>
        <p:nvSpPr>
          <p:cNvPr id="20" name="Rectángulo 19"/>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420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21610" y="2902592"/>
            <a:ext cx="6662758" cy="1443985"/>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18338A"/>
                </a:solidFill>
                <a:effectLst>
                  <a:reflection blurRad="12700" stA="50000" endPos="50000" dist="5000" dir="5400000" sy="-100000" rotWithShape="0"/>
                </a:effectLst>
              </a:rPr>
              <a:t>Nuevos cronogramas de vencimientos 2016</a:t>
            </a:r>
            <a:endParaRPr lang="es-ES" sz="4400" b="1" cap="all" dirty="0">
              <a:ln w="0"/>
              <a:solidFill>
                <a:srgbClr val="18338A"/>
              </a:solidFill>
              <a:effectLst>
                <a:reflection blurRad="12700" stA="50000" endPos="50000" dist="5000" dir="5400000" sy="-100000" rotWithShape="0"/>
              </a:effectLst>
            </a:endParaRP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5659" y="260990"/>
            <a:ext cx="6005017" cy="1143000"/>
          </a:xfrm>
        </p:spPr>
        <p:txBody>
          <a:bodyPr>
            <a:normAutofit fontScale="90000"/>
          </a:bodyPr>
          <a:lstStyle/>
          <a:p>
            <a:pPr lvl="0"/>
            <a:r>
              <a:rPr lang="es-PE" sz="2400" dirty="0" smtClean="0"/>
              <a:t>Cronograma DDJJ IGV y Cronograma Tipo A del Reg. de Ventas y Compras Electrónico</a:t>
            </a:r>
            <a:br>
              <a:rPr lang="es-PE" sz="2400" dirty="0" smtClean="0"/>
            </a:br>
            <a:r>
              <a:rPr lang="es-PE" sz="2400" dirty="0" smtClean="0"/>
              <a:t>Primer Semestre 2016</a:t>
            </a:r>
            <a:endParaRPr lang="es-PE" sz="2400" dirty="0">
              <a:solidFill>
                <a:schemeClr val="bg1"/>
              </a:solidFill>
            </a:endParaRPr>
          </a:p>
        </p:txBody>
      </p:sp>
      <p:graphicFrame>
        <p:nvGraphicFramePr>
          <p:cNvPr id="7" name="6 Tabla"/>
          <p:cNvGraphicFramePr>
            <a:graphicFrameLocks noGrp="1"/>
          </p:cNvGraphicFramePr>
          <p:nvPr/>
        </p:nvGraphicFramePr>
        <p:xfrm>
          <a:off x="136474" y="2049416"/>
          <a:ext cx="8898341" cy="4324091"/>
        </p:xfrm>
        <a:graphic>
          <a:graphicData uri="http://schemas.openxmlformats.org/drawingml/2006/table">
            <a:tbl>
              <a:tblPr/>
              <a:tblGrid>
                <a:gridCol w="558969">
                  <a:extLst>
                    <a:ext uri="{9D8B030D-6E8A-4147-A177-3AD203B41FA5}">
                      <a16:colId xmlns:a16="http://schemas.microsoft.com/office/drawing/2014/main" val="20000"/>
                    </a:ext>
                  </a:extLst>
                </a:gridCol>
                <a:gridCol w="355708">
                  <a:extLst>
                    <a:ext uri="{9D8B030D-6E8A-4147-A177-3AD203B41FA5}">
                      <a16:colId xmlns:a16="http://schemas.microsoft.com/office/drawing/2014/main" val="20001"/>
                    </a:ext>
                  </a:extLst>
                </a:gridCol>
                <a:gridCol w="1058654">
                  <a:extLst>
                    <a:ext uri="{9D8B030D-6E8A-4147-A177-3AD203B41FA5}">
                      <a16:colId xmlns:a16="http://schemas.microsoft.com/office/drawing/2014/main" val="20002"/>
                    </a:ext>
                  </a:extLst>
                </a:gridCol>
                <a:gridCol w="1075592">
                  <a:extLst>
                    <a:ext uri="{9D8B030D-6E8A-4147-A177-3AD203B41FA5}">
                      <a16:colId xmlns:a16="http://schemas.microsoft.com/office/drawing/2014/main" val="20003"/>
                    </a:ext>
                  </a:extLst>
                </a:gridCol>
                <a:gridCol w="1041716">
                  <a:extLst>
                    <a:ext uri="{9D8B030D-6E8A-4147-A177-3AD203B41FA5}">
                      <a16:colId xmlns:a16="http://schemas.microsoft.com/office/drawing/2014/main" val="20004"/>
                    </a:ext>
                  </a:extLst>
                </a:gridCol>
                <a:gridCol w="1067124">
                  <a:extLst>
                    <a:ext uri="{9D8B030D-6E8A-4147-A177-3AD203B41FA5}">
                      <a16:colId xmlns:a16="http://schemas.microsoft.com/office/drawing/2014/main" val="20005"/>
                    </a:ext>
                  </a:extLst>
                </a:gridCol>
                <a:gridCol w="1058654">
                  <a:extLst>
                    <a:ext uri="{9D8B030D-6E8A-4147-A177-3AD203B41FA5}">
                      <a16:colId xmlns:a16="http://schemas.microsoft.com/office/drawing/2014/main" val="20006"/>
                    </a:ext>
                  </a:extLst>
                </a:gridCol>
                <a:gridCol w="1343785">
                  <a:extLst>
                    <a:ext uri="{9D8B030D-6E8A-4147-A177-3AD203B41FA5}">
                      <a16:colId xmlns:a16="http://schemas.microsoft.com/office/drawing/2014/main" val="20007"/>
                    </a:ext>
                  </a:extLst>
                </a:gridCol>
                <a:gridCol w="1338139">
                  <a:extLst>
                    <a:ext uri="{9D8B030D-6E8A-4147-A177-3AD203B41FA5}">
                      <a16:colId xmlns:a16="http://schemas.microsoft.com/office/drawing/2014/main" val="20008"/>
                    </a:ext>
                  </a:extLst>
                </a:gridCol>
              </a:tblGrid>
              <a:tr h="288935">
                <a:tc rowSpan="2" gridSpan="2">
                  <a:txBody>
                    <a:bodyPr/>
                    <a:lstStyle/>
                    <a:p>
                      <a:pPr algn="ctr" fontAlgn="ctr"/>
                      <a:r>
                        <a:rPr lang="es-PE" sz="1100" b="0" i="0" u="none" strike="noStrike" dirty="0">
                          <a:solidFill>
                            <a:srgbClr val="000000"/>
                          </a:solidFill>
                          <a:latin typeface="Calibri"/>
                        </a:rPr>
                        <a:t>MES </a:t>
                      </a:r>
                      <a:r>
                        <a:rPr lang="es-PE" sz="1100" b="0" i="0" u="none" strike="noStrike" dirty="0" smtClean="0">
                          <a:solidFill>
                            <a:srgbClr val="000000"/>
                          </a:solidFill>
                          <a:latin typeface="Calibri"/>
                        </a:rPr>
                        <a:t>/  </a:t>
                      </a:r>
                      <a:r>
                        <a:rPr lang="es-PE" sz="1100" b="0" i="0" u="none" strike="noStrike" dirty="0">
                          <a:solidFill>
                            <a:srgbClr val="000000"/>
                          </a:solidFill>
                          <a:latin typeface="Calibri"/>
                        </a:rPr>
                        <a:t>RUC</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PE"/>
                    </a:p>
                  </a:txBody>
                  <a:tcPr/>
                </a:tc>
                <a:tc gridSpan="7">
                  <a:txBody>
                    <a:bodyPr/>
                    <a:lstStyle/>
                    <a:p>
                      <a:pPr algn="ctr" fontAlgn="b"/>
                      <a:r>
                        <a:rPr lang="es-PE" sz="1100" b="1" i="0" u="none" strike="noStrike">
                          <a:solidFill>
                            <a:srgbClr val="000000"/>
                          </a:solidFill>
                          <a:latin typeface="Calibri"/>
                        </a:rPr>
                        <a:t>FECHA MÁXIMA DE ATRASO SEGÚN EL ÚLTIMO DÍGITO DEL RUC</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567936">
                <a:tc gridSpan="2" vMerge="1">
                  <a:txBody>
                    <a:bodyPr/>
                    <a:lstStyle/>
                    <a:p>
                      <a:endParaRPr lang="es-PE"/>
                    </a:p>
                  </a:txBody>
                  <a:tcPr/>
                </a:tc>
                <a:tc hMerge="1" vMerge="1">
                  <a:txBody>
                    <a:bodyPr/>
                    <a:lstStyle/>
                    <a:p>
                      <a:endParaRPr lang="es-PE"/>
                    </a:p>
                  </a:txBody>
                  <a:tcPr/>
                </a:tc>
                <a:tc>
                  <a:txBody>
                    <a:bodyPr/>
                    <a:lstStyle/>
                    <a:p>
                      <a:pPr algn="ctr" fontAlgn="ctr"/>
                      <a:r>
                        <a:rPr lang="es-PE" sz="1100" b="0" i="0" u="none" strike="noStrike" dirty="0" smtClean="0">
                          <a:solidFill>
                            <a:srgbClr val="000000"/>
                          </a:solidFill>
                          <a:latin typeface="Calibri"/>
                        </a:rPr>
                        <a:t>4 y 5</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6 y 7</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8 y 9</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0</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1</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2 y 3</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latin typeface="Calibri"/>
                        </a:rPr>
                        <a:t>Buenos Contribuyentes y UESP</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935">
                <a:tc rowSpan="2">
                  <a:txBody>
                    <a:bodyPr/>
                    <a:lstStyle/>
                    <a:p>
                      <a:pPr algn="ctr" fontAlgn="ctr"/>
                      <a:r>
                        <a:rPr lang="es-PE" sz="1100" b="0" i="0" u="none" strike="noStrike">
                          <a:solidFill>
                            <a:srgbClr val="000000"/>
                          </a:solidFill>
                          <a:latin typeface="Calibri"/>
                        </a:rPr>
                        <a:t>Enero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dirty="0">
                          <a:solidFill>
                            <a:srgbClr val="000000"/>
                          </a:solidFill>
                          <a:latin typeface="Arial"/>
                        </a:rPr>
                        <a:t>10-febrero-2016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dirty="0">
                          <a:solidFill>
                            <a:srgbClr val="000000"/>
                          </a:solidFill>
                          <a:latin typeface="Arial"/>
                        </a:rPr>
                        <a:t>11-febrero-2016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dirty="0">
                          <a:solidFill>
                            <a:srgbClr val="000000"/>
                          </a:solidFill>
                          <a:latin typeface="Arial"/>
                        </a:rPr>
                        <a:t>12-febrero-2016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dirty="0">
                          <a:solidFill>
                            <a:srgbClr val="000000"/>
                          </a:solidFill>
                          <a:latin typeface="Arial"/>
                        </a:rPr>
                        <a:t>15-febrero-2016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dirty="0">
                          <a:solidFill>
                            <a:srgbClr val="000000"/>
                          </a:solidFill>
                          <a:latin typeface="Arial"/>
                        </a:rPr>
                        <a:t>16-febrero-2016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dirty="0">
                          <a:solidFill>
                            <a:srgbClr val="000000"/>
                          </a:solidFill>
                          <a:latin typeface="Arial"/>
                        </a:rPr>
                        <a:t>17-febrero-2016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dirty="0">
                          <a:solidFill>
                            <a:srgbClr val="000000"/>
                          </a:solidFill>
                          <a:latin typeface="Arial"/>
                        </a:rPr>
                        <a:t>12-febrero-2016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15-febrero-2016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16-febrero-2016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17-febrero-2016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18-febrero-2016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19-febrero-2016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dirty="0">
                          <a:solidFill>
                            <a:srgbClr val="000000"/>
                          </a:solidFill>
                          <a:latin typeface="Arial"/>
                        </a:rPr>
                        <a:t>22-febrero-2016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3"/>
                  </a:ext>
                </a:extLst>
              </a:tr>
              <a:tr h="288935">
                <a:tc rowSpan="2">
                  <a:txBody>
                    <a:bodyPr/>
                    <a:lstStyle/>
                    <a:p>
                      <a:pPr algn="ctr" fontAlgn="ctr"/>
                      <a:r>
                        <a:rPr lang="es-PE" sz="1100" b="0" i="0" u="none" strike="noStrike">
                          <a:solidFill>
                            <a:srgbClr val="000000"/>
                          </a:solidFill>
                          <a:latin typeface="Calibri"/>
                        </a:rPr>
                        <a:t>Febrero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10-marzo-2016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11-marzo-2016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14-marzo-2016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15-marzo-2016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16-marzo-2016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17-marzo-2016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14-marzo-2016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15-marzo-2016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16-marzo-2016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dirty="0">
                          <a:solidFill>
                            <a:srgbClr val="000000"/>
                          </a:solidFill>
                          <a:latin typeface="Arial"/>
                        </a:rPr>
                        <a:t>17-marzo-2016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18-marzo-2016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21-marzo-2016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22-marzo-2016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5"/>
                  </a:ext>
                </a:extLst>
              </a:tr>
              <a:tr h="288935">
                <a:tc rowSpan="2">
                  <a:txBody>
                    <a:bodyPr/>
                    <a:lstStyle/>
                    <a:p>
                      <a:pPr algn="ctr" fontAlgn="ctr"/>
                      <a:r>
                        <a:rPr lang="es-PE" sz="1100" b="0" i="0" u="none" strike="noStrike">
                          <a:solidFill>
                            <a:srgbClr val="000000"/>
                          </a:solidFill>
                          <a:latin typeface="Calibri"/>
                        </a:rPr>
                        <a:t>Marzo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12-abril-2016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13-abril-2016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14-abril-2016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15-abril-2016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18-abril-2016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19-abril-2016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14-abril-2016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15-abril-2016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18-abril-2016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19-abril-2016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20-abril-2016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21-abril-2016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22-abril-2016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7"/>
                  </a:ext>
                </a:extLst>
              </a:tr>
              <a:tr h="288935">
                <a:tc rowSpan="2">
                  <a:txBody>
                    <a:bodyPr/>
                    <a:lstStyle/>
                    <a:p>
                      <a:pPr algn="ctr" fontAlgn="ctr"/>
                      <a:r>
                        <a:rPr lang="es-PE" sz="1100" b="0" i="0" u="none" strike="noStrike">
                          <a:solidFill>
                            <a:srgbClr val="000000"/>
                          </a:solidFill>
                          <a:latin typeface="Calibri"/>
                        </a:rPr>
                        <a:t>Abril</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11-mayo-2016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12-mayo-2016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13-mayo-2016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16-mayo-2016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17-mayo-2016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18-mayo-2016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8"/>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13-mayo-2016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16-mayo-2016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17-mayo-2016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18-mayo-2016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19-mayo-2016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20-mayo-2016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23-mayo-2016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r h="288935">
                <a:tc rowSpan="2">
                  <a:txBody>
                    <a:bodyPr/>
                    <a:lstStyle/>
                    <a:p>
                      <a:pPr algn="ctr" fontAlgn="ctr"/>
                      <a:r>
                        <a:rPr lang="es-PE" sz="1100" b="0" i="0" u="none" strike="noStrike">
                          <a:solidFill>
                            <a:srgbClr val="000000"/>
                          </a:solidFill>
                          <a:latin typeface="Calibri"/>
                        </a:rPr>
                        <a:t>Mayo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10-junio-2016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13-junio-2016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14-junio-2016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15-junio-2016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16-junio-2016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17-junio-2016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0"/>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14-junio-2016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15-junio-2016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16-junio-2016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17-junio-2016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20-junio-2016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21-junio-2016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22-junio-2016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1"/>
                  </a:ext>
                </a:extLst>
              </a:tr>
              <a:tr h="288935">
                <a:tc rowSpan="2">
                  <a:txBody>
                    <a:bodyPr/>
                    <a:lstStyle/>
                    <a:p>
                      <a:pPr algn="ctr" fontAlgn="ctr"/>
                      <a:r>
                        <a:rPr lang="es-PE" sz="1100" b="0" i="0" u="none" strike="noStrike">
                          <a:solidFill>
                            <a:srgbClr val="000000"/>
                          </a:solidFill>
                          <a:latin typeface="Calibri"/>
                        </a:rPr>
                        <a:t>Junio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12-julio-2016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13-julio-2016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14-julio-2016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15-julio-2016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18-julio-2016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Arial"/>
                        </a:rPr>
                        <a:t>19-julio-2016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11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14-julio-2016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15-julio-2016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18-julio-2016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19-julio-2016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20-julio-2016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a:solidFill>
                            <a:srgbClr val="000000"/>
                          </a:solidFill>
                          <a:latin typeface="Arial"/>
                        </a:rPr>
                        <a:t>21-julio-2016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1100" b="0" i="0" u="none" strike="noStrike" dirty="0">
                          <a:solidFill>
                            <a:srgbClr val="000000"/>
                          </a:solidFill>
                          <a:latin typeface="Arial"/>
                        </a:rPr>
                        <a:t>22-julio-2016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3"/>
                  </a:ext>
                </a:extLst>
              </a:tr>
            </a:tbl>
          </a:graphicData>
        </a:graphic>
      </p:graphicFrame>
      <p:sp>
        <p:nvSpPr>
          <p:cNvPr id="4" name="3 Rectángulo redondeado"/>
          <p:cNvSpPr/>
          <p:nvPr/>
        </p:nvSpPr>
        <p:spPr>
          <a:xfrm>
            <a:off x="2060819" y="1526822"/>
            <a:ext cx="4981433" cy="3861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000" b="1" dirty="0" smtClean="0"/>
              <a:t>Contribuyentes que llevan LE antes del 2016</a:t>
            </a:r>
            <a:endParaRPr lang="es-PE" sz="2000" b="1" dirty="0"/>
          </a:p>
        </p:txBody>
      </p:sp>
      <p:sp>
        <p:nvSpPr>
          <p:cNvPr id="5" name="Rectángulo 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5659" y="260990"/>
            <a:ext cx="6005017" cy="1143000"/>
          </a:xfrm>
        </p:spPr>
        <p:txBody>
          <a:bodyPr>
            <a:normAutofit fontScale="90000"/>
          </a:bodyPr>
          <a:lstStyle/>
          <a:p>
            <a:pPr lvl="0"/>
            <a:r>
              <a:rPr lang="es-PE" sz="2400" dirty="0" smtClean="0"/>
              <a:t>Cronograma DDJJ IGV y Cronograma Tipo A del Reg. de Ventas y Compras Electrónico</a:t>
            </a:r>
            <a:br>
              <a:rPr lang="es-PE" sz="2400" dirty="0" smtClean="0"/>
            </a:br>
            <a:r>
              <a:rPr lang="es-PE" sz="2400" dirty="0" smtClean="0"/>
              <a:t>Segundo Semestre 2016</a:t>
            </a:r>
            <a:endParaRPr lang="es-PE" sz="2400" dirty="0">
              <a:solidFill>
                <a:schemeClr val="bg1"/>
              </a:solidFill>
            </a:endParaRPr>
          </a:p>
        </p:txBody>
      </p:sp>
      <p:graphicFrame>
        <p:nvGraphicFramePr>
          <p:cNvPr id="5" name="4 Tabla"/>
          <p:cNvGraphicFramePr>
            <a:graphicFrameLocks noGrp="1"/>
          </p:cNvGraphicFramePr>
          <p:nvPr/>
        </p:nvGraphicFramePr>
        <p:xfrm>
          <a:off x="95531" y="2088110"/>
          <a:ext cx="8898341" cy="4324091"/>
        </p:xfrm>
        <a:graphic>
          <a:graphicData uri="http://schemas.openxmlformats.org/drawingml/2006/table">
            <a:tbl>
              <a:tblPr/>
              <a:tblGrid>
                <a:gridCol w="558969">
                  <a:extLst>
                    <a:ext uri="{9D8B030D-6E8A-4147-A177-3AD203B41FA5}">
                      <a16:colId xmlns:a16="http://schemas.microsoft.com/office/drawing/2014/main" val="20000"/>
                    </a:ext>
                  </a:extLst>
                </a:gridCol>
                <a:gridCol w="355708">
                  <a:extLst>
                    <a:ext uri="{9D8B030D-6E8A-4147-A177-3AD203B41FA5}">
                      <a16:colId xmlns:a16="http://schemas.microsoft.com/office/drawing/2014/main" val="20001"/>
                    </a:ext>
                  </a:extLst>
                </a:gridCol>
                <a:gridCol w="1058654">
                  <a:extLst>
                    <a:ext uri="{9D8B030D-6E8A-4147-A177-3AD203B41FA5}">
                      <a16:colId xmlns:a16="http://schemas.microsoft.com/office/drawing/2014/main" val="20002"/>
                    </a:ext>
                  </a:extLst>
                </a:gridCol>
                <a:gridCol w="1075592">
                  <a:extLst>
                    <a:ext uri="{9D8B030D-6E8A-4147-A177-3AD203B41FA5}">
                      <a16:colId xmlns:a16="http://schemas.microsoft.com/office/drawing/2014/main" val="20003"/>
                    </a:ext>
                  </a:extLst>
                </a:gridCol>
                <a:gridCol w="1041716">
                  <a:extLst>
                    <a:ext uri="{9D8B030D-6E8A-4147-A177-3AD203B41FA5}">
                      <a16:colId xmlns:a16="http://schemas.microsoft.com/office/drawing/2014/main" val="20004"/>
                    </a:ext>
                  </a:extLst>
                </a:gridCol>
                <a:gridCol w="1067124">
                  <a:extLst>
                    <a:ext uri="{9D8B030D-6E8A-4147-A177-3AD203B41FA5}">
                      <a16:colId xmlns:a16="http://schemas.microsoft.com/office/drawing/2014/main" val="20005"/>
                    </a:ext>
                  </a:extLst>
                </a:gridCol>
                <a:gridCol w="1058654">
                  <a:extLst>
                    <a:ext uri="{9D8B030D-6E8A-4147-A177-3AD203B41FA5}">
                      <a16:colId xmlns:a16="http://schemas.microsoft.com/office/drawing/2014/main" val="20006"/>
                    </a:ext>
                  </a:extLst>
                </a:gridCol>
                <a:gridCol w="1343785">
                  <a:extLst>
                    <a:ext uri="{9D8B030D-6E8A-4147-A177-3AD203B41FA5}">
                      <a16:colId xmlns:a16="http://schemas.microsoft.com/office/drawing/2014/main" val="20007"/>
                    </a:ext>
                  </a:extLst>
                </a:gridCol>
                <a:gridCol w="1338139">
                  <a:extLst>
                    <a:ext uri="{9D8B030D-6E8A-4147-A177-3AD203B41FA5}">
                      <a16:colId xmlns:a16="http://schemas.microsoft.com/office/drawing/2014/main" val="20008"/>
                    </a:ext>
                  </a:extLst>
                </a:gridCol>
              </a:tblGrid>
              <a:tr h="288935">
                <a:tc rowSpan="2" gridSpan="2">
                  <a:txBody>
                    <a:bodyPr/>
                    <a:lstStyle/>
                    <a:p>
                      <a:pPr algn="ctr" fontAlgn="ctr"/>
                      <a:r>
                        <a:rPr lang="es-PE" sz="1100" b="0" i="0" u="none" strike="noStrike" dirty="0">
                          <a:solidFill>
                            <a:srgbClr val="000000"/>
                          </a:solidFill>
                          <a:latin typeface="Calibri"/>
                        </a:rPr>
                        <a:t>MES </a:t>
                      </a:r>
                      <a:r>
                        <a:rPr lang="es-PE" sz="1100" b="0" i="0" u="none" strike="noStrike" dirty="0" smtClean="0">
                          <a:solidFill>
                            <a:srgbClr val="000000"/>
                          </a:solidFill>
                          <a:latin typeface="Calibri"/>
                        </a:rPr>
                        <a:t>/  </a:t>
                      </a:r>
                      <a:r>
                        <a:rPr lang="es-PE" sz="1100" b="0" i="0" u="none" strike="noStrike" dirty="0">
                          <a:solidFill>
                            <a:srgbClr val="000000"/>
                          </a:solidFill>
                          <a:latin typeface="Calibri"/>
                        </a:rPr>
                        <a:t>RUC</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PE"/>
                    </a:p>
                  </a:txBody>
                  <a:tcPr/>
                </a:tc>
                <a:tc gridSpan="7">
                  <a:txBody>
                    <a:bodyPr/>
                    <a:lstStyle/>
                    <a:p>
                      <a:pPr algn="ctr" fontAlgn="b"/>
                      <a:r>
                        <a:rPr lang="es-PE" sz="1100" b="1" i="0" u="none" strike="noStrike">
                          <a:solidFill>
                            <a:srgbClr val="000000"/>
                          </a:solidFill>
                          <a:latin typeface="Calibri"/>
                        </a:rPr>
                        <a:t>FECHA MÁXIMA DE ATRASO SEGÚN EL ÚLTIMO DÍGITO DEL RUC</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567936">
                <a:tc gridSpan="2" vMerge="1">
                  <a:txBody>
                    <a:bodyPr/>
                    <a:lstStyle/>
                    <a:p>
                      <a:endParaRPr lang="es-PE"/>
                    </a:p>
                  </a:txBody>
                  <a:tcPr/>
                </a:tc>
                <a:tc hMerge="1" vMerge="1">
                  <a:txBody>
                    <a:bodyPr/>
                    <a:lstStyle/>
                    <a:p>
                      <a:endParaRPr lang="es-PE"/>
                    </a:p>
                  </a:txBody>
                  <a:tcPr/>
                </a:tc>
                <a:tc>
                  <a:txBody>
                    <a:bodyPr/>
                    <a:lstStyle/>
                    <a:p>
                      <a:pPr algn="ctr" fontAlgn="ctr"/>
                      <a:r>
                        <a:rPr lang="es-PE" sz="1100" b="0" i="0" u="none" strike="noStrike" dirty="0" smtClean="0">
                          <a:solidFill>
                            <a:srgbClr val="000000"/>
                          </a:solidFill>
                          <a:latin typeface="Calibri"/>
                        </a:rPr>
                        <a:t>4 y 5</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6 y 7</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8 y 9</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0</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1</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2 y 3</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latin typeface="Calibri"/>
                        </a:rPr>
                        <a:t>Buenos Contribuyentes y UESP</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935">
                <a:tc rowSpan="2">
                  <a:txBody>
                    <a:bodyPr/>
                    <a:lstStyle/>
                    <a:p>
                      <a:pPr algn="ctr" fontAlgn="ctr"/>
                      <a:r>
                        <a:rPr lang="es-PE" sz="900" b="0" i="0" u="none" strike="noStrike" dirty="0">
                          <a:solidFill>
                            <a:srgbClr val="000000"/>
                          </a:solidFill>
                          <a:latin typeface="Calibri"/>
                        </a:rPr>
                        <a:t>Julio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10-agosto-2016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12-agosto-2016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15-agosto-2016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16-agosto-2016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19-agosto-2016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22-agosto-2016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3"/>
                  </a:ext>
                </a:extLst>
              </a:tr>
              <a:tr h="288935">
                <a:tc rowSpan="2">
                  <a:txBody>
                    <a:bodyPr/>
                    <a:lstStyle/>
                    <a:p>
                      <a:pPr algn="ctr" fontAlgn="ctr"/>
                      <a:r>
                        <a:rPr lang="es-PE" sz="900" b="0" i="0" u="none" strike="noStrike" dirty="0">
                          <a:solidFill>
                            <a:srgbClr val="000000"/>
                          </a:solidFill>
                          <a:latin typeface="Calibri"/>
                        </a:rPr>
                        <a:t>Agosto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13-septiembre-2016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14-septiembre-2016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15-septiembre-2016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16-septiembre-2016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19-septiembre-2016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21-septiembre-2016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22-septiembre-2016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5"/>
                  </a:ext>
                </a:extLst>
              </a:tr>
              <a:tr h="288935">
                <a:tc rowSpan="2">
                  <a:txBody>
                    <a:bodyPr/>
                    <a:lstStyle/>
                    <a:p>
                      <a:pPr algn="ctr" fontAlgn="ctr"/>
                      <a:r>
                        <a:rPr lang="es-PE" sz="900" b="0" i="0" u="none" strike="noStrike" dirty="0">
                          <a:solidFill>
                            <a:srgbClr val="000000"/>
                          </a:solidFill>
                          <a:latin typeface="Calibri"/>
                        </a:rPr>
                        <a:t>Septiembre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19-octubre-2016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21-octubre-2016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24-octubre-2016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7"/>
                  </a:ext>
                </a:extLst>
              </a:tr>
              <a:tr h="288935">
                <a:tc rowSpan="2">
                  <a:txBody>
                    <a:bodyPr/>
                    <a:lstStyle/>
                    <a:p>
                      <a:pPr algn="ctr" fontAlgn="ctr"/>
                      <a:r>
                        <a:rPr lang="es-PE" sz="900" b="0" i="0" u="none" strike="noStrike" dirty="0">
                          <a:solidFill>
                            <a:srgbClr val="000000"/>
                          </a:solidFill>
                          <a:latin typeface="Calibri"/>
                        </a:rPr>
                        <a:t>Octubre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18-noviembre-2016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8"/>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22-noviembre-2016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23-noviembre-2016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r h="288935">
                <a:tc rowSpan="2">
                  <a:txBody>
                    <a:bodyPr/>
                    <a:lstStyle/>
                    <a:p>
                      <a:pPr algn="ctr" fontAlgn="ctr"/>
                      <a:r>
                        <a:rPr lang="es-PE" sz="900" b="0" i="0" u="none" strike="noStrike" dirty="0">
                          <a:solidFill>
                            <a:srgbClr val="000000"/>
                          </a:solidFill>
                          <a:latin typeface="Calibri"/>
                        </a:rPr>
                        <a:t>Noviembre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20-diciembre-2016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0"/>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22-diciembre-2016</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23-diciembre-2016</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1"/>
                  </a:ext>
                </a:extLst>
              </a:tr>
              <a:tr h="288935">
                <a:tc rowSpan="2">
                  <a:txBody>
                    <a:bodyPr/>
                    <a:lstStyle/>
                    <a:p>
                      <a:pPr algn="ctr" fontAlgn="ctr"/>
                      <a:r>
                        <a:rPr lang="es-PE" sz="900" b="0" i="0" u="none" strike="noStrike" dirty="0">
                          <a:solidFill>
                            <a:srgbClr val="000000"/>
                          </a:solidFill>
                          <a:latin typeface="Calibri"/>
                        </a:rPr>
                        <a:t>Diciembre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Calibri"/>
                        </a:rPr>
                        <a:t> </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13-enero-2017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20-enero-2017</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23-enero-2017</a:t>
                      </a:r>
                    </a:p>
                  </a:txBody>
                  <a:tcPr marL="5969" marR="5969" marT="59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3"/>
                  </a:ext>
                </a:extLst>
              </a:tr>
            </a:tbl>
          </a:graphicData>
        </a:graphic>
      </p:graphicFrame>
      <p:sp>
        <p:nvSpPr>
          <p:cNvPr id="4" name="3 Rectángulo redondeado"/>
          <p:cNvSpPr/>
          <p:nvPr/>
        </p:nvSpPr>
        <p:spPr>
          <a:xfrm>
            <a:off x="2060819" y="1526822"/>
            <a:ext cx="4981433" cy="3861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000" b="1" dirty="0" smtClean="0"/>
              <a:t>Contribuyentes que llevan LE antes del 2016</a:t>
            </a:r>
            <a:endParaRPr lang="es-PE" sz="2000" b="1" dirty="0"/>
          </a:p>
        </p:txBody>
      </p:sp>
      <p:sp>
        <p:nvSpPr>
          <p:cNvPr id="6" name="Rectángulo 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5659" y="260990"/>
            <a:ext cx="6005017" cy="1143000"/>
          </a:xfrm>
        </p:spPr>
        <p:txBody>
          <a:bodyPr>
            <a:normAutofit fontScale="90000"/>
          </a:bodyPr>
          <a:lstStyle/>
          <a:p>
            <a:pPr lvl="0"/>
            <a:r>
              <a:rPr lang="es-PE" sz="2400" dirty="0" smtClean="0"/>
              <a:t>Cronograma DDJJ IGV y Cronograma Tipo B del Reg. de Ventas y Compras Electrónico</a:t>
            </a:r>
            <a:br>
              <a:rPr lang="es-PE" sz="2400" dirty="0" smtClean="0"/>
            </a:br>
            <a:r>
              <a:rPr lang="es-PE" sz="2400" dirty="0" smtClean="0"/>
              <a:t>Primer Semestre 2016</a:t>
            </a:r>
            <a:endParaRPr lang="es-PE" sz="2400" dirty="0">
              <a:solidFill>
                <a:schemeClr val="bg1"/>
              </a:solidFill>
            </a:endParaRPr>
          </a:p>
        </p:txBody>
      </p:sp>
      <p:graphicFrame>
        <p:nvGraphicFramePr>
          <p:cNvPr id="7" name="6 Tabla"/>
          <p:cNvGraphicFramePr>
            <a:graphicFrameLocks noGrp="1"/>
          </p:cNvGraphicFramePr>
          <p:nvPr/>
        </p:nvGraphicFramePr>
        <p:xfrm>
          <a:off x="136474" y="2049416"/>
          <a:ext cx="8898341" cy="4324091"/>
        </p:xfrm>
        <a:graphic>
          <a:graphicData uri="http://schemas.openxmlformats.org/drawingml/2006/table">
            <a:tbl>
              <a:tblPr/>
              <a:tblGrid>
                <a:gridCol w="558969">
                  <a:extLst>
                    <a:ext uri="{9D8B030D-6E8A-4147-A177-3AD203B41FA5}">
                      <a16:colId xmlns:a16="http://schemas.microsoft.com/office/drawing/2014/main" val="20000"/>
                    </a:ext>
                  </a:extLst>
                </a:gridCol>
                <a:gridCol w="355708">
                  <a:extLst>
                    <a:ext uri="{9D8B030D-6E8A-4147-A177-3AD203B41FA5}">
                      <a16:colId xmlns:a16="http://schemas.microsoft.com/office/drawing/2014/main" val="20001"/>
                    </a:ext>
                  </a:extLst>
                </a:gridCol>
                <a:gridCol w="1058654">
                  <a:extLst>
                    <a:ext uri="{9D8B030D-6E8A-4147-A177-3AD203B41FA5}">
                      <a16:colId xmlns:a16="http://schemas.microsoft.com/office/drawing/2014/main" val="20002"/>
                    </a:ext>
                  </a:extLst>
                </a:gridCol>
                <a:gridCol w="1075592">
                  <a:extLst>
                    <a:ext uri="{9D8B030D-6E8A-4147-A177-3AD203B41FA5}">
                      <a16:colId xmlns:a16="http://schemas.microsoft.com/office/drawing/2014/main" val="20003"/>
                    </a:ext>
                  </a:extLst>
                </a:gridCol>
                <a:gridCol w="1041716">
                  <a:extLst>
                    <a:ext uri="{9D8B030D-6E8A-4147-A177-3AD203B41FA5}">
                      <a16:colId xmlns:a16="http://schemas.microsoft.com/office/drawing/2014/main" val="20004"/>
                    </a:ext>
                  </a:extLst>
                </a:gridCol>
                <a:gridCol w="1067124">
                  <a:extLst>
                    <a:ext uri="{9D8B030D-6E8A-4147-A177-3AD203B41FA5}">
                      <a16:colId xmlns:a16="http://schemas.microsoft.com/office/drawing/2014/main" val="20005"/>
                    </a:ext>
                  </a:extLst>
                </a:gridCol>
                <a:gridCol w="1058654">
                  <a:extLst>
                    <a:ext uri="{9D8B030D-6E8A-4147-A177-3AD203B41FA5}">
                      <a16:colId xmlns:a16="http://schemas.microsoft.com/office/drawing/2014/main" val="20006"/>
                    </a:ext>
                  </a:extLst>
                </a:gridCol>
                <a:gridCol w="1343785">
                  <a:extLst>
                    <a:ext uri="{9D8B030D-6E8A-4147-A177-3AD203B41FA5}">
                      <a16:colId xmlns:a16="http://schemas.microsoft.com/office/drawing/2014/main" val="20007"/>
                    </a:ext>
                  </a:extLst>
                </a:gridCol>
                <a:gridCol w="1338139">
                  <a:extLst>
                    <a:ext uri="{9D8B030D-6E8A-4147-A177-3AD203B41FA5}">
                      <a16:colId xmlns:a16="http://schemas.microsoft.com/office/drawing/2014/main" val="20008"/>
                    </a:ext>
                  </a:extLst>
                </a:gridCol>
              </a:tblGrid>
              <a:tr h="288935">
                <a:tc rowSpan="2" gridSpan="2">
                  <a:txBody>
                    <a:bodyPr/>
                    <a:lstStyle/>
                    <a:p>
                      <a:pPr algn="ctr" fontAlgn="ctr"/>
                      <a:r>
                        <a:rPr lang="es-PE" sz="1100" b="0" i="0" u="none" strike="noStrike" dirty="0">
                          <a:solidFill>
                            <a:srgbClr val="000000"/>
                          </a:solidFill>
                          <a:latin typeface="Calibri"/>
                        </a:rPr>
                        <a:t>MES </a:t>
                      </a:r>
                      <a:r>
                        <a:rPr lang="es-PE" sz="1100" b="0" i="0" u="none" strike="noStrike" dirty="0" smtClean="0">
                          <a:solidFill>
                            <a:srgbClr val="000000"/>
                          </a:solidFill>
                          <a:latin typeface="Calibri"/>
                        </a:rPr>
                        <a:t>/  </a:t>
                      </a:r>
                      <a:r>
                        <a:rPr lang="es-PE" sz="1100" b="0" i="0" u="none" strike="noStrike" dirty="0">
                          <a:solidFill>
                            <a:srgbClr val="000000"/>
                          </a:solidFill>
                          <a:latin typeface="Calibri"/>
                        </a:rPr>
                        <a:t>RUC</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PE"/>
                    </a:p>
                  </a:txBody>
                  <a:tcPr/>
                </a:tc>
                <a:tc gridSpan="7">
                  <a:txBody>
                    <a:bodyPr/>
                    <a:lstStyle/>
                    <a:p>
                      <a:pPr algn="ctr" fontAlgn="b"/>
                      <a:r>
                        <a:rPr lang="es-PE" sz="1100" b="1" i="0" u="none" strike="noStrike">
                          <a:solidFill>
                            <a:srgbClr val="000000"/>
                          </a:solidFill>
                          <a:latin typeface="Calibri"/>
                        </a:rPr>
                        <a:t>FECHA MÁXIMA DE ATRASO SEGÚN EL ÚLTIMO DÍGITO DEL RUC</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567936">
                <a:tc gridSpan="2" vMerge="1">
                  <a:txBody>
                    <a:bodyPr/>
                    <a:lstStyle/>
                    <a:p>
                      <a:endParaRPr lang="es-PE"/>
                    </a:p>
                  </a:txBody>
                  <a:tcPr/>
                </a:tc>
                <a:tc hMerge="1" vMerge="1">
                  <a:txBody>
                    <a:bodyPr/>
                    <a:lstStyle/>
                    <a:p>
                      <a:endParaRPr lang="es-PE"/>
                    </a:p>
                  </a:txBody>
                  <a:tcPr/>
                </a:tc>
                <a:tc>
                  <a:txBody>
                    <a:bodyPr/>
                    <a:lstStyle/>
                    <a:p>
                      <a:pPr algn="ctr" fontAlgn="ctr"/>
                      <a:r>
                        <a:rPr lang="es-PE" sz="1100" b="0" i="0" u="none" strike="noStrike" dirty="0" smtClean="0">
                          <a:solidFill>
                            <a:srgbClr val="000000"/>
                          </a:solidFill>
                          <a:latin typeface="Calibri"/>
                        </a:rPr>
                        <a:t>4 y 5</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6 y 7</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8 y 9</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0</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1</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2 y 3</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latin typeface="Calibri"/>
                        </a:rPr>
                        <a:t>Buenos Contribuyentes y UESP</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935">
                <a:tc rowSpan="2">
                  <a:txBody>
                    <a:bodyPr/>
                    <a:lstStyle/>
                    <a:p>
                      <a:pPr algn="ctr" fontAlgn="ctr"/>
                      <a:r>
                        <a:rPr lang="es-PE" sz="1100" b="0" i="0" u="none" strike="noStrike">
                          <a:solidFill>
                            <a:srgbClr val="000000"/>
                          </a:solidFill>
                          <a:latin typeface="Calibri"/>
                        </a:rPr>
                        <a:t>Enero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10-agosto-2016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dirty="0">
                          <a:solidFill>
                            <a:srgbClr val="000000"/>
                          </a:solidFill>
                          <a:latin typeface="Arial"/>
                        </a:rPr>
                        <a:t>11-agosto-2016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12-febrero-2016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15-febrero-2016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16-febrero-2016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17-febrero-2016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18-febrero-2016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19-febrero-2016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22-febrero-2016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3"/>
                  </a:ext>
                </a:extLst>
              </a:tr>
              <a:tr h="288935">
                <a:tc rowSpan="2">
                  <a:txBody>
                    <a:bodyPr/>
                    <a:lstStyle/>
                    <a:p>
                      <a:pPr algn="ctr" fontAlgn="ctr"/>
                      <a:r>
                        <a:rPr lang="es-PE" sz="1100" b="0" i="0" u="none" strike="noStrike">
                          <a:solidFill>
                            <a:srgbClr val="000000"/>
                          </a:solidFill>
                          <a:latin typeface="Calibri"/>
                        </a:rPr>
                        <a:t>Febrero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10-agosto-2016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14-marzo-2016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15-marzo-2016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16-marzo-2016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17-marzo-2016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18-marzo-2016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21-marzo-2016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22-marzo-2016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5"/>
                  </a:ext>
                </a:extLst>
              </a:tr>
              <a:tr h="288935">
                <a:tc rowSpan="2">
                  <a:txBody>
                    <a:bodyPr/>
                    <a:lstStyle/>
                    <a:p>
                      <a:pPr algn="ctr" fontAlgn="ctr"/>
                      <a:r>
                        <a:rPr lang="es-PE" sz="1100" b="0" i="0" u="none" strike="noStrike">
                          <a:solidFill>
                            <a:srgbClr val="000000"/>
                          </a:solidFill>
                          <a:latin typeface="Calibri"/>
                        </a:rPr>
                        <a:t>Marzo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14-abril-2016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15-abril-2016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18-abril-2016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19-abril-2016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20-abril-2016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21-abril-2016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22-abril-2016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7"/>
                  </a:ext>
                </a:extLst>
              </a:tr>
              <a:tr h="288935">
                <a:tc rowSpan="2">
                  <a:txBody>
                    <a:bodyPr/>
                    <a:lstStyle/>
                    <a:p>
                      <a:pPr algn="ctr" fontAlgn="ctr"/>
                      <a:r>
                        <a:rPr lang="es-PE" sz="1100" b="0" i="0" u="none" strike="noStrike">
                          <a:solidFill>
                            <a:srgbClr val="000000"/>
                          </a:solidFill>
                          <a:latin typeface="Calibri"/>
                        </a:rPr>
                        <a:t>Abril</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8"/>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13-mayo-2016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16-mayo-2016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17-mayo-2016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18-mayo-2016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19-mayo-2016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20-mayo-2016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23-mayo-2016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r h="288935">
                <a:tc rowSpan="2">
                  <a:txBody>
                    <a:bodyPr/>
                    <a:lstStyle/>
                    <a:p>
                      <a:pPr algn="ctr" fontAlgn="ctr"/>
                      <a:r>
                        <a:rPr lang="es-PE" sz="1100" b="0" i="0" u="none" strike="noStrike">
                          <a:solidFill>
                            <a:srgbClr val="000000"/>
                          </a:solidFill>
                          <a:latin typeface="Calibri"/>
                        </a:rPr>
                        <a:t>Mayo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0"/>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14-junio-2016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15-junio-2016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16-junio-2016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17-junio-2016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20-junio-2016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21-junio-2016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22-junio-2016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1"/>
                  </a:ext>
                </a:extLst>
              </a:tr>
              <a:tr h="288935">
                <a:tc rowSpan="2">
                  <a:txBody>
                    <a:bodyPr/>
                    <a:lstStyle/>
                    <a:p>
                      <a:pPr algn="ctr" fontAlgn="ctr"/>
                      <a:r>
                        <a:rPr lang="es-PE" sz="1100" b="0" i="0" u="none" strike="noStrike">
                          <a:solidFill>
                            <a:srgbClr val="000000"/>
                          </a:solidFill>
                          <a:latin typeface="Calibri"/>
                        </a:rPr>
                        <a:t>Junio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14-julio-2016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15-julio-2016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18-julio-2016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19-julio-2016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20-julio-2016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21-julio-2016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22-julio-2016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3"/>
                  </a:ext>
                </a:extLst>
              </a:tr>
            </a:tbl>
          </a:graphicData>
        </a:graphic>
      </p:graphicFrame>
      <p:sp>
        <p:nvSpPr>
          <p:cNvPr id="4" name="3 Rectángulo redondeado"/>
          <p:cNvSpPr/>
          <p:nvPr/>
        </p:nvSpPr>
        <p:spPr>
          <a:xfrm>
            <a:off x="1460664" y="1526822"/>
            <a:ext cx="6246421" cy="38611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sz="2000" b="1" dirty="0" smtClean="0"/>
              <a:t>Contribuyentes que deben  llevar LE a partir del 2016</a:t>
            </a:r>
            <a:endParaRPr lang="es-PE" sz="2000" b="1" dirty="0"/>
          </a:p>
        </p:txBody>
      </p:sp>
      <p:sp>
        <p:nvSpPr>
          <p:cNvPr id="5" name="Rectángulo 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5659" y="260990"/>
            <a:ext cx="6005017" cy="1143000"/>
          </a:xfrm>
        </p:spPr>
        <p:txBody>
          <a:bodyPr>
            <a:normAutofit fontScale="90000"/>
          </a:bodyPr>
          <a:lstStyle/>
          <a:p>
            <a:pPr lvl="0"/>
            <a:r>
              <a:rPr lang="es-PE" sz="2400" dirty="0" smtClean="0"/>
              <a:t>Cronograma DDJJ IGV y Cronograma Tipo B del Reg. de Ventas y Compras Electrónico</a:t>
            </a:r>
            <a:br>
              <a:rPr lang="es-PE" sz="2400" dirty="0" smtClean="0"/>
            </a:br>
            <a:r>
              <a:rPr lang="es-PE" sz="2400" dirty="0" smtClean="0"/>
              <a:t>Segundo Semestre 2016</a:t>
            </a:r>
            <a:endParaRPr lang="es-PE" sz="2400" dirty="0">
              <a:solidFill>
                <a:schemeClr val="bg1"/>
              </a:solidFill>
            </a:endParaRPr>
          </a:p>
        </p:txBody>
      </p:sp>
      <p:graphicFrame>
        <p:nvGraphicFramePr>
          <p:cNvPr id="5" name="4 Tabla"/>
          <p:cNvGraphicFramePr>
            <a:graphicFrameLocks noGrp="1"/>
          </p:cNvGraphicFramePr>
          <p:nvPr/>
        </p:nvGraphicFramePr>
        <p:xfrm>
          <a:off x="95531" y="2047166"/>
          <a:ext cx="8898341" cy="4324091"/>
        </p:xfrm>
        <a:graphic>
          <a:graphicData uri="http://schemas.openxmlformats.org/drawingml/2006/table">
            <a:tbl>
              <a:tblPr/>
              <a:tblGrid>
                <a:gridCol w="558969">
                  <a:extLst>
                    <a:ext uri="{9D8B030D-6E8A-4147-A177-3AD203B41FA5}">
                      <a16:colId xmlns:a16="http://schemas.microsoft.com/office/drawing/2014/main" val="20000"/>
                    </a:ext>
                  </a:extLst>
                </a:gridCol>
                <a:gridCol w="355708">
                  <a:extLst>
                    <a:ext uri="{9D8B030D-6E8A-4147-A177-3AD203B41FA5}">
                      <a16:colId xmlns:a16="http://schemas.microsoft.com/office/drawing/2014/main" val="20001"/>
                    </a:ext>
                  </a:extLst>
                </a:gridCol>
                <a:gridCol w="1058654">
                  <a:extLst>
                    <a:ext uri="{9D8B030D-6E8A-4147-A177-3AD203B41FA5}">
                      <a16:colId xmlns:a16="http://schemas.microsoft.com/office/drawing/2014/main" val="20002"/>
                    </a:ext>
                  </a:extLst>
                </a:gridCol>
                <a:gridCol w="1075592">
                  <a:extLst>
                    <a:ext uri="{9D8B030D-6E8A-4147-A177-3AD203B41FA5}">
                      <a16:colId xmlns:a16="http://schemas.microsoft.com/office/drawing/2014/main" val="20003"/>
                    </a:ext>
                  </a:extLst>
                </a:gridCol>
                <a:gridCol w="1041716">
                  <a:extLst>
                    <a:ext uri="{9D8B030D-6E8A-4147-A177-3AD203B41FA5}">
                      <a16:colId xmlns:a16="http://schemas.microsoft.com/office/drawing/2014/main" val="20004"/>
                    </a:ext>
                  </a:extLst>
                </a:gridCol>
                <a:gridCol w="1067124">
                  <a:extLst>
                    <a:ext uri="{9D8B030D-6E8A-4147-A177-3AD203B41FA5}">
                      <a16:colId xmlns:a16="http://schemas.microsoft.com/office/drawing/2014/main" val="20005"/>
                    </a:ext>
                  </a:extLst>
                </a:gridCol>
                <a:gridCol w="1058654">
                  <a:extLst>
                    <a:ext uri="{9D8B030D-6E8A-4147-A177-3AD203B41FA5}">
                      <a16:colId xmlns:a16="http://schemas.microsoft.com/office/drawing/2014/main" val="20006"/>
                    </a:ext>
                  </a:extLst>
                </a:gridCol>
                <a:gridCol w="1343785">
                  <a:extLst>
                    <a:ext uri="{9D8B030D-6E8A-4147-A177-3AD203B41FA5}">
                      <a16:colId xmlns:a16="http://schemas.microsoft.com/office/drawing/2014/main" val="20007"/>
                    </a:ext>
                  </a:extLst>
                </a:gridCol>
                <a:gridCol w="1338139">
                  <a:extLst>
                    <a:ext uri="{9D8B030D-6E8A-4147-A177-3AD203B41FA5}">
                      <a16:colId xmlns:a16="http://schemas.microsoft.com/office/drawing/2014/main" val="20008"/>
                    </a:ext>
                  </a:extLst>
                </a:gridCol>
              </a:tblGrid>
              <a:tr h="288935">
                <a:tc rowSpan="2" gridSpan="2">
                  <a:txBody>
                    <a:bodyPr/>
                    <a:lstStyle/>
                    <a:p>
                      <a:pPr algn="ctr" fontAlgn="ctr"/>
                      <a:r>
                        <a:rPr lang="es-PE" sz="1100" b="0" i="0" u="none" strike="noStrike" dirty="0">
                          <a:solidFill>
                            <a:srgbClr val="000000"/>
                          </a:solidFill>
                          <a:latin typeface="Calibri"/>
                        </a:rPr>
                        <a:t>MES </a:t>
                      </a:r>
                      <a:r>
                        <a:rPr lang="es-PE" sz="1100" b="0" i="0" u="none" strike="noStrike" dirty="0" smtClean="0">
                          <a:solidFill>
                            <a:srgbClr val="000000"/>
                          </a:solidFill>
                          <a:latin typeface="Calibri"/>
                        </a:rPr>
                        <a:t>/  </a:t>
                      </a:r>
                      <a:r>
                        <a:rPr lang="es-PE" sz="1100" b="0" i="0" u="none" strike="noStrike" dirty="0">
                          <a:solidFill>
                            <a:srgbClr val="000000"/>
                          </a:solidFill>
                          <a:latin typeface="Calibri"/>
                        </a:rPr>
                        <a:t>RUC</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PE"/>
                    </a:p>
                  </a:txBody>
                  <a:tcPr/>
                </a:tc>
                <a:tc gridSpan="7">
                  <a:txBody>
                    <a:bodyPr/>
                    <a:lstStyle/>
                    <a:p>
                      <a:pPr algn="ctr" fontAlgn="b"/>
                      <a:r>
                        <a:rPr lang="es-PE" sz="1100" b="1" i="0" u="none" strike="noStrike">
                          <a:solidFill>
                            <a:srgbClr val="000000"/>
                          </a:solidFill>
                          <a:latin typeface="Calibri"/>
                        </a:rPr>
                        <a:t>FECHA MÁXIMA DE ATRASO SEGÚN EL ÚLTIMO DÍGITO DEL RUC</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567936">
                <a:tc gridSpan="2" vMerge="1">
                  <a:txBody>
                    <a:bodyPr/>
                    <a:lstStyle/>
                    <a:p>
                      <a:endParaRPr lang="es-PE"/>
                    </a:p>
                  </a:txBody>
                  <a:tcPr/>
                </a:tc>
                <a:tc hMerge="1" vMerge="1">
                  <a:txBody>
                    <a:bodyPr/>
                    <a:lstStyle/>
                    <a:p>
                      <a:endParaRPr lang="es-PE"/>
                    </a:p>
                  </a:txBody>
                  <a:tcPr/>
                </a:tc>
                <a:tc>
                  <a:txBody>
                    <a:bodyPr/>
                    <a:lstStyle/>
                    <a:p>
                      <a:pPr algn="ctr" fontAlgn="ctr"/>
                      <a:r>
                        <a:rPr lang="es-PE" sz="1100" b="0" i="0" u="none" strike="noStrike" dirty="0" smtClean="0">
                          <a:solidFill>
                            <a:srgbClr val="000000"/>
                          </a:solidFill>
                          <a:latin typeface="Calibri"/>
                        </a:rPr>
                        <a:t>4 y 5</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6 y 7</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8 y 9</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0</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a:solidFill>
                            <a:srgbClr val="000000"/>
                          </a:solidFill>
                          <a:latin typeface="Calibri"/>
                        </a:rPr>
                        <a:t>1</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dirty="0" smtClean="0">
                          <a:solidFill>
                            <a:srgbClr val="000000"/>
                          </a:solidFill>
                          <a:latin typeface="Calibri"/>
                        </a:rPr>
                        <a:t>2 y 3</a:t>
                      </a:r>
                      <a:endParaRPr lang="es-PE" sz="1100" b="0" i="0" u="none" strike="noStrike" dirty="0">
                        <a:solidFill>
                          <a:srgbClr val="000000"/>
                        </a:solidFill>
                        <a:latin typeface="Calibri"/>
                      </a:endParaRP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latin typeface="Calibri"/>
                        </a:rPr>
                        <a:t>Buenos Contribuyentes y UESP</a:t>
                      </a:r>
                    </a:p>
                  </a:txBody>
                  <a:tcPr marL="5969" marR="5969" marT="5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935">
                <a:tc rowSpan="2">
                  <a:txBody>
                    <a:bodyPr/>
                    <a:lstStyle/>
                    <a:p>
                      <a:pPr algn="ctr" fontAlgn="ctr"/>
                      <a:r>
                        <a:rPr lang="es-PE" sz="900" b="0" i="0" u="none" strike="noStrike" dirty="0">
                          <a:solidFill>
                            <a:srgbClr val="000000"/>
                          </a:solidFill>
                          <a:latin typeface="Calibri"/>
                        </a:rPr>
                        <a:t>Julio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12-agosto-2016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19-agosto-2016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22-agosto-2016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3"/>
                  </a:ext>
                </a:extLst>
              </a:tr>
              <a:tr h="288935">
                <a:tc rowSpan="2">
                  <a:txBody>
                    <a:bodyPr/>
                    <a:lstStyle/>
                    <a:p>
                      <a:pPr algn="ctr" fontAlgn="ctr"/>
                      <a:r>
                        <a:rPr lang="es-PE" sz="900" b="0" i="0" u="none" strike="noStrike" dirty="0">
                          <a:solidFill>
                            <a:srgbClr val="000000"/>
                          </a:solidFill>
                          <a:latin typeface="Calibri"/>
                        </a:rPr>
                        <a:t>Agosto</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19-septiembre-2016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21-septiembre-2016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22-septiembre-2016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5"/>
                  </a:ext>
                </a:extLst>
              </a:tr>
              <a:tr h="288935">
                <a:tc rowSpan="2">
                  <a:txBody>
                    <a:bodyPr/>
                    <a:lstStyle/>
                    <a:p>
                      <a:pPr algn="ctr" fontAlgn="ctr"/>
                      <a:r>
                        <a:rPr lang="es-PE" sz="900" b="0" i="0" u="none" strike="noStrike" dirty="0">
                          <a:solidFill>
                            <a:srgbClr val="000000"/>
                          </a:solidFill>
                          <a:latin typeface="Calibri"/>
                        </a:rPr>
                        <a:t>Septiembre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20-diciembre-2016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14-octubre-2016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21-octubre-2016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24-octubre-2016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7"/>
                  </a:ext>
                </a:extLst>
              </a:tr>
              <a:tr h="288935">
                <a:tc rowSpan="2">
                  <a:txBody>
                    <a:bodyPr/>
                    <a:lstStyle/>
                    <a:p>
                      <a:pPr algn="ctr" fontAlgn="ctr"/>
                      <a:r>
                        <a:rPr lang="es-PE" sz="900" b="0" i="0" u="none" strike="noStrike" dirty="0">
                          <a:solidFill>
                            <a:srgbClr val="000000"/>
                          </a:solidFill>
                          <a:latin typeface="Calibri"/>
                        </a:rPr>
                        <a:t>Octubre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14-diciembre-2016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15-diciembre-2016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19-diciembre-2016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20-diciembre-2016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8"/>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22-noviembre-2016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23-noviembre-2016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r h="288935">
                <a:tc rowSpan="2">
                  <a:txBody>
                    <a:bodyPr/>
                    <a:lstStyle/>
                    <a:p>
                      <a:pPr algn="ctr" fontAlgn="ctr"/>
                      <a:r>
                        <a:rPr lang="es-PE" sz="900" b="0" i="0" u="none" strike="noStrike" dirty="0">
                          <a:solidFill>
                            <a:srgbClr val="000000"/>
                          </a:solidFill>
                          <a:latin typeface="Calibri"/>
                        </a:rPr>
                        <a:t>Noviembre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0"/>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15-diciembre-2016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21-diciembre-2016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22-diciembre-2016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23-diciembre-2016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1"/>
                  </a:ext>
                </a:extLst>
              </a:tr>
              <a:tr h="288935">
                <a:tc rowSpan="2">
                  <a:txBody>
                    <a:bodyPr/>
                    <a:lstStyle/>
                    <a:p>
                      <a:pPr algn="ctr" fontAlgn="ctr"/>
                      <a:r>
                        <a:rPr lang="es-PE" sz="900" b="0" i="0" u="none" strike="noStrike" dirty="0">
                          <a:solidFill>
                            <a:srgbClr val="000000"/>
                          </a:solidFill>
                          <a:latin typeface="Calibri"/>
                        </a:rPr>
                        <a:t>Diciembre</a:t>
                      </a:r>
                    </a:p>
                  </a:txBody>
                  <a:tcPr marL="5969" marR="5969" marT="59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E" sz="1100" b="0" i="0" u="none" strike="noStrike">
                          <a:solidFill>
                            <a:srgbClr val="000000"/>
                          </a:solidFill>
                          <a:latin typeface="Calibri"/>
                        </a:rPr>
                        <a:t>Libros</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11-enero-2017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12-enero-2017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13-enero-2017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16-enero-2017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17-enero-2017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Arial"/>
                        </a:rPr>
                        <a:t>18-enero-2017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s-PE" sz="9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r h="288935">
                <a:tc vMerge="1">
                  <a:txBody>
                    <a:bodyPr/>
                    <a:lstStyle/>
                    <a:p>
                      <a:endParaRPr lang="es-PE"/>
                    </a:p>
                  </a:txBody>
                  <a:tcPr/>
                </a:tc>
                <a:tc>
                  <a:txBody>
                    <a:bodyPr/>
                    <a:lstStyle/>
                    <a:p>
                      <a:pPr algn="l" fontAlgn="b"/>
                      <a:r>
                        <a:rPr lang="es-PE" sz="1100" b="0" i="0" u="none" strike="noStrike">
                          <a:solidFill>
                            <a:srgbClr val="000000"/>
                          </a:solidFill>
                          <a:latin typeface="Calibri"/>
                        </a:rPr>
                        <a:t>DDJJ</a:t>
                      </a:r>
                    </a:p>
                  </a:txBody>
                  <a:tcPr marL="5969" marR="5969" marT="5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13-enero-2017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16-enero-2017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17-enero-2017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18-enero-2017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19-enero-2017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a:solidFill>
                            <a:srgbClr val="000000"/>
                          </a:solidFill>
                          <a:latin typeface="Arial"/>
                        </a:rPr>
                        <a:t>20-enero-2017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s-PE" sz="900" b="0" i="0" u="none" strike="noStrike" dirty="0">
                          <a:solidFill>
                            <a:srgbClr val="000000"/>
                          </a:solidFill>
                          <a:latin typeface="Arial"/>
                        </a:rPr>
                        <a:t>23-enero-2017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3"/>
                  </a:ext>
                </a:extLst>
              </a:tr>
            </a:tbl>
          </a:graphicData>
        </a:graphic>
      </p:graphicFrame>
      <p:sp>
        <p:nvSpPr>
          <p:cNvPr id="6" name="5 Rectángulo redondeado"/>
          <p:cNvSpPr/>
          <p:nvPr/>
        </p:nvSpPr>
        <p:spPr>
          <a:xfrm>
            <a:off x="1460664" y="1526822"/>
            <a:ext cx="6246421" cy="38611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sz="2000" b="1" dirty="0" smtClean="0"/>
              <a:t>Contribuyentes que deben  llevar LE a partir del 2016</a:t>
            </a:r>
            <a:endParaRPr lang="es-PE" sz="2000" b="1" dirty="0"/>
          </a:p>
        </p:txBody>
      </p:sp>
      <p:sp>
        <p:nvSpPr>
          <p:cNvPr id="7" name="Rectángulo 6"/>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30706" y="2619772"/>
            <a:ext cx="5476902" cy="2798202"/>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18338A"/>
                </a:solidFill>
                <a:effectLst>
                  <a:reflection blurRad="12700" stA="50000" endPos="50000" dist="5000" dir="5400000" sy="-100000" rotWithShape="0"/>
                </a:effectLst>
              </a:rPr>
              <a:t>Novedades de la Versión 5.0.0 del programa de LIBROS ELECTRÓNICOS</a:t>
            </a: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2" name="1 Título"/>
          <p:cNvSpPr>
            <a:spLocks noGrp="1"/>
          </p:cNvSpPr>
          <p:nvPr>
            <p:ph type="title"/>
          </p:nvPr>
        </p:nvSpPr>
        <p:spPr>
          <a:xfrm>
            <a:off x="204716" y="274638"/>
            <a:ext cx="6441744" cy="1143000"/>
          </a:xfrm>
        </p:spPr>
        <p:txBody>
          <a:bodyPr/>
          <a:lstStyle/>
          <a:p>
            <a:pPr lvl="0"/>
            <a:r>
              <a:rPr lang="es-PE" sz="2800" dirty="0" smtClean="0"/>
              <a:t>Novedades de la versión 5.0.0 del PLE</a:t>
            </a:r>
            <a:endParaRPr lang="es-PE" sz="2800" dirty="0">
              <a:solidFill>
                <a:schemeClr val="bg1"/>
              </a:solidFill>
            </a:endParaRPr>
          </a:p>
        </p:txBody>
      </p:sp>
      <p:sp>
        <p:nvSpPr>
          <p:cNvPr id="3" name="2 Rectángulo"/>
          <p:cNvSpPr/>
          <p:nvPr/>
        </p:nvSpPr>
        <p:spPr>
          <a:xfrm>
            <a:off x="383955" y="1745517"/>
            <a:ext cx="8313482" cy="4493538"/>
          </a:xfrm>
          <a:prstGeom prst="rect">
            <a:avLst/>
          </a:prstGeom>
        </p:spPr>
        <p:txBody>
          <a:bodyPr wrap="square">
            <a:spAutoFit/>
          </a:bodyPr>
          <a:lstStyle/>
          <a:p>
            <a:pPr marL="273050" indent="-273050" algn="just">
              <a:buFontTx/>
              <a:buChar char="-"/>
            </a:pPr>
            <a:r>
              <a:rPr lang="es-PE" sz="2200" dirty="0" smtClean="0">
                <a:solidFill>
                  <a:srgbClr val="18338A"/>
                </a:solidFill>
              </a:rPr>
              <a:t>Uso obligatorio de la nueva versión: Desde el </a:t>
            </a:r>
            <a:r>
              <a:rPr lang="es-PE" sz="2200" b="1" dirty="0" smtClean="0">
                <a:solidFill>
                  <a:srgbClr val="FF0000"/>
                </a:solidFill>
              </a:rPr>
              <a:t>martes 9 de febrero de 2016 </a:t>
            </a:r>
            <a:r>
              <a:rPr lang="es-PE" sz="2200" dirty="0" smtClean="0">
                <a:solidFill>
                  <a:srgbClr val="18338A"/>
                </a:solidFill>
              </a:rPr>
              <a:t>(culminando el vencimiento de la presentación de los Reg. de Ventas y Compras Electrónicos del mes de diciembre 2015 cuyo último dígito vence el viernes 8 de febrero de 2016)</a:t>
            </a:r>
          </a:p>
          <a:p>
            <a:pPr marL="273050" indent="-273050" algn="just">
              <a:buFontTx/>
              <a:buChar char="-"/>
            </a:pPr>
            <a:r>
              <a:rPr lang="es-PE" sz="2200" dirty="0" smtClean="0">
                <a:solidFill>
                  <a:srgbClr val="18338A"/>
                </a:solidFill>
              </a:rPr>
              <a:t>Se sustituye el Anexo N° 2: “Estructura e información de los Libros y/o Registros Electrónicos” de la Resolución de Superintendencia N.° 169-2015/SUNAT.</a:t>
            </a:r>
          </a:p>
          <a:p>
            <a:pPr marL="273050" indent="-273050" algn="just">
              <a:buFontTx/>
              <a:buChar char="-"/>
            </a:pPr>
            <a:r>
              <a:rPr lang="es-PE" sz="2200" dirty="0" smtClean="0">
                <a:solidFill>
                  <a:srgbClr val="18338A"/>
                </a:solidFill>
              </a:rPr>
              <a:t>Se sustituyen los siguientes Anexos de la Resolución de Superintendencia N° 169-2015/SUNAT:</a:t>
            </a:r>
          </a:p>
          <a:p>
            <a:pPr marL="730250" lvl="1" indent="-273050" algn="just">
              <a:buFont typeface="Courier New" pitchFamily="49" charset="0"/>
              <a:buChar char="o"/>
            </a:pPr>
            <a:r>
              <a:rPr lang="es-PE" sz="2200" dirty="0" smtClean="0">
                <a:solidFill>
                  <a:srgbClr val="18338A"/>
                </a:solidFill>
              </a:rPr>
              <a:t>Anexos N° 1: “Estructura de la información del Registro de Ventas e Ingresos Electrónico”</a:t>
            </a:r>
          </a:p>
          <a:p>
            <a:pPr marL="730250" lvl="1" indent="-273050" algn="just">
              <a:buFont typeface="Courier New" pitchFamily="49" charset="0"/>
              <a:buChar char="o"/>
            </a:pPr>
            <a:r>
              <a:rPr lang="es-PE" sz="2200" dirty="0" smtClean="0">
                <a:solidFill>
                  <a:srgbClr val="18338A"/>
                </a:solidFill>
              </a:rPr>
              <a:t>Anexo N° 2: “Estructura de la información del Registro de Compras Electrónico” .</a:t>
            </a:r>
            <a:endParaRPr lang="es-PE" sz="2000" dirty="0" smtClean="0">
              <a:solidFill>
                <a:srgbClr val="18338A"/>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86603" y="531986"/>
            <a:ext cx="5076967" cy="487362"/>
          </a:xfrm>
          <a:prstGeom prst="rect">
            <a:avLst/>
          </a:prstGeom>
        </p:spPr>
        <p:txBody>
          <a:bodyPr/>
          <a:lstStyle/>
          <a:p>
            <a:pPr>
              <a:defRPr/>
            </a:pPr>
            <a:r>
              <a:rPr lang="en-US" altLang="en-US" sz="3200" dirty="0" err="1" smtClean="0">
                <a:solidFill>
                  <a:schemeClr val="bg1"/>
                </a:solidFill>
                <a:latin typeface="Arial"/>
                <a:ea typeface="+mj-ea"/>
                <a:cs typeface="Arial"/>
              </a:rPr>
              <a:t>Nuevas</a:t>
            </a:r>
            <a:r>
              <a:rPr lang="en-US" altLang="en-US" sz="3200" dirty="0" smtClean="0">
                <a:solidFill>
                  <a:schemeClr val="bg1"/>
                </a:solidFill>
                <a:latin typeface="Arial"/>
                <a:ea typeface="+mj-ea"/>
                <a:cs typeface="Arial"/>
              </a:rPr>
              <a:t> Tablas</a:t>
            </a:r>
            <a:endParaRPr lang="en-US" altLang="en-US" sz="3200" dirty="0">
              <a:solidFill>
                <a:schemeClr val="bg1"/>
              </a:solidFill>
              <a:latin typeface="Arial"/>
              <a:ea typeface="+mj-ea"/>
              <a:cs typeface="Arial"/>
            </a:endParaRPr>
          </a:p>
        </p:txBody>
      </p:sp>
      <p:graphicFrame>
        <p:nvGraphicFramePr>
          <p:cNvPr id="7" name="6 Tabla"/>
          <p:cNvGraphicFramePr>
            <a:graphicFrameLocks noGrp="1"/>
          </p:cNvGraphicFramePr>
          <p:nvPr/>
        </p:nvGraphicFramePr>
        <p:xfrm>
          <a:off x="1362723" y="1523584"/>
          <a:ext cx="6419201" cy="4870012"/>
        </p:xfrm>
        <a:graphic>
          <a:graphicData uri="http://schemas.openxmlformats.org/drawingml/2006/table">
            <a:tbl>
              <a:tblPr/>
              <a:tblGrid>
                <a:gridCol w="6419201">
                  <a:extLst>
                    <a:ext uri="{9D8B030D-6E8A-4147-A177-3AD203B41FA5}">
                      <a16:colId xmlns:a16="http://schemas.microsoft.com/office/drawing/2014/main" val="20000"/>
                    </a:ext>
                  </a:extLst>
                </a:gridCol>
              </a:tblGrid>
              <a:tr h="139290">
                <a:tc>
                  <a:txBody>
                    <a:bodyPr/>
                    <a:lstStyle/>
                    <a:p>
                      <a:pPr algn="l" fontAlgn="b"/>
                      <a:r>
                        <a:rPr lang="es-PE" sz="1050" b="0" i="0" u="none" strike="noStrike">
                          <a:latin typeface="Arial"/>
                        </a:rPr>
                        <a:t>TABLA 1: TIPO DE MEDIO DE PAGO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290">
                <a:tc>
                  <a:txBody>
                    <a:bodyPr/>
                    <a:lstStyle/>
                    <a:p>
                      <a:pPr algn="l" fontAlgn="b"/>
                      <a:r>
                        <a:rPr lang="es-PE" sz="1050" b="0" i="0" u="none" strike="noStrike">
                          <a:latin typeface="Arial"/>
                        </a:rPr>
                        <a:t>TABLA 2: TIPO DE DOCUMENTO DE IDENTIDAD</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290">
                <a:tc>
                  <a:txBody>
                    <a:bodyPr/>
                    <a:lstStyle/>
                    <a:p>
                      <a:pPr algn="l" fontAlgn="b"/>
                      <a:r>
                        <a:rPr lang="es-PE" sz="1050" b="0" i="0" u="none" strike="noStrike">
                          <a:latin typeface="Arial"/>
                        </a:rPr>
                        <a:t>TABLA 3: ENTIDAD FINANCIERA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290">
                <a:tc>
                  <a:txBody>
                    <a:bodyPr/>
                    <a:lstStyle/>
                    <a:p>
                      <a:pPr algn="l" fontAlgn="b"/>
                      <a:r>
                        <a:rPr lang="es-PE" sz="1050" b="0" i="0" u="none" strike="noStrike">
                          <a:latin typeface="Arial"/>
                        </a:rPr>
                        <a:t>TABLA 4: TIPO DE MONEDA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9290">
                <a:tc>
                  <a:txBody>
                    <a:bodyPr/>
                    <a:lstStyle/>
                    <a:p>
                      <a:pPr algn="l" fontAlgn="b"/>
                      <a:r>
                        <a:rPr lang="es-PE" sz="1050" b="0" i="0" u="none" strike="noStrike">
                          <a:latin typeface="Arial"/>
                        </a:rPr>
                        <a:t>TABLA 5: TIPO DE EXISTENCIA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9290">
                <a:tc>
                  <a:txBody>
                    <a:bodyPr/>
                    <a:lstStyle/>
                    <a:p>
                      <a:pPr algn="l" fontAlgn="b"/>
                      <a:r>
                        <a:rPr lang="es-PE" sz="1050" b="0" i="0" u="none" strike="noStrike">
                          <a:latin typeface="Arial"/>
                        </a:rPr>
                        <a:t>TABLA 6: CÓDIGO DE LA UNIDAD DE MEDIDA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290">
                <a:tc>
                  <a:txBody>
                    <a:bodyPr/>
                    <a:lstStyle/>
                    <a:p>
                      <a:pPr algn="l" fontAlgn="b"/>
                      <a:r>
                        <a:rPr lang="es-PE" sz="1050" b="0" i="0" u="none" strike="noStrike">
                          <a:latin typeface="Arial"/>
                        </a:rPr>
                        <a:t>TABLA 10: TIPO DE COMPROBANTE DE PAGO O DOCUMENTO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9290">
                <a:tc>
                  <a:txBody>
                    <a:bodyPr/>
                    <a:lstStyle/>
                    <a:p>
                      <a:pPr algn="l" fontAlgn="b"/>
                      <a:r>
                        <a:rPr lang="es-PE" sz="1050" b="0" i="0" u="none" strike="noStrike">
                          <a:latin typeface="Arial"/>
                        </a:rPr>
                        <a:t>TABLA 11: CÓDIGO DE LA ADUANA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9290">
                <a:tc>
                  <a:txBody>
                    <a:bodyPr/>
                    <a:lstStyle/>
                    <a:p>
                      <a:pPr algn="l" fontAlgn="b"/>
                      <a:r>
                        <a:rPr lang="es-PE" sz="1050" b="0" i="0" u="none" strike="noStrike">
                          <a:latin typeface="Arial"/>
                        </a:rPr>
                        <a:t>TABLA 12: TIPO DE OPERACIÓN</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9290">
                <a:tc>
                  <a:txBody>
                    <a:bodyPr/>
                    <a:lstStyle/>
                    <a:p>
                      <a:pPr algn="l" fontAlgn="b"/>
                      <a:r>
                        <a:rPr lang="es-PE" sz="1050" b="0" i="0" u="none" strike="noStrike">
                          <a:latin typeface="Arial"/>
                        </a:rPr>
                        <a:t>TABLA 13: CATÁLOGO DE EXISTENCIAS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9290">
                <a:tc>
                  <a:txBody>
                    <a:bodyPr/>
                    <a:lstStyle/>
                    <a:p>
                      <a:pPr algn="l" fontAlgn="b"/>
                      <a:r>
                        <a:rPr lang="es-PE" sz="1050" b="0" i="0" u="none" strike="noStrike">
                          <a:latin typeface="Arial"/>
                        </a:rPr>
                        <a:t>TABLA 14: MÉTODO DE VALUACIÓN</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9290">
                <a:tc>
                  <a:txBody>
                    <a:bodyPr/>
                    <a:lstStyle/>
                    <a:p>
                      <a:pPr algn="l" fontAlgn="b"/>
                      <a:r>
                        <a:rPr lang="es-PE" sz="1050" b="0" i="0" u="none" strike="noStrike">
                          <a:latin typeface="Arial"/>
                        </a:rPr>
                        <a:t>TABLA 15: TIPO DE TÍTULO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9290">
                <a:tc>
                  <a:txBody>
                    <a:bodyPr/>
                    <a:lstStyle/>
                    <a:p>
                      <a:pPr algn="l" fontAlgn="b"/>
                      <a:r>
                        <a:rPr lang="es-PE" sz="1050" b="0" i="0" u="none" strike="noStrike">
                          <a:latin typeface="Arial"/>
                        </a:rPr>
                        <a:t>TABLA 16: TIPO DE ACCIONES O PARTICIPACIONES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9290">
                <a:tc>
                  <a:txBody>
                    <a:bodyPr/>
                    <a:lstStyle/>
                    <a:p>
                      <a:pPr algn="l" fontAlgn="b"/>
                      <a:r>
                        <a:rPr lang="es-PE" sz="1050" b="0" i="0" u="none" strike="noStrike">
                          <a:latin typeface="Arial"/>
                        </a:rPr>
                        <a:t>TABLA 17: PLAN DE CUENTAS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9290">
                <a:tc>
                  <a:txBody>
                    <a:bodyPr/>
                    <a:lstStyle/>
                    <a:p>
                      <a:pPr algn="l" fontAlgn="b"/>
                      <a:r>
                        <a:rPr lang="es-PE" sz="1050" b="0" i="0" u="none" strike="noStrike">
                          <a:latin typeface="Arial"/>
                        </a:rPr>
                        <a:t>TABLA 18: TIPO DE ACTIVO FIJO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9290">
                <a:tc>
                  <a:txBody>
                    <a:bodyPr/>
                    <a:lstStyle/>
                    <a:p>
                      <a:pPr algn="l" fontAlgn="b"/>
                      <a:r>
                        <a:rPr lang="es-PE" sz="1050" b="0" i="0" u="none" strike="noStrike">
                          <a:latin typeface="Arial"/>
                        </a:rPr>
                        <a:t>TABLA 19: ESTADO DEL ACTIVO FIJO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9290">
                <a:tc>
                  <a:txBody>
                    <a:bodyPr/>
                    <a:lstStyle/>
                    <a:p>
                      <a:pPr algn="l" fontAlgn="b"/>
                      <a:r>
                        <a:rPr lang="es-PE" sz="1050" b="0" i="0" u="none" strike="noStrike">
                          <a:latin typeface="Arial"/>
                        </a:rPr>
                        <a:t>TABLA 20: MÉTODO DE DEPRECIACIÓN</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3871">
                <a:tc>
                  <a:txBody>
                    <a:bodyPr/>
                    <a:lstStyle/>
                    <a:p>
                      <a:pPr algn="l" fontAlgn="b"/>
                      <a:r>
                        <a:rPr lang="es-PE" sz="1050" b="0" i="0" u="none" strike="noStrike">
                          <a:latin typeface="Arial"/>
                        </a:rPr>
                        <a:t>TABLA 21: CÓDIGO DE AGRUPAMIENTO DEL COSTO DE PRODUCCIÓN VALORIZADO ANUAL</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9290">
                <a:tc>
                  <a:txBody>
                    <a:bodyPr/>
                    <a:lstStyle/>
                    <a:p>
                      <a:pPr algn="l" fontAlgn="b"/>
                      <a:r>
                        <a:rPr lang="es-PE" sz="1050" b="0" i="0" u="none" strike="noStrike">
                          <a:solidFill>
                            <a:srgbClr val="FF0000"/>
                          </a:solidFill>
                          <a:latin typeface="Arial"/>
                        </a:rPr>
                        <a:t>TABLA 22: CATÁLOGO DE ESTADOS FINANCIEROS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9290">
                <a:tc>
                  <a:txBody>
                    <a:bodyPr/>
                    <a:lstStyle/>
                    <a:p>
                      <a:pPr algn="l" fontAlgn="b"/>
                      <a:r>
                        <a:rPr lang="es-PE" sz="1050" b="0" i="0" u="none" strike="noStrike">
                          <a:solidFill>
                            <a:srgbClr val="FF0000"/>
                          </a:solidFill>
                          <a:latin typeface="Arial"/>
                        </a:rPr>
                        <a:t>TABLA 25 "CONVENIOS PARA EVITAR LA DOBLE TRIBUTACIÓN"</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9290">
                <a:tc>
                  <a:txBody>
                    <a:bodyPr/>
                    <a:lstStyle/>
                    <a:p>
                      <a:pPr algn="l" fontAlgn="b"/>
                      <a:r>
                        <a:rPr lang="es-PE" sz="1050" b="0" i="0" u="none" strike="noStrike">
                          <a:solidFill>
                            <a:srgbClr val="FF0000"/>
                          </a:solidFill>
                          <a:latin typeface="Arial"/>
                        </a:rPr>
                        <a:t>TABLA 27: TIPO DE VINCULACION ECONOMICA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9290">
                <a:tc>
                  <a:txBody>
                    <a:bodyPr/>
                    <a:lstStyle/>
                    <a:p>
                      <a:pPr algn="l" fontAlgn="b"/>
                      <a:r>
                        <a:rPr lang="es-PE" sz="1050" b="0" i="0" u="none" strike="noStrike">
                          <a:solidFill>
                            <a:srgbClr val="FF0000"/>
                          </a:solidFill>
                          <a:latin typeface="Arial"/>
                        </a:rPr>
                        <a:t>TABLA 28: PATRIMONIO NETO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9290">
                <a:tc>
                  <a:txBody>
                    <a:bodyPr/>
                    <a:lstStyle/>
                    <a:p>
                      <a:pPr algn="l" fontAlgn="b"/>
                      <a:r>
                        <a:rPr lang="es-PE" sz="1050" b="0" i="0" u="none" strike="noStrike">
                          <a:solidFill>
                            <a:srgbClr val="FF0000"/>
                          </a:solidFill>
                          <a:latin typeface="Arial"/>
                        </a:rPr>
                        <a:t>TABLA 30: CLASIFICACIÓN DE LOS BIENES Y SERVICIOS ADQUIRIDOS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9290">
                <a:tc>
                  <a:txBody>
                    <a:bodyPr/>
                    <a:lstStyle/>
                    <a:p>
                      <a:pPr algn="l" fontAlgn="b"/>
                      <a:r>
                        <a:rPr lang="es-PE" sz="1050" b="0" i="0" u="none" strike="noStrike">
                          <a:solidFill>
                            <a:srgbClr val="FF0000"/>
                          </a:solidFill>
                          <a:latin typeface="Arial"/>
                        </a:rPr>
                        <a:t>TABLA 31: TIPO DE RENTA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9290">
                <a:tc>
                  <a:txBody>
                    <a:bodyPr/>
                    <a:lstStyle/>
                    <a:p>
                      <a:pPr algn="l" fontAlgn="b"/>
                      <a:r>
                        <a:rPr lang="es-PE" sz="1050" b="0" i="0" u="none" strike="noStrike">
                          <a:solidFill>
                            <a:srgbClr val="FF0000"/>
                          </a:solidFill>
                          <a:latin typeface="Arial"/>
                        </a:rPr>
                        <a:t>TABLA 32: MODALIDAD DEL SERVICIO PRESTADO POR EL SUJETO NO DOMICILIADO</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78581">
                <a:tc>
                  <a:txBody>
                    <a:bodyPr/>
                    <a:lstStyle/>
                    <a:p>
                      <a:pPr algn="l" fontAlgn="b"/>
                      <a:r>
                        <a:rPr lang="es-PE" sz="1050" b="0" i="0" u="none" strike="noStrike">
                          <a:solidFill>
                            <a:srgbClr val="FF0000"/>
                          </a:solidFill>
                          <a:latin typeface="Arial"/>
                        </a:rPr>
                        <a:t>TABLA 33: EXONERACIONES DE OPERACIONES DE NO DOMICILIADOS (ART. 19 DE LA LEY DEL IMPUESTO A LA RENTA)</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9290">
                <a:tc>
                  <a:txBody>
                    <a:bodyPr/>
                    <a:lstStyle/>
                    <a:p>
                      <a:pPr algn="l" fontAlgn="b"/>
                      <a:r>
                        <a:rPr lang="es-PE" sz="1050" b="0" i="0" u="none" strike="noStrike">
                          <a:solidFill>
                            <a:srgbClr val="FF0000"/>
                          </a:solidFill>
                          <a:latin typeface="Arial"/>
                        </a:rPr>
                        <a:t>TABLA 34: CÓDIGO DE LOS RUBROS DE LOS ESTADOS FINANCIEROS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9290">
                <a:tc>
                  <a:txBody>
                    <a:bodyPr/>
                    <a:lstStyle/>
                    <a:p>
                      <a:pPr algn="l" fontAlgn="b"/>
                      <a:r>
                        <a:rPr lang="es-PE" sz="1050" b="0" i="0" u="none" strike="noStrike" dirty="0">
                          <a:solidFill>
                            <a:srgbClr val="FF0000"/>
                          </a:solidFill>
                          <a:latin typeface="Arial"/>
                        </a:rPr>
                        <a:t>TABLA 35: PAISES</a:t>
                      </a:r>
                    </a:p>
                  </a:txBody>
                  <a:tcPr marL="8194" marR="8194" marT="8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413079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1115616" y="2950155"/>
            <a:ext cx="7056784" cy="766877"/>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18338A"/>
                </a:solidFill>
                <a:effectLst>
                  <a:reflection blurRad="12700" stA="50000" endPos="50000" dist="5000" dir="5400000" sy="-100000" rotWithShape="0"/>
                </a:effectLst>
              </a:rPr>
              <a:t>Marco legal</a:t>
            </a:r>
            <a:endParaRPr lang="es-ES" sz="4400" b="1" cap="all" dirty="0">
              <a:ln w="0"/>
              <a:solidFill>
                <a:srgbClr val="18338A"/>
              </a:solidFill>
              <a:effectLst>
                <a:reflection blurRad="12700" stA="50000" endPos="50000" dist="5000" dir="5400000" sy="-100000" rotWithShape="0"/>
              </a:effectLst>
            </a:endParaRPr>
          </a:p>
        </p:txBody>
      </p:sp>
      <p:sp>
        <p:nvSpPr>
          <p:cNvPr id="3" name="Rectángulo 2"/>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23059243"/>
      </p:ext>
    </p:extLst>
  </p:cSld>
  <p:clrMapOvr>
    <a:masterClrMapping/>
  </p:clrMapOvr>
  <p:transition>
    <p:cover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21610" y="2697872"/>
            <a:ext cx="6662758" cy="2121093"/>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FF0000"/>
                </a:solidFill>
                <a:effectLst>
                  <a:reflection blurRad="12700" stA="50000" endPos="50000" dist="5000" dir="5400000" sy="-100000" rotWithShape="0"/>
                </a:effectLst>
              </a:rPr>
              <a:t>CAMBIOS EN EL registro de ventas e ingresos ELECTRÓNICO</a:t>
            </a:r>
            <a:endParaRPr lang="es-ES" sz="4400" b="1" cap="all" dirty="0">
              <a:ln w="0"/>
              <a:solidFill>
                <a:srgbClr val="FF0000"/>
              </a:solidFill>
              <a:effectLst>
                <a:reflection blurRad="12700" stA="50000" endPos="50000" dist="5000" dir="5400000" sy="-100000" rotWithShape="0"/>
              </a:effectLst>
            </a:endParaRP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4"/>
          <p:cNvSpPr txBox="1">
            <a:spLocks noChangeArrowheads="1"/>
          </p:cNvSpPr>
          <p:nvPr/>
        </p:nvSpPr>
        <p:spPr bwMode="auto">
          <a:xfrm>
            <a:off x="451124" y="1619731"/>
            <a:ext cx="8227512" cy="707886"/>
          </a:xfrm>
          <a:prstGeom prst="rect">
            <a:avLst/>
          </a:prstGeom>
          <a:noFill/>
          <a:ln w="50800" cap="rnd">
            <a:noFill/>
            <a:miter lim="800000"/>
            <a:headEnd/>
            <a:tailEnd/>
          </a:ln>
        </p:spPr>
        <p:txBody>
          <a:bodyPr wrap="square">
            <a:spAutoFit/>
          </a:bodyPr>
          <a:lstStyle/>
          <a:p>
            <a:pPr marL="177800" indent="-177800" algn="just">
              <a:spcBef>
                <a:spcPct val="50000"/>
              </a:spcBef>
              <a:buClr>
                <a:srgbClr val="C00000"/>
              </a:buClr>
              <a:buSzPct val="110000"/>
              <a:buFont typeface="Arial" pitchFamily="34" charset="0"/>
              <a:buChar char="•"/>
            </a:pPr>
            <a:r>
              <a:rPr lang="es-ES" sz="2000" dirty="0" smtClean="0">
                <a:solidFill>
                  <a:srgbClr val="18338A"/>
                </a:solidFill>
              </a:rPr>
              <a:t>Versiones simplificadas del </a:t>
            </a:r>
            <a:r>
              <a:rPr lang="es-PE" sz="2000" dirty="0" smtClean="0">
                <a:solidFill>
                  <a:srgbClr val="18338A"/>
                </a:solidFill>
              </a:rPr>
              <a:t>Registro de Ventas y del Registro de Compras Electrónico:</a:t>
            </a:r>
            <a:endParaRPr lang="es-ES" sz="2000" dirty="0" smtClean="0">
              <a:solidFill>
                <a:srgbClr val="18338A"/>
              </a:solidFill>
            </a:endParaRPr>
          </a:p>
        </p:txBody>
      </p:sp>
      <p:graphicFrame>
        <p:nvGraphicFramePr>
          <p:cNvPr id="67" name="66 Tabla"/>
          <p:cNvGraphicFramePr>
            <a:graphicFrameLocks noGrp="1"/>
          </p:cNvGraphicFramePr>
          <p:nvPr/>
        </p:nvGraphicFramePr>
        <p:xfrm>
          <a:off x="643495" y="2365440"/>
          <a:ext cx="8028039" cy="1381760"/>
        </p:xfrm>
        <a:graphic>
          <a:graphicData uri="http://schemas.openxmlformats.org/drawingml/2006/table">
            <a:tbl>
              <a:tblPr firstRow="1" bandRow="1">
                <a:tableStyleId>{5C22544A-7EE6-4342-B048-85BDC9FD1C3A}</a:tableStyleId>
              </a:tblPr>
              <a:tblGrid>
                <a:gridCol w="2205970">
                  <a:extLst>
                    <a:ext uri="{9D8B030D-6E8A-4147-A177-3AD203B41FA5}">
                      <a16:colId xmlns:a16="http://schemas.microsoft.com/office/drawing/2014/main" val="20000"/>
                    </a:ext>
                  </a:extLst>
                </a:gridCol>
                <a:gridCol w="2501912">
                  <a:extLst>
                    <a:ext uri="{9D8B030D-6E8A-4147-A177-3AD203B41FA5}">
                      <a16:colId xmlns:a16="http://schemas.microsoft.com/office/drawing/2014/main" val="20001"/>
                    </a:ext>
                  </a:extLst>
                </a:gridCol>
                <a:gridCol w="3320157">
                  <a:extLst>
                    <a:ext uri="{9D8B030D-6E8A-4147-A177-3AD203B41FA5}">
                      <a16:colId xmlns:a16="http://schemas.microsoft.com/office/drawing/2014/main" val="20002"/>
                    </a:ext>
                  </a:extLst>
                </a:gridCol>
              </a:tblGrid>
              <a:tr h="370840">
                <a:tc>
                  <a:txBody>
                    <a:bodyPr/>
                    <a:lstStyle/>
                    <a:p>
                      <a:pPr algn="ctr"/>
                      <a:r>
                        <a:rPr lang="es-PE" sz="1800" dirty="0" smtClean="0"/>
                        <a:t>Libro</a:t>
                      </a:r>
                      <a:endParaRPr lang="es-PE" sz="1800" dirty="0"/>
                    </a:p>
                  </a:txBody>
                  <a:tcPr/>
                </a:tc>
                <a:tc>
                  <a:txBody>
                    <a:bodyPr/>
                    <a:lstStyle/>
                    <a:p>
                      <a:pPr algn="ctr"/>
                      <a:r>
                        <a:rPr lang="es-PE" sz="1800" dirty="0" smtClean="0"/>
                        <a:t>Versión</a:t>
                      </a:r>
                      <a:r>
                        <a:rPr lang="es-PE" sz="1800" baseline="0" dirty="0" smtClean="0"/>
                        <a:t> completa</a:t>
                      </a:r>
                      <a:endParaRPr lang="es-PE" sz="1800" dirty="0"/>
                    </a:p>
                  </a:txBody>
                  <a:tcPr/>
                </a:tc>
                <a:tc>
                  <a:txBody>
                    <a:bodyPr/>
                    <a:lstStyle/>
                    <a:p>
                      <a:pPr algn="ctr"/>
                      <a:r>
                        <a:rPr lang="es-PE" sz="1800" dirty="0" smtClean="0"/>
                        <a:t>Versión simplificada (para quien</a:t>
                      </a:r>
                      <a:r>
                        <a:rPr lang="es-PE" sz="1800" baseline="0" dirty="0" smtClean="0"/>
                        <a:t>  tiene solo operaciones gravadas)</a:t>
                      </a:r>
                      <a:endParaRPr lang="es-PE" sz="1800" dirty="0"/>
                    </a:p>
                  </a:txBody>
                  <a:tcPr/>
                </a:tc>
                <a:extLst>
                  <a:ext uri="{0D108BD9-81ED-4DB2-BD59-A6C34878D82A}">
                    <a16:rowId xmlns:a16="http://schemas.microsoft.com/office/drawing/2014/main" val="10000"/>
                  </a:ext>
                </a:extLst>
              </a:tr>
              <a:tr h="370840">
                <a:tc>
                  <a:txBody>
                    <a:bodyPr/>
                    <a:lstStyle/>
                    <a:p>
                      <a:r>
                        <a:rPr lang="es-PE" sz="1800" dirty="0" smtClean="0"/>
                        <a:t>Registro de Ventas</a:t>
                      </a:r>
                      <a:endParaRPr lang="es-PE" sz="1800" dirty="0"/>
                    </a:p>
                  </a:txBody>
                  <a:tcPr/>
                </a:tc>
                <a:tc>
                  <a:txBody>
                    <a:bodyPr/>
                    <a:lstStyle/>
                    <a:p>
                      <a:pPr algn="ctr"/>
                      <a:r>
                        <a:rPr lang="es-PE" sz="1800" dirty="0" smtClean="0"/>
                        <a:t>34 columnas</a:t>
                      </a:r>
                      <a:endParaRPr lang="es-PE" sz="1800" dirty="0"/>
                    </a:p>
                  </a:txBody>
                  <a:tcPr/>
                </a:tc>
                <a:tc>
                  <a:txBody>
                    <a:bodyPr/>
                    <a:lstStyle/>
                    <a:p>
                      <a:pPr algn="ctr"/>
                      <a:r>
                        <a:rPr lang="es-PE" sz="1800" dirty="0" smtClean="0"/>
                        <a:t>25 columnas</a:t>
                      </a:r>
                      <a:endParaRPr lang="es-PE" sz="1800" dirty="0"/>
                    </a:p>
                  </a:txBody>
                  <a:tcPr/>
                </a:tc>
                <a:extLst>
                  <a:ext uri="{0D108BD9-81ED-4DB2-BD59-A6C34878D82A}">
                    <a16:rowId xmlns:a16="http://schemas.microsoft.com/office/drawing/2014/main" val="10001"/>
                  </a:ext>
                </a:extLst>
              </a:tr>
              <a:tr h="370840">
                <a:tc>
                  <a:txBody>
                    <a:bodyPr/>
                    <a:lstStyle/>
                    <a:p>
                      <a:r>
                        <a:rPr lang="es-PE" sz="1800" dirty="0" smtClean="0"/>
                        <a:t>Registro de Compras</a:t>
                      </a:r>
                      <a:endParaRPr lang="es-PE" sz="1800" dirty="0"/>
                    </a:p>
                  </a:txBody>
                  <a:tcPr/>
                </a:tc>
                <a:tc>
                  <a:txBody>
                    <a:bodyPr/>
                    <a:lstStyle/>
                    <a:p>
                      <a:pPr algn="ctr"/>
                      <a:r>
                        <a:rPr lang="es-PE" sz="1800" dirty="0" smtClean="0"/>
                        <a:t>41 columnas</a:t>
                      </a:r>
                      <a:endParaRPr lang="es-PE" sz="1800" dirty="0"/>
                    </a:p>
                  </a:txBody>
                  <a:tcPr/>
                </a:tc>
                <a:tc>
                  <a:txBody>
                    <a:bodyPr/>
                    <a:lstStyle/>
                    <a:p>
                      <a:pPr algn="ctr"/>
                      <a:r>
                        <a:rPr lang="es-PE" sz="1800" dirty="0" smtClean="0"/>
                        <a:t>28 columnas</a:t>
                      </a:r>
                      <a:endParaRPr lang="es-PE" sz="1800" dirty="0"/>
                    </a:p>
                  </a:txBody>
                  <a:tcPr/>
                </a:tc>
                <a:extLst>
                  <a:ext uri="{0D108BD9-81ED-4DB2-BD59-A6C34878D82A}">
                    <a16:rowId xmlns:a16="http://schemas.microsoft.com/office/drawing/2014/main" val="10002"/>
                  </a:ext>
                </a:extLst>
              </a:tr>
            </a:tbl>
          </a:graphicData>
        </a:graphic>
      </p:graphicFrame>
      <p:sp>
        <p:nvSpPr>
          <p:cNvPr id="17" name="16 CuadroTexto"/>
          <p:cNvSpPr txBox="1"/>
          <p:nvPr/>
        </p:nvSpPr>
        <p:spPr>
          <a:xfrm>
            <a:off x="433212" y="4159358"/>
            <a:ext cx="8245424" cy="1785104"/>
          </a:xfrm>
          <a:prstGeom prst="rect">
            <a:avLst/>
          </a:prstGeom>
          <a:noFill/>
        </p:spPr>
        <p:txBody>
          <a:bodyPr wrap="square" rtlCol="0">
            <a:spAutoFit/>
          </a:bodyPr>
          <a:lstStyle/>
          <a:p>
            <a:pPr marL="177800" indent="-177800" algn="just">
              <a:spcBef>
                <a:spcPct val="50000"/>
              </a:spcBef>
              <a:buClr>
                <a:srgbClr val="C00000"/>
              </a:buClr>
              <a:buSzPct val="110000"/>
              <a:buFont typeface="Arial" pitchFamily="34" charset="0"/>
              <a:buChar char="•"/>
            </a:pPr>
            <a:r>
              <a:rPr lang="es-PE" sz="2000" dirty="0" smtClean="0">
                <a:solidFill>
                  <a:srgbClr val="18338A"/>
                </a:solidFill>
              </a:rPr>
              <a:t>Se generará en un mismo momento el Registro de Ventas y el Registro de Compras Electrónico. </a:t>
            </a:r>
          </a:p>
          <a:p>
            <a:pPr marL="177800" indent="-177800" algn="just">
              <a:spcBef>
                <a:spcPct val="50000"/>
              </a:spcBef>
              <a:buClr>
                <a:srgbClr val="C00000"/>
              </a:buClr>
              <a:buSzPct val="110000"/>
              <a:buFont typeface="Arial" pitchFamily="34" charset="0"/>
              <a:buChar char="•"/>
            </a:pPr>
            <a:r>
              <a:rPr lang="es-ES" sz="2000" dirty="0" smtClean="0">
                <a:solidFill>
                  <a:srgbClr val="18338A"/>
                </a:solidFill>
              </a:rPr>
              <a:t>Generación automática de un archivo con información necesaria para proponer la declaración IGV-Renta mensual (</a:t>
            </a:r>
            <a:r>
              <a:rPr lang="es-ES" sz="2000" dirty="0" smtClean="0">
                <a:solidFill>
                  <a:srgbClr val="FF0000"/>
                </a:solidFill>
              </a:rPr>
              <a:t>FV 621</a:t>
            </a:r>
            <a:r>
              <a:rPr lang="es-ES" sz="2000" dirty="0" smtClean="0">
                <a:solidFill>
                  <a:srgbClr val="18338A"/>
                </a:solidFill>
              </a:rPr>
              <a:t>) sugerida, tanto en la versión </a:t>
            </a:r>
            <a:r>
              <a:rPr lang="es-ES" sz="2000" b="1" dirty="0" smtClean="0">
                <a:solidFill>
                  <a:srgbClr val="FF0000"/>
                </a:solidFill>
              </a:rPr>
              <a:t>completa</a:t>
            </a:r>
            <a:r>
              <a:rPr lang="es-ES" sz="2000" b="1" dirty="0" smtClean="0"/>
              <a:t>, </a:t>
            </a:r>
            <a:r>
              <a:rPr lang="es-ES" sz="2000" dirty="0" smtClean="0">
                <a:solidFill>
                  <a:srgbClr val="18338A"/>
                </a:solidFill>
              </a:rPr>
              <a:t>como en la versión </a:t>
            </a:r>
            <a:r>
              <a:rPr lang="es-ES" sz="2000" b="1" dirty="0" smtClean="0">
                <a:solidFill>
                  <a:srgbClr val="FF0000"/>
                </a:solidFill>
              </a:rPr>
              <a:t>simplificada</a:t>
            </a:r>
            <a:r>
              <a:rPr lang="es-ES" sz="2000" b="1" dirty="0" smtClean="0"/>
              <a:t>.</a:t>
            </a:r>
          </a:p>
        </p:txBody>
      </p:sp>
      <p:sp>
        <p:nvSpPr>
          <p:cNvPr id="7" name="1 Título"/>
          <p:cNvSpPr>
            <a:spLocks noGrp="1"/>
          </p:cNvSpPr>
          <p:nvPr>
            <p:ph type="title"/>
          </p:nvPr>
        </p:nvSpPr>
        <p:spPr>
          <a:xfrm>
            <a:off x="204716" y="274638"/>
            <a:ext cx="6441744" cy="1143000"/>
          </a:xfrm>
        </p:spPr>
        <p:txBody>
          <a:bodyPr/>
          <a:lstStyle/>
          <a:p>
            <a:pPr lvl="0"/>
            <a:r>
              <a:rPr lang="es-PE" sz="2800" dirty="0" smtClean="0"/>
              <a:t>Novedades de la versión 5.0.0 del PLE</a:t>
            </a:r>
            <a:endParaRPr lang="es-PE" sz="2800" dirty="0">
              <a:solidFill>
                <a:schemeClr val="bg1"/>
              </a:solidFill>
            </a:endParaRPr>
          </a:p>
        </p:txBody>
      </p:sp>
      <p:sp>
        <p:nvSpPr>
          <p:cNvPr id="6" name="Rectángulo 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9945" y="1674871"/>
            <a:ext cx="8081175" cy="4708981"/>
          </a:xfrm>
          <a:prstGeom prst="rect">
            <a:avLst/>
          </a:prstGeom>
        </p:spPr>
        <p:txBody>
          <a:bodyPr wrap="square">
            <a:spAutoFit/>
          </a:bodyPr>
          <a:lstStyle/>
          <a:p>
            <a:pPr marL="273050" indent="-273050" algn="just"/>
            <a:r>
              <a:rPr lang="es-PE" sz="2000" b="1" dirty="0" smtClean="0">
                <a:solidFill>
                  <a:srgbClr val="18338A"/>
                </a:solidFill>
              </a:rPr>
              <a:t>Registro de Ventas:</a:t>
            </a:r>
          </a:p>
          <a:p>
            <a:pPr marL="273050" indent="-273050" algn="just">
              <a:buFont typeface="Arial" pitchFamily="34" charset="0"/>
              <a:buChar char="•"/>
            </a:pPr>
            <a:r>
              <a:rPr lang="es-PE" sz="2000" dirty="0" smtClean="0">
                <a:solidFill>
                  <a:srgbClr val="18338A"/>
                </a:solidFill>
              </a:rPr>
              <a:t>Nuevo tipo de validaciones descargando la base de datos desde la pagina web de la SUNAT de:</a:t>
            </a:r>
          </a:p>
          <a:p>
            <a:pPr marL="534988" lvl="2" indent="-261938" algn="just">
              <a:buFont typeface="Wingdings" pitchFamily="2" charset="2"/>
              <a:buChar char="ü"/>
            </a:pPr>
            <a:r>
              <a:rPr lang="es-PE" sz="2000" dirty="0" smtClean="0">
                <a:solidFill>
                  <a:srgbClr val="18338A"/>
                </a:solidFill>
              </a:rPr>
              <a:t>Tipo de cambio SUNAT</a:t>
            </a:r>
          </a:p>
          <a:p>
            <a:pPr marL="273050" lvl="1" indent="-273050" algn="just"/>
            <a:endParaRPr lang="es-PE" sz="2000" dirty="0" smtClean="0">
              <a:solidFill>
                <a:srgbClr val="18338A"/>
              </a:solidFill>
            </a:endParaRPr>
          </a:p>
          <a:p>
            <a:pPr marL="273050" lvl="1" indent="-273050" algn="just"/>
            <a:r>
              <a:rPr lang="es-PE" sz="2000" b="1" dirty="0" smtClean="0">
                <a:solidFill>
                  <a:srgbClr val="18338A"/>
                </a:solidFill>
              </a:rPr>
              <a:t>Registro de Compras:</a:t>
            </a:r>
          </a:p>
          <a:p>
            <a:pPr marL="273050" lvl="1" indent="-273050" algn="just">
              <a:buFont typeface="Arial" pitchFamily="34" charset="0"/>
              <a:buChar char="•"/>
            </a:pPr>
            <a:r>
              <a:rPr lang="es-PE" sz="2000" dirty="0" smtClean="0">
                <a:solidFill>
                  <a:srgbClr val="18338A"/>
                </a:solidFill>
              </a:rPr>
              <a:t>Inclusión de un nuevo sub libro: Operaciones con no domiciliados (condición necesaria para pertenecer a la OCDE y los compromisos con el Asia Pacífico y Convenios para evitar la  doble o nula imposición)</a:t>
            </a:r>
          </a:p>
          <a:p>
            <a:pPr marL="273050" lvl="1" indent="-273050" algn="just">
              <a:buFont typeface="Arial" pitchFamily="34" charset="0"/>
              <a:buChar char="•"/>
            </a:pPr>
            <a:r>
              <a:rPr lang="es-PE" sz="2000" dirty="0" smtClean="0">
                <a:solidFill>
                  <a:srgbClr val="18338A"/>
                </a:solidFill>
              </a:rPr>
              <a:t>Nuevo tipo de validaciones descargando la base de datos desde la pagina web de la SUNAT de:</a:t>
            </a:r>
          </a:p>
          <a:p>
            <a:pPr marL="534988" lvl="2" indent="-261938" algn="just">
              <a:buFont typeface="Wingdings" pitchFamily="2" charset="2"/>
              <a:buChar char="ü"/>
            </a:pPr>
            <a:r>
              <a:rPr lang="es-PE" sz="2000" dirty="0" smtClean="0">
                <a:solidFill>
                  <a:srgbClr val="18338A"/>
                </a:solidFill>
              </a:rPr>
              <a:t>Tipo de cambio SUNAT</a:t>
            </a:r>
          </a:p>
          <a:p>
            <a:pPr marL="534988" lvl="2" indent="-261938" algn="just">
              <a:buFont typeface="Wingdings" pitchFamily="2" charset="2"/>
              <a:buChar char="ü"/>
            </a:pPr>
            <a:r>
              <a:rPr lang="es-PE" sz="2000" dirty="0" smtClean="0">
                <a:solidFill>
                  <a:srgbClr val="18338A"/>
                </a:solidFill>
              </a:rPr>
              <a:t>Padrón de No habidos</a:t>
            </a:r>
          </a:p>
          <a:p>
            <a:pPr marL="534988" lvl="2" indent="-261938" algn="just">
              <a:buFont typeface="Wingdings" pitchFamily="2" charset="2"/>
              <a:buChar char="ü"/>
            </a:pPr>
            <a:r>
              <a:rPr lang="es-PE" sz="2000" dirty="0" smtClean="0">
                <a:solidFill>
                  <a:srgbClr val="18338A"/>
                </a:solidFill>
              </a:rPr>
              <a:t>Padrón de RUC que renunciaron a la exoneración del IGV</a:t>
            </a:r>
          </a:p>
          <a:p>
            <a:pPr marL="534988" lvl="2" indent="-261938" algn="just">
              <a:buFont typeface="Wingdings" pitchFamily="2" charset="2"/>
              <a:buChar char="ü"/>
            </a:pPr>
            <a:r>
              <a:rPr lang="es-PE" sz="2000" dirty="0" smtClean="0">
                <a:solidFill>
                  <a:srgbClr val="18338A"/>
                </a:solidFill>
              </a:rPr>
              <a:t>Si el DNI, consignado en la liquidación de compra, ya cuenta con RUC</a:t>
            </a:r>
            <a:endParaRPr lang="es-PE" sz="2000" dirty="0">
              <a:solidFill>
                <a:srgbClr val="18338A"/>
              </a:solidFill>
            </a:endParaRPr>
          </a:p>
        </p:txBody>
      </p:sp>
      <p:sp>
        <p:nvSpPr>
          <p:cNvPr id="4" name="1 Título"/>
          <p:cNvSpPr txBox="1">
            <a:spLocks/>
          </p:cNvSpPr>
          <p:nvPr/>
        </p:nvSpPr>
        <p:spPr>
          <a:xfrm>
            <a:off x="122828" y="561246"/>
            <a:ext cx="6441744" cy="63976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PE" sz="2800" b="0" i="0" u="none" strike="noStrike" kern="1200" cap="none" spc="0" normalizeH="0" baseline="0" noProof="0" dirty="0" smtClean="0">
                <a:ln>
                  <a:noFill/>
                </a:ln>
                <a:solidFill>
                  <a:schemeClr val="bg1"/>
                </a:solidFill>
                <a:effectLst/>
                <a:uLnTx/>
                <a:uFillTx/>
                <a:latin typeface="Arial"/>
                <a:ea typeface="+mj-ea"/>
                <a:cs typeface="Arial"/>
              </a:rPr>
              <a:t>Novedades de la versión 5.0.0 del PLE</a:t>
            </a:r>
            <a:endParaRPr kumimoji="0" lang="es-PE" sz="2800" b="0" i="0" u="none" strike="noStrike" kern="1200" cap="none" spc="0" normalizeH="0" baseline="0" noProof="0" dirty="0">
              <a:ln>
                <a:noFill/>
              </a:ln>
              <a:solidFill>
                <a:schemeClr val="bg1"/>
              </a:solidFill>
              <a:effectLst/>
              <a:uLnTx/>
              <a:uFillTx/>
              <a:latin typeface="Arial"/>
              <a:ea typeface="+mj-ea"/>
              <a:cs typeface="Arial"/>
            </a:endParaRPr>
          </a:p>
        </p:txBody>
      </p:sp>
      <p:sp>
        <p:nvSpPr>
          <p:cNvPr id="6" name="Rectángulo 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94868696"/>
      </p:ext>
    </p:extLst>
  </p:cSld>
  <p:clrMapOvr>
    <a:masterClrMapping/>
  </p:clrMapOvr>
  <p:transition>
    <p:cover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9968" y="286439"/>
            <a:ext cx="6018630" cy="824430"/>
          </a:xfrm>
          <a:prstGeom prst="rect">
            <a:avLst/>
          </a:prstGeom>
        </p:spPr>
        <p:txBody>
          <a:bodyPr/>
          <a:lstStyle/>
          <a:p>
            <a:pPr lvl="0">
              <a:defRPr/>
            </a:pPr>
            <a:r>
              <a:rPr lang="es-PE" sz="2800" dirty="0" smtClean="0">
                <a:solidFill>
                  <a:schemeClr val="bg1"/>
                </a:solidFill>
                <a:latin typeface="Arial"/>
                <a:ea typeface="+mj-ea"/>
                <a:cs typeface="Arial"/>
              </a:rPr>
              <a:t>14.1 Registro de Ventas e Ingresos</a:t>
            </a:r>
          </a:p>
          <a:p>
            <a:pPr lvl="0">
              <a:defRPr/>
            </a:pPr>
            <a:r>
              <a:rPr lang="es-PE" sz="2800" dirty="0" smtClean="0">
                <a:solidFill>
                  <a:schemeClr val="bg1"/>
                </a:solidFill>
                <a:latin typeface="Arial"/>
                <a:ea typeface="+mj-ea"/>
                <a:cs typeface="Arial"/>
              </a:rPr>
              <a:t>        Versión completa</a:t>
            </a:r>
            <a:endParaRPr lang="es-PE" sz="2800" dirty="0">
              <a:solidFill>
                <a:schemeClr val="bg1"/>
              </a:solidFill>
              <a:latin typeface="Arial"/>
              <a:ea typeface="+mj-ea"/>
              <a:cs typeface="Arial"/>
            </a:endParaRPr>
          </a:p>
        </p:txBody>
      </p:sp>
      <p:sp>
        <p:nvSpPr>
          <p:cNvPr id="14" name="13 Rectángulo"/>
          <p:cNvSpPr/>
          <p:nvPr/>
        </p:nvSpPr>
        <p:spPr bwMode="auto">
          <a:xfrm>
            <a:off x="116963" y="6261605"/>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15" name="14 Rectángulo"/>
          <p:cNvSpPr/>
          <p:nvPr/>
        </p:nvSpPr>
        <p:spPr>
          <a:xfrm>
            <a:off x="302423" y="6218489"/>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graphicFrame>
        <p:nvGraphicFramePr>
          <p:cNvPr id="9" name="8 Tabla"/>
          <p:cNvGraphicFramePr>
            <a:graphicFrameLocks noGrp="1"/>
          </p:cNvGraphicFramePr>
          <p:nvPr/>
        </p:nvGraphicFramePr>
        <p:xfrm>
          <a:off x="249967" y="3886201"/>
          <a:ext cx="8837589" cy="2014375"/>
        </p:xfrm>
        <a:graphic>
          <a:graphicData uri="http://schemas.openxmlformats.org/drawingml/2006/table">
            <a:tbl>
              <a:tblPr/>
              <a:tblGrid>
                <a:gridCol w="629742">
                  <a:extLst>
                    <a:ext uri="{9D8B030D-6E8A-4147-A177-3AD203B41FA5}">
                      <a16:colId xmlns:a16="http://schemas.microsoft.com/office/drawing/2014/main" val="20000"/>
                    </a:ext>
                  </a:extLst>
                </a:gridCol>
                <a:gridCol w="629742">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629742">
                  <a:extLst>
                    <a:ext uri="{9D8B030D-6E8A-4147-A177-3AD203B41FA5}">
                      <a16:colId xmlns:a16="http://schemas.microsoft.com/office/drawing/2014/main" val="20003"/>
                    </a:ext>
                  </a:extLst>
                </a:gridCol>
                <a:gridCol w="629742">
                  <a:extLst>
                    <a:ext uri="{9D8B030D-6E8A-4147-A177-3AD203B41FA5}">
                      <a16:colId xmlns:a16="http://schemas.microsoft.com/office/drawing/2014/main" val="20004"/>
                    </a:ext>
                  </a:extLst>
                </a:gridCol>
                <a:gridCol w="629742">
                  <a:extLst>
                    <a:ext uri="{9D8B030D-6E8A-4147-A177-3AD203B41FA5}">
                      <a16:colId xmlns:a16="http://schemas.microsoft.com/office/drawing/2014/main" val="20005"/>
                    </a:ext>
                  </a:extLst>
                </a:gridCol>
                <a:gridCol w="670027">
                  <a:extLst>
                    <a:ext uri="{9D8B030D-6E8A-4147-A177-3AD203B41FA5}">
                      <a16:colId xmlns:a16="http://schemas.microsoft.com/office/drawing/2014/main" val="20006"/>
                    </a:ext>
                  </a:extLst>
                </a:gridCol>
                <a:gridCol w="441032">
                  <a:extLst>
                    <a:ext uri="{9D8B030D-6E8A-4147-A177-3AD203B41FA5}">
                      <a16:colId xmlns:a16="http://schemas.microsoft.com/office/drawing/2014/main" val="20007"/>
                    </a:ext>
                  </a:extLst>
                </a:gridCol>
                <a:gridCol w="426188">
                  <a:extLst>
                    <a:ext uri="{9D8B030D-6E8A-4147-A177-3AD203B41FA5}">
                      <a16:colId xmlns:a16="http://schemas.microsoft.com/office/drawing/2014/main" val="20008"/>
                    </a:ext>
                  </a:extLst>
                </a:gridCol>
                <a:gridCol w="527966">
                  <a:extLst>
                    <a:ext uri="{9D8B030D-6E8A-4147-A177-3AD203B41FA5}">
                      <a16:colId xmlns:a16="http://schemas.microsoft.com/office/drawing/2014/main" val="20009"/>
                    </a:ext>
                  </a:extLst>
                </a:gridCol>
                <a:gridCol w="298967">
                  <a:extLst>
                    <a:ext uri="{9D8B030D-6E8A-4147-A177-3AD203B41FA5}">
                      <a16:colId xmlns:a16="http://schemas.microsoft.com/office/drawing/2014/main" val="20010"/>
                    </a:ext>
                  </a:extLst>
                </a:gridCol>
                <a:gridCol w="305328">
                  <a:extLst>
                    <a:ext uri="{9D8B030D-6E8A-4147-A177-3AD203B41FA5}">
                      <a16:colId xmlns:a16="http://schemas.microsoft.com/office/drawing/2014/main" val="20011"/>
                    </a:ext>
                  </a:extLst>
                </a:gridCol>
                <a:gridCol w="432551">
                  <a:extLst>
                    <a:ext uri="{9D8B030D-6E8A-4147-A177-3AD203B41FA5}">
                      <a16:colId xmlns:a16="http://schemas.microsoft.com/office/drawing/2014/main" val="20012"/>
                    </a:ext>
                  </a:extLst>
                </a:gridCol>
                <a:gridCol w="508882">
                  <a:extLst>
                    <a:ext uri="{9D8B030D-6E8A-4147-A177-3AD203B41FA5}">
                      <a16:colId xmlns:a16="http://schemas.microsoft.com/office/drawing/2014/main" val="20013"/>
                    </a:ext>
                  </a:extLst>
                </a:gridCol>
                <a:gridCol w="534327">
                  <a:extLst>
                    <a:ext uri="{9D8B030D-6E8A-4147-A177-3AD203B41FA5}">
                      <a16:colId xmlns:a16="http://schemas.microsoft.com/office/drawing/2014/main" val="20014"/>
                    </a:ext>
                  </a:extLst>
                </a:gridCol>
                <a:gridCol w="534327">
                  <a:extLst>
                    <a:ext uri="{9D8B030D-6E8A-4147-A177-3AD203B41FA5}">
                      <a16:colId xmlns:a16="http://schemas.microsoft.com/office/drawing/2014/main" val="20015"/>
                    </a:ext>
                  </a:extLst>
                </a:gridCol>
                <a:gridCol w="432551">
                  <a:extLst>
                    <a:ext uri="{9D8B030D-6E8A-4147-A177-3AD203B41FA5}">
                      <a16:colId xmlns:a16="http://schemas.microsoft.com/office/drawing/2014/main" val="20016"/>
                    </a:ext>
                  </a:extLst>
                </a:gridCol>
              </a:tblGrid>
              <a:tr h="249950">
                <a:tc>
                  <a:txBody>
                    <a:bodyPr/>
                    <a:lstStyle/>
                    <a:p>
                      <a:pPr algn="ctr" fontAlgn="ctr"/>
                      <a:r>
                        <a:rPr lang="es-PE" sz="1100" b="1" i="0" u="none" strike="noStrike" dirty="0">
                          <a:solidFill>
                            <a:srgbClr val="FFFFFF"/>
                          </a:solidFill>
                          <a:latin typeface="Calibri"/>
                        </a:rPr>
                        <a:t>18</a:t>
                      </a:r>
                    </a:p>
                  </a:txBody>
                  <a:tcPr marL="4396" marR="4396" marT="519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19</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20</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21</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22</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23</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24</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25</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26</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27</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28</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29</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30</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31</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32</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33</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rgbClr val="FFFFFF"/>
                          </a:solidFill>
                          <a:latin typeface="Calibri"/>
                        </a:rPr>
                        <a:t>34</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349930">
                <a:tc gridSpan="2">
                  <a:txBody>
                    <a:bodyPr/>
                    <a:lstStyle/>
                    <a:p>
                      <a:pPr algn="ctr" fontAlgn="ctr"/>
                      <a:r>
                        <a:rPr lang="es-PE" sz="800" b="1" i="0" u="none" strike="noStrike" dirty="0">
                          <a:solidFill>
                            <a:schemeClr val="tx1"/>
                          </a:solidFill>
                          <a:latin typeface="Arial"/>
                        </a:rPr>
                        <a:t>Monto de la Operación NO </a:t>
                      </a:r>
                      <a:r>
                        <a:rPr lang="es-PE" sz="800" b="1" i="0" u="none" strike="noStrike" dirty="0" smtClean="0">
                          <a:solidFill>
                            <a:schemeClr val="tx1"/>
                          </a:solidFill>
                          <a:latin typeface="Arial"/>
                        </a:rPr>
                        <a:t>Gravada con el IGV (con efectos </a:t>
                      </a:r>
                      <a:r>
                        <a:rPr lang="es-PE" sz="800" b="1" i="0" u="none" strike="noStrike" dirty="0">
                          <a:solidFill>
                            <a:schemeClr val="tx1"/>
                          </a:solidFill>
                          <a:latin typeface="Arial"/>
                        </a:rPr>
                        <a:t>en el ratio)</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rowSpan="2">
                  <a:txBody>
                    <a:bodyPr/>
                    <a:lstStyle/>
                    <a:p>
                      <a:pPr algn="ctr" fontAlgn="ctr"/>
                      <a:r>
                        <a:rPr lang="es-PE" sz="800" b="1" i="0" u="none" strike="noStrike" dirty="0" smtClean="0">
                          <a:solidFill>
                            <a:schemeClr val="tx1"/>
                          </a:solidFill>
                          <a:latin typeface="Arial"/>
                        </a:rPr>
                        <a:t>  ISC</a:t>
                      </a:r>
                      <a:r>
                        <a:rPr lang="es-PE" sz="800" b="1" i="0" u="none" strike="noStrike" dirty="0">
                          <a:solidFill>
                            <a:schemeClr val="tx1"/>
                          </a:solidFill>
                          <a:latin typeface="Arial"/>
                        </a:rPr>
                        <a:t>, de ser el caso</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s-PE" sz="800" b="1" i="0" u="none" strike="noStrike" dirty="0">
                          <a:solidFill>
                            <a:schemeClr val="tx1"/>
                          </a:solidFill>
                          <a:latin typeface="Arial"/>
                        </a:rPr>
                        <a:t>Monto de la Operación Gravada </a:t>
                      </a:r>
                      <a:r>
                        <a:rPr lang="es-PE" sz="800" b="1" i="0" u="none" strike="noStrike" dirty="0" smtClean="0">
                          <a:solidFill>
                            <a:schemeClr val="tx1"/>
                          </a:solidFill>
                          <a:latin typeface="Arial"/>
                        </a:rPr>
                        <a:t>con </a:t>
                      </a:r>
                      <a:r>
                        <a:rPr lang="es-PE" sz="800" b="1" i="0" u="none" strike="noStrike" dirty="0">
                          <a:solidFill>
                            <a:schemeClr val="tx1"/>
                          </a:solidFill>
                          <a:latin typeface="Arial"/>
                        </a:rPr>
                        <a:t>el IVAP</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rowSpan="2">
                  <a:txBody>
                    <a:bodyPr/>
                    <a:lstStyle/>
                    <a:p>
                      <a:pPr algn="ctr" fontAlgn="ctr"/>
                      <a:r>
                        <a:rPr lang="es-PE" sz="800" b="1" i="0" u="none" strike="noStrike" dirty="0">
                          <a:solidFill>
                            <a:schemeClr val="tx1"/>
                          </a:solidFill>
                          <a:latin typeface="Arial"/>
                        </a:rPr>
                        <a:t>Otros conceptos, tributos y cargos que no forman parte de la base imponible</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PE" sz="800" b="1" i="0" u="none" strike="noStrike" dirty="0">
                          <a:solidFill>
                            <a:schemeClr val="tx1"/>
                          </a:solidFill>
                          <a:latin typeface="Arial"/>
                        </a:rPr>
                        <a:t>Importe </a:t>
                      </a:r>
                      <a:endParaRPr lang="es-PE" sz="800" b="1" i="0" u="none" strike="noStrike" dirty="0" smtClean="0">
                        <a:solidFill>
                          <a:schemeClr val="tx1"/>
                        </a:solidFill>
                        <a:latin typeface="Arial"/>
                      </a:endParaRPr>
                    </a:p>
                    <a:p>
                      <a:pPr algn="ctr" fontAlgn="ctr"/>
                      <a:r>
                        <a:rPr lang="es-PE" sz="800" b="1" i="0" u="none" strike="noStrike" dirty="0" smtClean="0">
                          <a:solidFill>
                            <a:schemeClr val="tx1"/>
                          </a:solidFill>
                          <a:latin typeface="Arial"/>
                        </a:rPr>
                        <a:t>total </a:t>
                      </a:r>
                      <a:r>
                        <a:rPr lang="es-PE" sz="800" b="1" i="0" u="none" strike="noStrike" dirty="0">
                          <a:solidFill>
                            <a:schemeClr val="tx1"/>
                          </a:solidFill>
                          <a:latin typeface="Arial"/>
                        </a:rPr>
                        <a:t>del comprobante de pago</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s-PE" sz="800" b="1" i="0" u="none" strike="noStrike" dirty="0">
                          <a:solidFill>
                            <a:schemeClr val="tx1"/>
                          </a:solidFill>
                          <a:latin typeface="Arial"/>
                        </a:rPr>
                        <a:t>Moneda</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gridSpan="4">
                  <a:txBody>
                    <a:bodyPr/>
                    <a:lstStyle/>
                    <a:p>
                      <a:pPr algn="ctr" fontAlgn="ctr"/>
                      <a:r>
                        <a:rPr lang="es-PE" sz="800" b="1" i="0" u="none" strike="noStrike" dirty="0">
                          <a:solidFill>
                            <a:schemeClr val="tx1"/>
                          </a:solidFill>
                          <a:latin typeface="Arial"/>
                        </a:rPr>
                        <a:t>Documento modificado</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rgbClr val="FF0000"/>
                          </a:solidFill>
                          <a:latin typeface="Arial"/>
                        </a:rPr>
                        <a:t>Contrato (*)</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a:solidFill>
                            <a:srgbClr val="FF0000"/>
                          </a:solidFill>
                          <a:latin typeface="Arial"/>
                        </a:rPr>
                        <a:t>Error tipo 1 (tipo de cambio)</a:t>
                      </a:r>
                    </a:p>
                  </a:txBody>
                  <a:tcPr marL="4396" marR="4396" marT="51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a:solidFill>
                            <a:srgbClr val="FF0000"/>
                          </a:solidFill>
                          <a:latin typeface="Arial"/>
                        </a:rPr>
                        <a:t>Indicador de medio de pago </a:t>
                      </a:r>
                      <a:endParaRPr lang="es-PE" sz="800" b="1" i="0" u="none" strike="noStrike" dirty="0" smtClean="0">
                        <a:solidFill>
                          <a:srgbClr val="FF0000"/>
                        </a:solidFill>
                        <a:latin typeface="Arial"/>
                      </a:endParaRPr>
                    </a:p>
                    <a:p>
                      <a:pPr algn="ctr" fontAlgn="ctr"/>
                      <a:r>
                        <a:rPr lang="es-PE" sz="800" b="1" i="0" u="none" strike="noStrike" dirty="0" smtClean="0">
                          <a:solidFill>
                            <a:srgbClr val="FF0000"/>
                          </a:solidFill>
                          <a:latin typeface="Arial"/>
                        </a:rPr>
                        <a:t>(</a:t>
                      </a:r>
                      <a:r>
                        <a:rPr lang="es-PE" sz="800" b="1" i="0" u="none" strike="noStrike" dirty="0">
                          <a:solidFill>
                            <a:srgbClr val="FF0000"/>
                          </a:solidFill>
                          <a:latin typeface="Arial"/>
                        </a:rPr>
                        <a:t>1 = Si)</a:t>
                      </a:r>
                    </a:p>
                  </a:txBody>
                  <a:tcPr marL="4396" marR="4396" marT="51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a:solidFill>
                            <a:schemeClr val="tx1"/>
                          </a:solidFill>
                          <a:latin typeface="Arial"/>
                        </a:rPr>
                        <a:t>Estado</a:t>
                      </a:r>
                    </a:p>
                  </a:txBody>
                  <a:tcPr marL="4396" marR="4396" marT="51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93572">
                <a:tc>
                  <a:txBody>
                    <a:bodyPr/>
                    <a:lstStyle/>
                    <a:p>
                      <a:pPr algn="ctr" fontAlgn="ctr"/>
                      <a:r>
                        <a:rPr lang="es-PE" sz="800" b="1" i="0" u="none" strike="noStrike" dirty="0">
                          <a:solidFill>
                            <a:schemeClr val="tx1"/>
                          </a:solidFill>
                          <a:latin typeface="Arial"/>
                        </a:rPr>
                        <a:t>Importe total de la operación exonerada</a:t>
                      </a:r>
                    </a:p>
                  </a:txBody>
                  <a:tcPr marL="4396" marR="4396" marT="51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Importe total de la operación </a:t>
                      </a:r>
                      <a:r>
                        <a:rPr lang="es-PE" sz="800" b="1" i="0" u="none" strike="noStrike" dirty="0" err="1">
                          <a:solidFill>
                            <a:schemeClr val="tx1"/>
                          </a:solidFill>
                          <a:latin typeface="Arial"/>
                        </a:rPr>
                        <a:t>inafecta</a:t>
                      </a:r>
                      <a:endParaRPr lang="es-PE" sz="800" b="1" i="0" u="none" strike="noStrike" dirty="0">
                        <a:solidFill>
                          <a:schemeClr val="tx1"/>
                        </a:solidFill>
                        <a:latin typeface="Arial"/>
                      </a:endParaRPr>
                    </a:p>
                  </a:txBody>
                  <a:tcPr marL="4396" marR="4396" marT="51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PE"/>
                    </a:p>
                  </a:txBody>
                  <a:tcPr/>
                </a:tc>
                <a:tc>
                  <a:txBody>
                    <a:bodyPr/>
                    <a:lstStyle/>
                    <a:p>
                      <a:pPr algn="ctr" fontAlgn="ctr"/>
                      <a:r>
                        <a:rPr lang="es-PE" sz="800" b="1" i="0" u="none" strike="noStrike" dirty="0">
                          <a:solidFill>
                            <a:srgbClr val="FF0000"/>
                          </a:solidFill>
                          <a:latin typeface="Arial"/>
                        </a:rPr>
                        <a:t>BI de la operación gravada con el Impuesto a las Ventas del Arroz Pilado</a:t>
                      </a:r>
                    </a:p>
                  </a:txBody>
                  <a:tcPr marL="4396" marR="4396" marT="51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Impuesto a las ventas del Arroz Pilado</a:t>
                      </a:r>
                    </a:p>
                  </a:txBody>
                  <a:tcPr marL="4396" marR="4396" marT="51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s-PE"/>
                    </a:p>
                  </a:txBody>
                  <a:tcPr/>
                </a:tc>
                <a:tc vMerge="1">
                  <a:txBody>
                    <a:bodyPr/>
                    <a:lstStyle/>
                    <a:p>
                      <a:endParaRPr lang="es-PE"/>
                    </a:p>
                  </a:txBody>
                  <a:tcPr/>
                </a:tc>
                <a:tc>
                  <a:txBody>
                    <a:bodyPr/>
                    <a:lstStyle/>
                    <a:p>
                      <a:pPr algn="ctr" fontAlgn="ctr"/>
                      <a:r>
                        <a:rPr lang="es-PE" sz="800" b="1" i="0" u="none" strike="noStrike" dirty="0">
                          <a:solidFill>
                            <a:srgbClr val="FF0000"/>
                          </a:solidFill>
                          <a:latin typeface="Arial"/>
                        </a:rPr>
                        <a:t>Código</a:t>
                      </a:r>
                    </a:p>
                  </a:txBody>
                  <a:tcPr marL="4396" marR="4396" marT="51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chemeClr val="tx1"/>
                          </a:solidFill>
                          <a:latin typeface="Arial"/>
                        </a:rPr>
                        <a:t>Tipo de cambio</a:t>
                      </a:r>
                    </a:p>
                  </a:txBody>
                  <a:tcPr marL="4396" marR="4396" marT="51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Fecha de emisión</a:t>
                      </a:r>
                    </a:p>
                  </a:txBody>
                  <a:tcPr marL="4396" marR="4396" marT="51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Tipo </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Serie</a:t>
                      </a:r>
                    </a:p>
                  </a:txBody>
                  <a:tcPr marL="4396" marR="4396"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smtClean="0">
                          <a:solidFill>
                            <a:schemeClr val="tx1"/>
                          </a:solidFill>
                          <a:latin typeface="Arial"/>
                        </a:rPr>
                        <a:t>Número</a:t>
                      </a:r>
                      <a:endParaRPr lang="es-PE" sz="800" b="1" i="0" u="none" strike="noStrike" dirty="0">
                        <a:solidFill>
                          <a:schemeClr val="tx1"/>
                        </a:solidFill>
                        <a:latin typeface="Arial"/>
                      </a:endParaRPr>
                    </a:p>
                  </a:txBody>
                  <a:tcPr marL="4396" marR="4396" marT="51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249950">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dirty="0">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dirty="0">
                          <a:solidFill>
                            <a:srgbClr val="000000"/>
                          </a:solidFill>
                          <a:latin typeface="Calibri"/>
                        </a:rPr>
                        <a:t> </a:t>
                      </a:r>
                      <a:r>
                        <a:rPr lang="es-PE" sz="1000" b="0" i="0" u="none" strike="noStrike" dirty="0" smtClean="0">
                          <a:solidFill>
                            <a:srgbClr val="FF0000"/>
                          </a:solidFill>
                          <a:latin typeface="+mn-lt"/>
                        </a:rPr>
                        <a:t>Optativo</a:t>
                      </a:r>
                      <a:endParaRPr lang="es-PE" sz="600" b="0" i="0" u="none" strike="noStrike" dirty="0">
                        <a:solidFill>
                          <a:srgbClr val="000000"/>
                        </a:solidFill>
                        <a:latin typeface="Calibri"/>
                      </a:endParaRP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dirty="0" smtClean="0">
                          <a:solidFill>
                            <a:srgbClr val="000000"/>
                          </a:solidFill>
                          <a:latin typeface="+mn-lt"/>
                        </a:rPr>
                        <a:t> </a:t>
                      </a:r>
                      <a:r>
                        <a:rPr lang="es-PE" sz="1000" b="0" i="0" u="none" strike="noStrike" dirty="0" smtClean="0">
                          <a:solidFill>
                            <a:srgbClr val="FF0000"/>
                          </a:solidFill>
                          <a:latin typeface="+mn-lt"/>
                        </a:rPr>
                        <a:t>Optativo</a:t>
                      </a:r>
                      <a:endParaRPr lang="es-PE" sz="600" b="0" i="0" u="none" strike="noStrike" dirty="0">
                        <a:solidFill>
                          <a:srgbClr val="FF0000"/>
                        </a:solidFill>
                        <a:latin typeface="Calibri"/>
                      </a:endParaRP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dirty="0">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9950">
                <a:tc>
                  <a:txBody>
                    <a:bodyPr/>
                    <a:lstStyle/>
                    <a:p>
                      <a:pPr algn="ctr" fontAlgn="b"/>
                      <a:r>
                        <a:rPr lang="es-PE" sz="600" b="0" i="0" u="none" strike="noStrike" dirty="0">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dirty="0">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600" b="0" i="0" u="none" strike="noStrike" dirty="0">
                          <a:solidFill>
                            <a:srgbClr val="000000"/>
                          </a:solidFill>
                          <a:latin typeface="Calibri"/>
                        </a:rPr>
                        <a:t> </a:t>
                      </a:r>
                    </a:p>
                  </a:txBody>
                  <a:tcPr marL="4396" marR="4396" marT="51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9 Tabla"/>
          <p:cNvGraphicFramePr>
            <a:graphicFrameLocks noGrp="1"/>
          </p:cNvGraphicFramePr>
          <p:nvPr/>
        </p:nvGraphicFramePr>
        <p:xfrm>
          <a:off x="27295" y="1776762"/>
          <a:ext cx="9005668" cy="1937980"/>
        </p:xfrm>
        <a:graphic>
          <a:graphicData uri="http://schemas.openxmlformats.org/drawingml/2006/table">
            <a:tbl>
              <a:tblPr/>
              <a:tblGrid>
                <a:gridCol w="445341">
                  <a:extLst>
                    <a:ext uri="{9D8B030D-6E8A-4147-A177-3AD203B41FA5}">
                      <a16:colId xmlns:a16="http://schemas.microsoft.com/office/drawing/2014/main" val="20000"/>
                    </a:ext>
                  </a:extLst>
                </a:gridCol>
                <a:gridCol w="591630">
                  <a:extLst>
                    <a:ext uri="{9D8B030D-6E8A-4147-A177-3AD203B41FA5}">
                      <a16:colId xmlns:a16="http://schemas.microsoft.com/office/drawing/2014/main" val="20001"/>
                    </a:ext>
                  </a:extLst>
                </a:gridCol>
                <a:gridCol w="578680">
                  <a:extLst>
                    <a:ext uri="{9D8B030D-6E8A-4147-A177-3AD203B41FA5}">
                      <a16:colId xmlns:a16="http://schemas.microsoft.com/office/drawing/2014/main" val="20002"/>
                    </a:ext>
                  </a:extLst>
                </a:gridCol>
                <a:gridCol w="443704">
                  <a:extLst>
                    <a:ext uri="{9D8B030D-6E8A-4147-A177-3AD203B41FA5}">
                      <a16:colId xmlns:a16="http://schemas.microsoft.com/office/drawing/2014/main" val="20003"/>
                    </a:ext>
                  </a:extLst>
                </a:gridCol>
                <a:gridCol w="408951">
                  <a:extLst>
                    <a:ext uri="{9D8B030D-6E8A-4147-A177-3AD203B41FA5}">
                      <a16:colId xmlns:a16="http://schemas.microsoft.com/office/drawing/2014/main" val="20004"/>
                    </a:ext>
                  </a:extLst>
                </a:gridCol>
                <a:gridCol w="338176">
                  <a:extLst>
                    <a:ext uri="{9D8B030D-6E8A-4147-A177-3AD203B41FA5}">
                      <a16:colId xmlns:a16="http://schemas.microsoft.com/office/drawing/2014/main" val="20005"/>
                    </a:ext>
                  </a:extLst>
                </a:gridCol>
                <a:gridCol w="361769">
                  <a:extLst>
                    <a:ext uri="{9D8B030D-6E8A-4147-A177-3AD203B41FA5}">
                      <a16:colId xmlns:a16="http://schemas.microsoft.com/office/drawing/2014/main" val="20006"/>
                    </a:ext>
                  </a:extLst>
                </a:gridCol>
                <a:gridCol w="369629">
                  <a:extLst>
                    <a:ext uri="{9D8B030D-6E8A-4147-A177-3AD203B41FA5}">
                      <a16:colId xmlns:a16="http://schemas.microsoft.com/office/drawing/2014/main" val="20007"/>
                    </a:ext>
                  </a:extLst>
                </a:gridCol>
                <a:gridCol w="103058">
                  <a:extLst>
                    <a:ext uri="{9D8B030D-6E8A-4147-A177-3AD203B41FA5}">
                      <a16:colId xmlns:a16="http://schemas.microsoft.com/office/drawing/2014/main" val="20008"/>
                    </a:ext>
                  </a:extLst>
                </a:gridCol>
                <a:gridCol w="542260">
                  <a:extLst>
                    <a:ext uri="{9D8B030D-6E8A-4147-A177-3AD203B41FA5}">
                      <a16:colId xmlns:a16="http://schemas.microsoft.com/office/drawing/2014/main" val="20009"/>
                    </a:ext>
                  </a:extLst>
                </a:gridCol>
                <a:gridCol w="290557">
                  <a:extLst>
                    <a:ext uri="{9D8B030D-6E8A-4147-A177-3AD203B41FA5}">
                      <a16:colId xmlns:a16="http://schemas.microsoft.com/office/drawing/2014/main" val="20010"/>
                    </a:ext>
                  </a:extLst>
                </a:gridCol>
                <a:gridCol w="368662">
                  <a:extLst>
                    <a:ext uri="{9D8B030D-6E8A-4147-A177-3AD203B41FA5}">
                      <a16:colId xmlns:a16="http://schemas.microsoft.com/office/drawing/2014/main" val="20011"/>
                    </a:ext>
                  </a:extLst>
                </a:gridCol>
                <a:gridCol w="575075">
                  <a:extLst>
                    <a:ext uri="{9D8B030D-6E8A-4147-A177-3AD203B41FA5}">
                      <a16:colId xmlns:a16="http://schemas.microsoft.com/office/drawing/2014/main" val="20012"/>
                    </a:ext>
                  </a:extLst>
                </a:gridCol>
                <a:gridCol w="873437">
                  <a:extLst>
                    <a:ext uri="{9D8B030D-6E8A-4147-A177-3AD203B41FA5}">
                      <a16:colId xmlns:a16="http://schemas.microsoft.com/office/drawing/2014/main" val="20013"/>
                    </a:ext>
                  </a:extLst>
                </a:gridCol>
                <a:gridCol w="660137">
                  <a:extLst>
                    <a:ext uri="{9D8B030D-6E8A-4147-A177-3AD203B41FA5}">
                      <a16:colId xmlns:a16="http://schemas.microsoft.com/office/drawing/2014/main" val="20014"/>
                    </a:ext>
                  </a:extLst>
                </a:gridCol>
                <a:gridCol w="526922">
                  <a:extLst>
                    <a:ext uri="{9D8B030D-6E8A-4147-A177-3AD203B41FA5}">
                      <a16:colId xmlns:a16="http://schemas.microsoft.com/office/drawing/2014/main" val="20015"/>
                    </a:ext>
                  </a:extLst>
                </a:gridCol>
                <a:gridCol w="503328">
                  <a:extLst>
                    <a:ext uri="{9D8B030D-6E8A-4147-A177-3AD203B41FA5}">
                      <a16:colId xmlns:a16="http://schemas.microsoft.com/office/drawing/2014/main" val="20016"/>
                    </a:ext>
                  </a:extLst>
                </a:gridCol>
                <a:gridCol w="111807">
                  <a:extLst>
                    <a:ext uri="{9D8B030D-6E8A-4147-A177-3AD203B41FA5}">
                      <a16:colId xmlns:a16="http://schemas.microsoft.com/office/drawing/2014/main" val="20017"/>
                    </a:ext>
                  </a:extLst>
                </a:gridCol>
                <a:gridCol w="300251">
                  <a:extLst>
                    <a:ext uri="{9D8B030D-6E8A-4147-A177-3AD203B41FA5}">
                      <a16:colId xmlns:a16="http://schemas.microsoft.com/office/drawing/2014/main" val="20018"/>
                    </a:ext>
                  </a:extLst>
                </a:gridCol>
                <a:gridCol w="99136">
                  <a:extLst>
                    <a:ext uri="{9D8B030D-6E8A-4147-A177-3AD203B41FA5}">
                      <a16:colId xmlns:a16="http://schemas.microsoft.com/office/drawing/2014/main" val="20019"/>
                    </a:ext>
                  </a:extLst>
                </a:gridCol>
                <a:gridCol w="513158">
                  <a:extLst>
                    <a:ext uri="{9D8B030D-6E8A-4147-A177-3AD203B41FA5}">
                      <a16:colId xmlns:a16="http://schemas.microsoft.com/office/drawing/2014/main" val="20020"/>
                    </a:ext>
                  </a:extLst>
                </a:gridCol>
              </a:tblGrid>
              <a:tr h="243007">
                <a:tc>
                  <a:txBody>
                    <a:bodyPr/>
                    <a:lstStyle/>
                    <a:p>
                      <a:pPr algn="ctr" fontAlgn="ctr"/>
                      <a:r>
                        <a:rPr lang="es-PE" sz="1100" b="1" i="0" u="none" strike="noStrike" dirty="0">
                          <a:solidFill>
                            <a:schemeClr val="bg1"/>
                          </a:solidFill>
                          <a:latin typeface="Calibri"/>
                        </a:rPr>
                        <a:t>1</a:t>
                      </a:r>
                    </a:p>
                  </a:txBody>
                  <a:tcPr marL="4021" marR="4021" marT="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2</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3</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4</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5</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6</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7</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8</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1100" b="1" i="0" u="none" strike="noStrike" dirty="0">
                          <a:solidFill>
                            <a:schemeClr val="bg1"/>
                          </a:solidFill>
                          <a:latin typeface="Calibri"/>
                        </a:rPr>
                        <a:t>9</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1100" b="1" i="0" u="none" strike="noStrike" dirty="0">
                          <a:solidFill>
                            <a:schemeClr val="bg1"/>
                          </a:solidFill>
                          <a:latin typeface="Calibri"/>
                        </a:rPr>
                        <a:t>10</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1100" b="1" i="0" u="none" strike="noStrike" dirty="0">
                          <a:solidFill>
                            <a:schemeClr val="bg1"/>
                          </a:solidFill>
                          <a:latin typeface="Calibri"/>
                        </a:rPr>
                        <a:t>11</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1100" b="1" i="0" u="none" strike="noStrike" dirty="0">
                          <a:solidFill>
                            <a:schemeClr val="bg1"/>
                          </a:solidFill>
                          <a:latin typeface="Calibri"/>
                        </a:rPr>
                        <a:t>12</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13</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14</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dirty="0">
                          <a:solidFill>
                            <a:schemeClr val="bg1"/>
                          </a:solidFill>
                          <a:latin typeface="Calibri"/>
                        </a:rPr>
                        <a:t>15</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3">
                  <a:txBody>
                    <a:bodyPr/>
                    <a:lstStyle/>
                    <a:p>
                      <a:pPr algn="ctr" fontAlgn="ctr"/>
                      <a:r>
                        <a:rPr lang="es-PE" sz="1100" b="1" i="0" u="none" strike="noStrike" dirty="0">
                          <a:solidFill>
                            <a:schemeClr val="bg1"/>
                          </a:solidFill>
                          <a:latin typeface="Calibri"/>
                        </a:rPr>
                        <a:t>16</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hMerge="1">
                  <a:txBody>
                    <a:bodyPr/>
                    <a:lstStyle/>
                    <a:p>
                      <a:endParaRPr lang="es-PE"/>
                    </a:p>
                  </a:txBody>
                  <a:tcPr/>
                </a:tc>
                <a:tc>
                  <a:txBody>
                    <a:bodyPr/>
                    <a:lstStyle/>
                    <a:p>
                      <a:pPr algn="ctr" fontAlgn="ctr"/>
                      <a:r>
                        <a:rPr lang="es-PE" sz="1100" b="1" i="0" u="none" strike="noStrike" dirty="0">
                          <a:solidFill>
                            <a:schemeClr val="bg1"/>
                          </a:solidFill>
                          <a:latin typeface="Calibri"/>
                        </a:rPr>
                        <a:t>17</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340209">
                <a:tc rowSpan="2">
                  <a:txBody>
                    <a:bodyPr/>
                    <a:lstStyle/>
                    <a:p>
                      <a:pPr algn="ctr" fontAlgn="ctr"/>
                      <a:r>
                        <a:rPr lang="es-PE" sz="800" b="1" i="0" u="none" strike="noStrike" dirty="0">
                          <a:solidFill>
                            <a:schemeClr val="tx1"/>
                          </a:solidFill>
                          <a:latin typeface="Arial"/>
                        </a:rPr>
                        <a:t>Periodo</a:t>
                      </a:r>
                    </a:p>
                  </a:txBody>
                  <a:tcPr marL="4021" marR="4021" marT="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PE" sz="800" b="1" i="0" u="none" strike="noStrike" dirty="0">
                          <a:solidFill>
                            <a:schemeClr val="tx1"/>
                          </a:solidFill>
                          <a:latin typeface="Arial"/>
                        </a:rPr>
                        <a:t>Código Único de la Operación</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PE" sz="800" b="1" i="0" u="none" strike="noStrike" dirty="0">
                          <a:solidFill>
                            <a:schemeClr val="tx1"/>
                          </a:solidFill>
                          <a:latin typeface="Arial"/>
                        </a:rPr>
                        <a:t>Número correlativo del CUO</a:t>
                      </a:r>
                    </a:p>
                  </a:txBody>
                  <a:tcPr marL="4021" marR="4021" marT="4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7">
                  <a:txBody>
                    <a:bodyPr/>
                    <a:lstStyle/>
                    <a:p>
                      <a:pPr algn="ctr" fontAlgn="ctr"/>
                      <a:r>
                        <a:rPr lang="es-PE" sz="800" b="1" i="0" u="none" strike="noStrike" dirty="0">
                          <a:solidFill>
                            <a:schemeClr val="tx1"/>
                          </a:solidFill>
                          <a:latin typeface="Arial"/>
                        </a:rPr>
                        <a:t>Comprobante de Pago físico y/o electrónico</a:t>
                      </a:r>
                    </a:p>
                  </a:txBody>
                  <a:tcPr marL="4021" marR="4021" marT="4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algn="ctr" fontAlgn="ctr"/>
                      <a:r>
                        <a:rPr lang="es-PE" sz="800" b="1" i="0" u="none" strike="noStrike" dirty="0">
                          <a:solidFill>
                            <a:schemeClr val="tx1"/>
                          </a:solidFill>
                          <a:latin typeface="Arial"/>
                        </a:rPr>
                        <a:t>Cliente</a:t>
                      </a:r>
                    </a:p>
                  </a:txBody>
                  <a:tcPr marL="4021" marR="4021" marT="4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chemeClr val="tx1"/>
                          </a:solidFill>
                          <a:latin typeface="Arial"/>
                        </a:rPr>
                        <a:t>Valor facturado </a:t>
                      </a:r>
                      <a:endParaRPr lang="es-PE" sz="800" b="1" i="0" u="none" strike="noStrike" dirty="0" smtClean="0">
                        <a:solidFill>
                          <a:schemeClr val="tx1"/>
                        </a:solidFill>
                        <a:latin typeface="Arial"/>
                      </a:endParaRPr>
                    </a:p>
                    <a:p>
                      <a:pPr algn="ctr" fontAlgn="ctr"/>
                      <a:r>
                        <a:rPr lang="es-PE" sz="800" b="1" i="0" u="none" strike="noStrike" dirty="0" smtClean="0">
                          <a:solidFill>
                            <a:schemeClr val="tx1"/>
                          </a:solidFill>
                          <a:latin typeface="Arial"/>
                        </a:rPr>
                        <a:t>de </a:t>
                      </a:r>
                      <a:r>
                        <a:rPr lang="es-PE" sz="800" b="1" i="0" u="none" strike="noStrike" dirty="0">
                          <a:solidFill>
                            <a:schemeClr val="tx1"/>
                          </a:solidFill>
                          <a:latin typeface="Arial"/>
                        </a:rPr>
                        <a:t>la exportación</a:t>
                      </a:r>
                    </a:p>
                  </a:txBody>
                  <a:tcPr marL="4021" marR="4021" marT="4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ctr"/>
                      <a:r>
                        <a:rPr lang="es-PE" sz="800" b="1" i="0" u="none" strike="noStrike" dirty="0">
                          <a:solidFill>
                            <a:schemeClr val="tx1"/>
                          </a:solidFill>
                          <a:latin typeface="Arial"/>
                        </a:rPr>
                        <a:t>Monto de la Operación Gravada con el IGV</a:t>
                      </a:r>
                    </a:p>
                  </a:txBody>
                  <a:tcPr marL="4021" marR="4021" marT="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1"/>
                  </a:ext>
                </a:extLst>
              </a:tr>
              <a:tr h="868750">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800" b="1" i="0" u="none" strike="noStrike" dirty="0">
                          <a:solidFill>
                            <a:schemeClr val="tx1"/>
                          </a:solidFill>
                          <a:latin typeface="Arial"/>
                        </a:rPr>
                        <a:t>Fecha de emisión</a:t>
                      </a:r>
                    </a:p>
                  </a:txBody>
                  <a:tcPr marL="4021" marR="4021" marT="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Fecha de </a:t>
                      </a:r>
                      <a:r>
                        <a:rPr lang="es-PE" sz="800" b="1" i="0" u="none" strike="noStrike" dirty="0" err="1">
                          <a:solidFill>
                            <a:schemeClr val="tx1"/>
                          </a:solidFill>
                          <a:latin typeface="Arial"/>
                        </a:rPr>
                        <a:t>Venci</a:t>
                      </a:r>
                      <a:r>
                        <a:rPr lang="es-PE" sz="800" b="1" i="0" u="none" strike="noStrike" dirty="0">
                          <a:solidFill>
                            <a:schemeClr val="tx1"/>
                          </a:solidFill>
                          <a:latin typeface="Arial"/>
                        </a:rPr>
                        <a:t>-miento </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Tipo </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Serie</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s-PE" sz="800" b="1" i="0" u="none" strike="noStrike" dirty="0">
                          <a:solidFill>
                            <a:schemeClr val="tx1"/>
                          </a:solidFill>
                          <a:latin typeface="Arial"/>
                        </a:rPr>
                        <a:t>Número inicial</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s-PE" sz="800" b="1" i="0" u="none" strike="noStrike" dirty="0">
                        <a:solidFill>
                          <a:schemeClr val="tx1"/>
                        </a:solidFill>
                        <a:latin typeface="Arial"/>
                      </a:endParaRPr>
                    </a:p>
                  </a:txBody>
                  <a:tcPr marL="4021" marR="4021" marT="4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Número final (**)</a:t>
                      </a:r>
                    </a:p>
                  </a:txBody>
                  <a:tcPr marL="4021" marR="4021" marT="4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s-PE" sz="800" b="1" i="0" u="none" strike="noStrike" dirty="0">
                          <a:solidFill>
                            <a:schemeClr val="tx1"/>
                          </a:solidFill>
                          <a:latin typeface="Arial"/>
                        </a:rPr>
                        <a:t>Tipo de </a:t>
                      </a:r>
                      <a:r>
                        <a:rPr lang="es-PE" sz="800" b="1" i="0" u="none" strike="noStrike" dirty="0" smtClean="0">
                          <a:solidFill>
                            <a:schemeClr val="tx1"/>
                          </a:solidFill>
                          <a:latin typeface="Arial"/>
                        </a:rPr>
                        <a:t>Documento </a:t>
                      </a:r>
                      <a:r>
                        <a:rPr lang="es-PE" sz="800" b="1" i="0" u="none" strike="noStrike" dirty="0">
                          <a:solidFill>
                            <a:schemeClr val="tx1"/>
                          </a:solidFill>
                          <a:latin typeface="Arial"/>
                        </a:rPr>
                        <a:t>de </a:t>
                      </a:r>
                      <a:r>
                        <a:rPr lang="es-PE" sz="800" b="1" i="0" u="none" strike="noStrike" dirty="0" smtClean="0">
                          <a:solidFill>
                            <a:schemeClr val="tx1"/>
                          </a:solidFill>
                          <a:latin typeface="Arial"/>
                        </a:rPr>
                        <a:t>Identidad</a:t>
                      </a:r>
                      <a:endParaRPr lang="es-PE" sz="800" b="1" i="0" u="none" strike="noStrike" dirty="0">
                        <a:solidFill>
                          <a:schemeClr val="tx1"/>
                        </a:solidFill>
                        <a:latin typeface="Arial"/>
                      </a:endParaRPr>
                    </a:p>
                  </a:txBody>
                  <a:tcPr marL="4021" marR="4021" marT="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s-PE" sz="800" b="1" i="0" u="none" strike="noStrike" dirty="0">
                        <a:solidFill>
                          <a:schemeClr val="tx1"/>
                        </a:solidFill>
                        <a:latin typeface="Arial"/>
                      </a:endParaRP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Número</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Apellidos y nombres, denominación o razón social  del cliente</a:t>
                      </a:r>
                    </a:p>
                  </a:txBody>
                  <a:tcPr marL="4021" marR="4021" marT="4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PE"/>
                    </a:p>
                  </a:txBody>
                  <a:tcPr/>
                </a:tc>
                <a:tc>
                  <a:txBody>
                    <a:bodyPr/>
                    <a:lstStyle/>
                    <a:p>
                      <a:pPr algn="ctr" fontAlgn="ctr"/>
                      <a:r>
                        <a:rPr lang="es-PE" sz="800" b="1" i="0" u="none" strike="noStrike" dirty="0">
                          <a:solidFill>
                            <a:schemeClr val="tx1"/>
                          </a:solidFill>
                          <a:latin typeface="Arial"/>
                        </a:rPr>
                        <a:t>Base imponible</a:t>
                      </a:r>
                    </a:p>
                  </a:txBody>
                  <a:tcPr marL="4021" marR="4021" marT="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s-PE" sz="800" b="1" i="0" u="none" strike="noStrike" dirty="0">
                          <a:solidFill>
                            <a:srgbClr val="FF0000"/>
                          </a:solidFill>
                          <a:latin typeface="Arial"/>
                        </a:rPr>
                        <a:t>Descuento de la Base </a:t>
                      </a:r>
                      <a:r>
                        <a:rPr lang="es-PE" sz="800" b="1" i="0" u="none" strike="noStrike" dirty="0" smtClean="0">
                          <a:solidFill>
                            <a:srgbClr val="FF0000"/>
                          </a:solidFill>
                          <a:latin typeface="Arial"/>
                        </a:rPr>
                        <a:t>Imponible</a:t>
                      </a:r>
                      <a:endParaRPr lang="es-PE" sz="800" b="1" i="0" u="none" strike="noStrike" dirty="0">
                        <a:solidFill>
                          <a:srgbClr val="FF0000"/>
                        </a:solidFill>
                        <a:latin typeface="Arial"/>
                      </a:endParaRP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PE" sz="800" b="1" i="0" u="none" strike="noStrike" dirty="0">
                        <a:solidFill>
                          <a:schemeClr val="tx1"/>
                        </a:solidFill>
                        <a:latin typeface="Arial"/>
                      </a:endParaRP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IGV</a:t>
                      </a:r>
                    </a:p>
                  </a:txBody>
                  <a:tcPr marL="4021" marR="4021" marT="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s-PE" sz="800" b="1" i="0" u="none" strike="noStrike" dirty="0" smtClean="0">
                          <a:solidFill>
                            <a:srgbClr val="FF0000"/>
                          </a:solidFill>
                          <a:latin typeface="Arial"/>
                        </a:rPr>
                        <a:t>Descuento </a:t>
                      </a:r>
                      <a:r>
                        <a:rPr lang="es-PE" sz="800" b="1" i="0" u="none" strike="noStrike" dirty="0">
                          <a:solidFill>
                            <a:srgbClr val="FF0000"/>
                          </a:solidFill>
                          <a:latin typeface="Arial"/>
                        </a:rPr>
                        <a:t>del IGV</a:t>
                      </a:r>
                    </a:p>
                  </a:txBody>
                  <a:tcPr marL="4021" marR="4021" marT="47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PE" sz="800" b="1" i="0" u="none" strike="noStrike" dirty="0">
                        <a:solidFill>
                          <a:srgbClr val="FF0000"/>
                        </a:solidFill>
                        <a:latin typeface="Arial"/>
                      </a:endParaRPr>
                    </a:p>
                  </a:txBody>
                  <a:tcPr marL="4021" marR="4021" marT="47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43007">
                <a:tc>
                  <a:txBody>
                    <a:bodyPr/>
                    <a:lstStyle/>
                    <a:p>
                      <a:pPr algn="ctr" fontAlgn="b"/>
                      <a:r>
                        <a:rPr lang="es-PE" sz="500" b="0" i="0" u="none" strike="noStrike" dirty="0">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500" b="0" i="0" u="none" strike="noStrike" dirty="0">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500" b="0" i="0" u="none" strike="noStrike" dirty="0">
                        <a:solidFill>
                          <a:srgbClr val="000000"/>
                        </a:solidFill>
                        <a:latin typeface="Calibri"/>
                      </a:endParaRP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dirty="0">
                          <a:solidFill>
                            <a:srgbClr val="000000"/>
                          </a:solidFill>
                          <a:latin typeface="Arial"/>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PE" sz="500" b="0" i="0" u="none" strike="noStrike" dirty="0">
                        <a:solidFill>
                          <a:srgbClr val="000000"/>
                        </a:solidFill>
                        <a:latin typeface="Calibri"/>
                      </a:endParaRP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dirty="0">
                          <a:solidFill>
                            <a:srgbClr val="B2A1C7"/>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500" b="0" i="0" u="none" strike="noStrike">
                        <a:solidFill>
                          <a:srgbClr val="000000"/>
                        </a:solidFill>
                        <a:latin typeface="Calibri"/>
                      </a:endParaRP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a:solidFill>
                            <a:srgbClr val="B2A1C7"/>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500" b="0" i="0" u="none" strike="noStrike">
                        <a:solidFill>
                          <a:srgbClr val="B2A1C7"/>
                        </a:solidFill>
                        <a:latin typeface="Calibri"/>
                      </a:endParaRP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007">
                <a:tc>
                  <a:txBody>
                    <a:bodyPr/>
                    <a:lstStyle/>
                    <a:p>
                      <a:pPr algn="ctr" fontAlgn="b"/>
                      <a:r>
                        <a:rPr lang="es-PE" sz="500" b="0" i="0" u="none" strike="noStrike">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500" b="0" i="0" u="none" strike="noStrike">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500" b="0" i="0" u="none" strike="noStrike">
                        <a:solidFill>
                          <a:srgbClr val="000000"/>
                        </a:solidFill>
                        <a:latin typeface="Calibri"/>
                      </a:endParaRP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a:solidFill>
                            <a:srgbClr val="000000"/>
                          </a:solidFill>
                          <a:latin typeface="Arial"/>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PE" sz="500" b="0" i="0" u="none" strike="noStrike" dirty="0">
                        <a:solidFill>
                          <a:srgbClr val="000000"/>
                        </a:solidFill>
                        <a:latin typeface="Calibri"/>
                      </a:endParaRP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a:solidFill>
                            <a:srgbClr val="B2A1C7"/>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500" b="0" i="0" u="none" strike="noStrike" dirty="0">
                        <a:solidFill>
                          <a:srgbClr val="000000"/>
                        </a:solidFill>
                        <a:latin typeface="Calibri"/>
                      </a:endParaRP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500" b="0" i="0" u="none" strike="noStrike" dirty="0">
                          <a:solidFill>
                            <a:srgbClr val="000000"/>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500" b="0" i="0" u="none" strike="noStrike" dirty="0">
                          <a:solidFill>
                            <a:srgbClr val="B2A1C7"/>
                          </a:solidFill>
                          <a:latin typeface="Calibri"/>
                        </a:rPr>
                        <a:t> </a:t>
                      </a: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500" b="0" i="0" u="none" strike="noStrike" dirty="0">
                        <a:solidFill>
                          <a:srgbClr val="B2A1C7"/>
                        </a:solidFill>
                        <a:latin typeface="Calibri"/>
                      </a:endParaRPr>
                    </a:p>
                  </a:txBody>
                  <a:tcPr marL="4021" marR="4021" marT="47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10 Rectángulo"/>
          <p:cNvSpPr/>
          <p:nvPr/>
        </p:nvSpPr>
        <p:spPr>
          <a:xfrm>
            <a:off x="7620730" y="5405916"/>
            <a:ext cx="516737" cy="53009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7" name="6 Flecha abajo"/>
          <p:cNvSpPr/>
          <p:nvPr/>
        </p:nvSpPr>
        <p:spPr>
          <a:xfrm rot="10800000">
            <a:off x="7534828" y="5775554"/>
            <a:ext cx="634538" cy="6720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2" name="Rectángulo 11"/>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5" y="352541"/>
            <a:ext cx="5960591" cy="914400"/>
          </a:xfrm>
          <a:prstGeom prst="rect">
            <a:avLst/>
          </a:prstGeom>
        </p:spPr>
        <p:txBody>
          <a:bodyPr/>
          <a:lstStyle/>
          <a:p>
            <a:pPr lvl="0">
              <a:defRPr/>
            </a:pPr>
            <a:r>
              <a:rPr lang="es-PE" sz="2800" dirty="0" smtClean="0">
                <a:solidFill>
                  <a:schemeClr val="bg1"/>
                </a:solidFill>
                <a:latin typeface="Arial"/>
                <a:ea typeface="+mj-ea"/>
                <a:cs typeface="Arial"/>
              </a:rPr>
              <a:t>14.2 Registro de Ventas e Ingresos</a:t>
            </a:r>
          </a:p>
          <a:p>
            <a:pPr lvl="0">
              <a:defRPr/>
            </a:pPr>
            <a:r>
              <a:rPr lang="es-PE" sz="2800" dirty="0" smtClean="0">
                <a:solidFill>
                  <a:schemeClr val="bg1"/>
                </a:solidFill>
                <a:latin typeface="Arial"/>
                <a:ea typeface="+mj-ea"/>
                <a:cs typeface="Arial"/>
              </a:rPr>
              <a:t>        Versión simplificada</a:t>
            </a:r>
            <a:endParaRPr lang="es-PE" sz="2800" dirty="0">
              <a:solidFill>
                <a:schemeClr val="bg1"/>
              </a:solidFill>
              <a:latin typeface="Arial"/>
              <a:ea typeface="+mj-ea"/>
              <a:cs typeface="Arial"/>
            </a:endParaRPr>
          </a:p>
        </p:txBody>
      </p:sp>
      <p:sp>
        <p:nvSpPr>
          <p:cNvPr id="14" name="13 Rectángulo"/>
          <p:cNvSpPr/>
          <p:nvPr/>
        </p:nvSpPr>
        <p:spPr bwMode="auto">
          <a:xfrm>
            <a:off x="88727" y="6664891"/>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15" name="14 Rectángulo"/>
          <p:cNvSpPr/>
          <p:nvPr/>
        </p:nvSpPr>
        <p:spPr>
          <a:xfrm>
            <a:off x="274188" y="6621775"/>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9" name="8 CuadroTexto"/>
          <p:cNvSpPr txBox="1"/>
          <p:nvPr/>
        </p:nvSpPr>
        <p:spPr>
          <a:xfrm>
            <a:off x="429656" y="1443208"/>
            <a:ext cx="4770303" cy="369332"/>
          </a:xfrm>
          <a:prstGeom prst="rect">
            <a:avLst/>
          </a:prstGeom>
          <a:noFill/>
        </p:spPr>
        <p:txBody>
          <a:bodyPr wrap="square" rtlCol="0">
            <a:spAutoFit/>
          </a:bodyPr>
          <a:lstStyle/>
          <a:p>
            <a:r>
              <a:rPr lang="es-PE" dirty="0" smtClean="0">
                <a:solidFill>
                  <a:srgbClr val="FF0000"/>
                </a:solidFill>
                <a:latin typeface="Arial"/>
                <a:cs typeface="Arial"/>
              </a:rPr>
              <a:t>Nuevo sub libro: Sólo operaciones gravadas</a:t>
            </a:r>
            <a:endParaRPr lang="es-PE" dirty="0">
              <a:solidFill>
                <a:srgbClr val="FF0000"/>
              </a:solidFill>
            </a:endParaRPr>
          </a:p>
        </p:txBody>
      </p:sp>
      <p:graphicFrame>
        <p:nvGraphicFramePr>
          <p:cNvPr id="8" name="7 Tabla"/>
          <p:cNvGraphicFramePr>
            <a:graphicFrameLocks noGrp="1"/>
          </p:cNvGraphicFramePr>
          <p:nvPr/>
        </p:nvGraphicFramePr>
        <p:xfrm>
          <a:off x="113847" y="1865070"/>
          <a:ext cx="8830663" cy="1939645"/>
        </p:xfrm>
        <a:graphic>
          <a:graphicData uri="http://schemas.openxmlformats.org/drawingml/2006/table">
            <a:tbl>
              <a:tblPr/>
              <a:tblGrid>
                <a:gridCol w="557676">
                  <a:extLst>
                    <a:ext uri="{9D8B030D-6E8A-4147-A177-3AD203B41FA5}">
                      <a16:colId xmlns:a16="http://schemas.microsoft.com/office/drawing/2014/main" val="20000"/>
                    </a:ext>
                  </a:extLst>
                </a:gridCol>
                <a:gridCol w="737266">
                  <a:extLst>
                    <a:ext uri="{9D8B030D-6E8A-4147-A177-3AD203B41FA5}">
                      <a16:colId xmlns:a16="http://schemas.microsoft.com/office/drawing/2014/main" val="20001"/>
                    </a:ext>
                  </a:extLst>
                </a:gridCol>
                <a:gridCol w="652199">
                  <a:extLst>
                    <a:ext uri="{9D8B030D-6E8A-4147-A177-3AD203B41FA5}">
                      <a16:colId xmlns:a16="http://schemas.microsoft.com/office/drawing/2014/main" val="20002"/>
                    </a:ext>
                  </a:extLst>
                </a:gridCol>
                <a:gridCol w="576580">
                  <a:extLst>
                    <a:ext uri="{9D8B030D-6E8A-4147-A177-3AD203B41FA5}">
                      <a16:colId xmlns:a16="http://schemas.microsoft.com/office/drawing/2014/main" val="20003"/>
                    </a:ext>
                  </a:extLst>
                </a:gridCol>
                <a:gridCol w="491512">
                  <a:extLst>
                    <a:ext uri="{9D8B030D-6E8A-4147-A177-3AD203B41FA5}">
                      <a16:colId xmlns:a16="http://schemas.microsoft.com/office/drawing/2014/main" val="20004"/>
                    </a:ext>
                  </a:extLst>
                </a:gridCol>
                <a:gridCol w="406442">
                  <a:extLst>
                    <a:ext uri="{9D8B030D-6E8A-4147-A177-3AD203B41FA5}">
                      <a16:colId xmlns:a16="http://schemas.microsoft.com/office/drawing/2014/main" val="20005"/>
                    </a:ext>
                  </a:extLst>
                </a:gridCol>
                <a:gridCol w="434799">
                  <a:extLst>
                    <a:ext uri="{9D8B030D-6E8A-4147-A177-3AD203B41FA5}">
                      <a16:colId xmlns:a16="http://schemas.microsoft.com/office/drawing/2014/main" val="20006"/>
                    </a:ext>
                  </a:extLst>
                </a:gridCol>
                <a:gridCol w="444251">
                  <a:extLst>
                    <a:ext uri="{9D8B030D-6E8A-4147-A177-3AD203B41FA5}">
                      <a16:colId xmlns:a16="http://schemas.microsoft.com/office/drawing/2014/main" val="20007"/>
                    </a:ext>
                  </a:extLst>
                </a:gridCol>
                <a:gridCol w="104265">
                  <a:extLst>
                    <a:ext uri="{9D8B030D-6E8A-4147-A177-3AD203B41FA5}">
                      <a16:colId xmlns:a16="http://schemas.microsoft.com/office/drawing/2014/main" val="20008"/>
                    </a:ext>
                  </a:extLst>
                </a:gridCol>
                <a:gridCol w="616689">
                  <a:extLst>
                    <a:ext uri="{9D8B030D-6E8A-4147-A177-3AD203B41FA5}">
                      <a16:colId xmlns:a16="http://schemas.microsoft.com/office/drawing/2014/main" val="20009"/>
                    </a:ext>
                  </a:extLst>
                </a:gridCol>
                <a:gridCol w="403851">
                  <a:extLst>
                    <a:ext uri="{9D8B030D-6E8A-4147-A177-3AD203B41FA5}">
                      <a16:colId xmlns:a16="http://schemas.microsoft.com/office/drawing/2014/main" val="20010"/>
                    </a:ext>
                  </a:extLst>
                </a:gridCol>
                <a:gridCol w="308530">
                  <a:extLst>
                    <a:ext uri="{9D8B030D-6E8A-4147-A177-3AD203B41FA5}">
                      <a16:colId xmlns:a16="http://schemas.microsoft.com/office/drawing/2014/main" val="20011"/>
                    </a:ext>
                  </a:extLst>
                </a:gridCol>
                <a:gridCol w="825727">
                  <a:extLst>
                    <a:ext uri="{9D8B030D-6E8A-4147-A177-3AD203B41FA5}">
                      <a16:colId xmlns:a16="http://schemas.microsoft.com/office/drawing/2014/main" val="20012"/>
                    </a:ext>
                  </a:extLst>
                </a:gridCol>
                <a:gridCol w="1134257">
                  <a:extLst>
                    <a:ext uri="{9D8B030D-6E8A-4147-A177-3AD203B41FA5}">
                      <a16:colId xmlns:a16="http://schemas.microsoft.com/office/drawing/2014/main" val="20013"/>
                    </a:ext>
                  </a:extLst>
                </a:gridCol>
                <a:gridCol w="633293">
                  <a:extLst>
                    <a:ext uri="{9D8B030D-6E8A-4147-A177-3AD203B41FA5}">
                      <a16:colId xmlns:a16="http://schemas.microsoft.com/office/drawing/2014/main" val="20014"/>
                    </a:ext>
                  </a:extLst>
                </a:gridCol>
                <a:gridCol w="503326">
                  <a:extLst>
                    <a:ext uri="{9D8B030D-6E8A-4147-A177-3AD203B41FA5}">
                      <a16:colId xmlns:a16="http://schemas.microsoft.com/office/drawing/2014/main" val="20015"/>
                    </a:ext>
                  </a:extLst>
                </a:gridCol>
              </a:tblGrid>
              <a:tr h="231540">
                <a:tc>
                  <a:txBody>
                    <a:bodyPr/>
                    <a:lstStyle/>
                    <a:p>
                      <a:pPr algn="ctr" fontAlgn="ctr"/>
                      <a:r>
                        <a:rPr lang="es-PE" sz="1100" b="1" i="0" u="none" strike="noStrike" dirty="0">
                          <a:solidFill>
                            <a:srgbClr val="FFFFFF"/>
                          </a:solidFill>
                          <a:latin typeface="Calibri"/>
                        </a:rPr>
                        <a:t>1</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2</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3</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4</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6</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7</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8</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1100" b="1" i="0" u="none" strike="noStrike">
                          <a:solidFill>
                            <a:srgbClr val="FFFFFF"/>
                          </a:solidFill>
                          <a:latin typeface="Calibri"/>
                        </a:rPr>
                        <a:t>9</a:t>
                      </a: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1100" b="1" i="0" u="none" strike="noStrike">
                          <a:solidFill>
                            <a:srgbClr val="FFFFFF"/>
                          </a:solidFill>
                          <a:latin typeface="Calibri"/>
                        </a:rPr>
                        <a:t>10</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1100" b="1" i="0" u="none" strike="noStrike">
                          <a:solidFill>
                            <a:srgbClr val="FFFFFF"/>
                          </a:solidFill>
                          <a:latin typeface="Calibri"/>
                        </a:rPr>
                        <a:t>11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1100" b="1" i="0" u="none" strike="noStrike">
                          <a:solidFill>
                            <a:srgbClr val="FFFFFF"/>
                          </a:solidFill>
                          <a:latin typeface="Calibri"/>
                        </a:rPr>
                        <a:t>12</a:t>
                      </a: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13</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100" b="1" i="0" u="none" strike="noStrike">
                          <a:solidFill>
                            <a:srgbClr val="FFFFFF"/>
                          </a:solidFill>
                          <a:latin typeface="Calibri"/>
                        </a:rPr>
                        <a:t>14</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324156">
                <a:tc rowSpan="2">
                  <a:txBody>
                    <a:bodyPr/>
                    <a:lstStyle/>
                    <a:p>
                      <a:pPr algn="ctr" fontAlgn="ctr"/>
                      <a:r>
                        <a:rPr lang="es-PE" sz="900" b="1" i="0" u="none" strike="noStrike" dirty="0">
                          <a:solidFill>
                            <a:schemeClr val="tx1"/>
                          </a:solidFill>
                          <a:latin typeface="Arial"/>
                        </a:rPr>
                        <a:t>Periodo</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PE" sz="900" b="1" i="0" u="none" strike="noStrike" dirty="0">
                          <a:solidFill>
                            <a:schemeClr val="tx1"/>
                          </a:solidFill>
                          <a:latin typeface="Arial"/>
                        </a:rPr>
                        <a:t>Código Único de la Operación</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PE" sz="900" b="1" i="0" u="none" strike="noStrike" dirty="0">
                          <a:solidFill>
                            <a:schemeClr val="tx1"/>
                          </a:solidFill>
                          <a:latin typeface="Arial"/>
                        </a:rPr>
                        <a:t>Número correlativo del CUO</a:t>
                      </a: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7">
                  <a:txBody>
                    <a:bodyPr/>
                    <a:lstStyle/>
                    <a:p>
                      <a:pPr algn="ctr" fontAlgn="ctr"/>
                      <a:r>
                        <a:rPr lang="es-PE" sz="900" b="1" i="0" u="none" strike="noStrike" dirty="0">
                          <a:solidFill>
                            <a:schemeClr val="tx1"/>
                          </a:solidFill>
                          <a:latin typeface="Arial"/>
                        </a:rPr>
                        <a:t>Comprobante de Pago físico y/o electrónico</a:t>
                      </a:r>
                    </a:p>
                  </a:txBody>
                  <a:tcPr marL="5789" marR="5789" marT="57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algn="ctr" fontAlgn="ctr"/>
                      <a:r>
                        <a:rPr lang="es-PE" sz="900" b="1" i="0" u="none" strike="noStrike" dirty="0">
                          <a:solidFill>
                            <a:schemeClr val="tx1"/>
                          </a:solidFill>
                          <a:latin typeface="Arial"/>
                        </a:rPr>
                        <a:t>Cliente</a:t>
                      </a:r>
                    </a:p>
                  </a:txBody>
                  <a:tcPr marL="5789" marR="5789" marT="57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lgn="ctr" fontAlgn="ctr"/>
                      <a:r>
                        <a:rPr lang="es-PE" sz="900" b="1" i="0" u="none" strike="noStrike" dirty="0">
                          <a:solidFill>
                            <a:schemeClr val="tx1"/>
                          </a:solidFill>
                          <a:latin typeface="Arial"/>
                        </a:rPr>
                        <a:t>Monto de la Operación Gravada con el IGV</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extLst>
                  <a:ext uri="{0D108BD9-81ED-4DB2-BD59-A6C34878D82A}">
                    <a16:rowId xmlns:a16="http://schemas.microsoft.com/office/drawing/2014/main" val="10001"/>
                  </a:ext>
                </a:extLst>
              </a:tr>
              <a:tr h="827756">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900" b="1" i="0" u="none" strike="noStrike" dirty="0">
                          <a:solidFill>
                            <a:schemeClr val="tx1"/>
                          </a:solidFill>
                          <a:latin typeface="Arial"/>
                        </a:rPr>
                        <a:t>Fecha de emisión</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Fecha de </a:t>
                      </a:r>
                      <a:r>
                        <a:rPr lang="es-PE" sz="900" b="1" i="0" u="none" strike="noStrike" dirty="0" err="1">
                          <a:solidFill>
                            <a:schemeClr val="tx1"/>
                          </a:solidFill>
                          <a:latin typeface="Arial"/>
                        </a:rPr>
                        <a:t>Venci</a:t>
                      </a:r>
                      <a:r>
                        <a:rPr lang="es-PE" sz="900" b="1" i="0" u="none" strike="noStrike" dirty="0">
                          <a:solidFill>
                            <a:schemeClr val="tx1"/>
                          </a:solidFill>
                          <a:latin typeface="Arial"/>
                        </a:rPr>
                        <a:t>-miento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Tipo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Serie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s-PE" sz="900" b="1" i="0" u="none" strike="noStrike" dirty="0">
                          <a:solidFill>
                            <a:schemeClr val="tx1"/>
                          </a:solidFill>
                          <a:latin typeface="Arial"/>
                        </a:rPr>
                        <a:t>Número inicial</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s-PE" sz="900" b="1" i="0" u="none" strike="noStrike" dirty="0">
                        <a:solidFill>
                          <a:schemeClr val="tx1"/>
                        </a:solidFill>
                        <a:latin typeface="Arial"/>
                      </a:endParaRP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Número final </a:t>
                      </a: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s-PE" sz="900" b="1" i="0" u="none" strike="noStrike" dirty="0">
                          <a:solidFill>
                            <a:schemeClr val="tx1"/>
                          </a:solidFill>
                          <a:latin typeface="Arial"/>
                        </a:rPr>
                        <a:t>Tipo de </a:t>
                      </a:r>
                      <a:r>
                        <a:rPr lang="es-PE" sz="900" b="1" i="0" u="none" strike="noStrike" dirty="0" smtClean="0">
                          <a:solidFill>
                            <a:schemeClr val="tx1"/>
                          </a:solidFill>
                          <a:latin typeface="Arial"/>
                        </a:rPr>
                        <a:t>Documento </a:t>
                      </a:r>
                      <a:r>
                        <a:rPr lang="es-PE" sz="900" b="1" i="0" u="none" strike="noStrike" dirty="0">
                          <a:solidFill>
                            <a:schemeClr val="tx1"/>
                          </a:solidFill>
                          <a:latin typeface="Arial"/>
                        </a:rPr>
                        <a:t>de </a:t>
                      </a:r>
                      <a:r>
                        <a:rPr lang="es-PE" sz="900" b="1" i="0" u="none" strike="noStrike" dirty="0" smtClean="0">
                          <a:solidFill>
                            <a:schemeClr val="tx1"/>
                          </a:solidFill>
                          <a:latin typeface="Arial"/>
                        </a:rPr>
                        <a:t>Identidad</a:t>
                      </a:r>
                      <a:endParaRPr lang="es-PE" sz="900" b="1" i="0" u="none" strike="noStrike" dirty="0">
                        <a:solidFill>
                          <a:schemeClr val="tx1"/>
                        </a:solidFill>
                        <a:latin typeface="Arial"/>
                      </a:endParaRP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s-PE" sz="900" b="1" i="0" u="none" strike="noStrike" dirty="0">
                        <a:solidFill>
                          <a:schemeClr val="tx1"/>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Número</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Apellidos y nombres, denominación o razón social  del cliente</a:t>
                      </a: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Base imponible</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IGV</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31540">
                <a:tc>
                  <a:txBody>
                    <a:bodyPr/>
                    <a:lstStyle/>
                    <a:p>
                      <a:pPr algn="ctr" fontAlgn="b"/>
                      <a:r>
                        <a:rPr lang="es-PE" sz="1000" b="0" i="0" u="none" strike="noStrike" dirty="0">
                          <a:solidFill>
                            <a:srgbClr val="000000"/>
                          </a:solidFill>
                          <a:latin typeface="Calibri"/>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000" b="0" i="0" u="none" strike="noStrike" dirty="0">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000" b="0" i="0" u="none" strike="noStrike">
                          <a:solidFill>
                            <a:srgbClr val="000000"/>
                          </a:solidFill>
                          <a:latin typeface="Calibri"/>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1000" b="0" i="0" u="none" strike="noStrike">
                        <a:solidFill>
                          <a:srgbClr val="000000"/>
                        </a:solidFill>
                        <a:latin typeface="Calibri"/>
                      </a:endParaRP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1000" b="0" i="0" u="none" strike="noStrike">
                          <a:solidFill>
                            <a:srgbClr val="000000"/>
                          </a:solidFill>
                          <a:latin typeface="Arial"/>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PE" sz="1000" b="0" i="0" u="none" strike="noStrike">
                        <a:solidFill>
                          <a:srgbClr val="000000"/>
                        </a:solidFill>
                        <a:latin typeface="Calibri"/>
                      </a:endParaRP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1540">
                <a:tc>
                  <a:txBody>
                    <a:bodyPr/>
                    <a:lstStyle/>
                    <a:p>
                      <a:pPr algn="ctr" fontAlgn="b"/>
                      <a:r>
                        <a:rPr lang="es-PE" sz="1000" b="0" i="0" u="none" strike="noStrike">
                          <a:solidFill>
                            <a:srgbClr val="000000"/>
                          </a:solidFill>
                          <a:latin typeface="Calibri"/>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000" b="0" i="0" u="none" strike="noStrike" dirty="0">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000" b="0" i="0" u="none" strike="noStrike" dirty="0">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000" b="0" i="0" u="none" strike="noStrike">
                          <a:solidFill>
                            <a:srgbClr val="000000"/>
                          </a:solidFill>
                          <a:latin typeface="Calibri"/>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1000" b="0" i="0" u="none" strike="noStrike">
                        <a:solidFill>
                          <a:srgbClr val="000000"/>
                        </a:solidFill>
                        <a:latin typeface="Calibri"/>
                      </a:endParaRP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1000" b="0" i="0" u="none" strike="noStrike">
                          <a:solidFill>
                            <a:srgbClr val="000000"/>
                          </a:solidFill>
                          <a:latin typeface="Arial"/>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PE" sz="1000" b="0" i="0" u="none" strike="noStrike">
                        <a:solidFill>
                          <a:srgbClr val="000000"/>
                        </a:solidFill>
                        <a:latin typeface="Calibri"/>
                      </a:endParaRP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0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900" b="0" i="0" u="none" strike="noStrike">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5789" marR="5789" marT="5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latin typeface="Calibri"/>
                        </a:rPr>
                        <a:t> </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9 Tabla"/>
          <p:cNvGraphicFramePr>
            <a:graphicFrameLocks noGrp="1"/>
          </p:cNvGraphicFramePr>
          <p:nvPr/>
        </p:nvGraphicFramePr>
        <p:xfrm>
          <a:off x="1400712" y="4091854"/>
          <a:ext cx="7543798" cy="2061526"/>
        </p:xfrm>
        <a:graphic>
          <a:graphicData uri="http://schemas.openxmlformats.org/drawingml/2006/table">
            <a:tbl>
              <a:tblPr/>
              <a:tblGrid>
                <a:gridCol w="884178">
                  <a:extLst>
                    <a:ext uri="{9D8B030D-6E8A-4147-A177-3AD203B41FA5}">
                      <a16:colId xmlns:a16="http://schemas.microsoft.com/office/drawing/2014/main" val="20000"/>
                    </a:ext>
                  </a:extLst>
                </a:gridCol>
                <a:gridCol w="940742">
                  <a:extLst>
                    <a:ext uri="{9D8B030D-6E8A-4147-A177-3AD203B41FA5}">
                      <a16:colId xmlns:a16="http://schemas.microsoft.com/office/drawing/2014/main" val="20001"/>
                    </a:ext>
                  </a:extLst>
                </a:gridCol>
                <a:gridCol w="542137">
                  <a:extLst>
                    <a:ext uri="{9D8B030D-6E8A-4147-A177-3AD203B41FA5}">
                      <a16:colId xmlns:a16="http://schemas.microsoft.com/office/drawing/2014/main" val="20002"/>
                    </a:ext>
                  </a:extLst>
                </a:gridCol>
                <a:gridCol w="77086">
                  <a:extLst>
                    <a:ext uri="{9D8B030D-6E8A-4147-A177-3AD203B41FA5}">
                      <a16:colId xmlns:a16="http://schemas.microsoft.com/office/drawing/2014/main" val="20003"/>
                    </a:ext>
                  </a:extLst>
                </a:gridCol>
                <a:gridCol w="598383">
                  <a:extLst>
                    <a:ext uri="{9D8B030D-6E8A-4147-A177-3AD203B41FA5}">
                      <a16:colId xmlns:a16="http://schemas.microsoft.com/office/drawing/2014/main" val="20004"/>
                    </a:ext>
                  </a:extLst>
                </a:gridCol>
                <a:gridCol w="598383">
                  <a:extLst>
                    <a:ext uri="{9D8B030D-6E8A-4147-A177-3AD203B41FA5}">
                      <a16:colId xmlns:a16="http://schemas.microsoft.com/office/drawing/2014/main" val="20005"/>
                    </a:ext>
                  </a:extLst>
                </a:gridCol>
                <a:gridCol w="598383">
                  <a:extLst>
                    <a:ext uri="{9D8B030D-6E8A-4147-A177-3AD203B41FA5}">
                      <a16:colId xmlns:a16="http://schemas.microsoft.com/office/drawing/2014/main" val="20006"/>
                    </a:ext>
                  </a:extLst>
                </a:gridCol>
                <a:gridCol w="598383">
                  <a:extLst>
                    <a:ext uri="{9D8B030D-6E8A-4147-A177-3AD203B41FA5}">
                      <a16:colId xmlns:a16="http://schemas.microsoft.com/office/drawing/2014/main" val="20007"/>
                    </a:ext>
                  </a:extLst>
                </a:gridCol>
                <a:gridCol w="598383">
                  <a:extLst>
                    <a:ext uri="{9D8B030D-6E8A-4147-A177-3AD203B41FA5}">
                      <a16:colId xmlns:a16="http://schemas.microsoft.com/office/drawing/2014/main" val="20008"/>
                    </a:ext>
                  </a:extLst>
                </a:gridCol>
                <a:gridCol w="750213">
                  <a:extLst>
                    <a:ext uri="{9D8B030D-6E8A-4147-A177-3AD203B41FA5}">
                      <a16:colId xmlns:a16="http://schemas.microsoft.com/office/drawing/2014/main" val="20009"/>
                    </a:ext>
                  </a:extLst>
                </a:gridCol>
                <a:gridCol w="750213">
                  <a:extLst>
                    <a:ext uri="{9D8B030D-6E8A-4147-A177-3AD203B41FA5}">
                      <a16:colId xmlns:a16="http://schemas.microsoft.com/office/drawing/2014/main" val="20010"/>
                    </a:ext>
                  </a:extLst>
                </a:gridCol>
                <a:gridCol w="607314">
                  <a:extLst>
                    <a:ext uri="{9D8B030D-6E8A-4147-A177-3AD203B41FA5}">
                      <a16:colId xmlns:a16="http://schemas.microsoft.com/office/drawing/2014/main" val="20011"/>
                    </a:ext>
                  </a:extLst>
                </a:gridCol>
              </a:tblGrid>
              <a:tr h="258499">
                <a:tc>
                  <a:txBody>
                    <a:bodyPr/>
                    <a:lstStyle/>
                    <a:p>
                      <a:pPr algn="ctr" fontAlgn="ctr"/>
                      <a:r>
                        <a:rPr lang="es-PE" sz="1300" b="1" i="0" u="none" strike="noStrike" dirty="0">
                          <a:solidFill>
                            <a:srgbClr val="FFFFFF"/>
                          </a:solidFill>
                          <a:latin typeface="Calibri"/>
                        </a:rPr>
                        <a:t>15</a:t>
                      </a:r>
                    </a:p>
                  </a:txBody>
                  <a:tcPr marL="8545" marR="8545" marT="854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dirty="0">
                          <a:solidFill>
                            <a:srgbClr val="FFFFFF"/>
                          </a:solidFill>
                          <a:latin typeface="Calibri"/>
                        </a:rPr>
                        <a:t>16</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1300" b="1" i="0" u="none" strike="noStrike">
                          <a:solidFill>
                            <a:srgbClr val="FFFFFF"/>
                          </a:solidFill>
                          <a:latin typeface="Calibri"/>
                        </a:rPr>
                        <a:t>17</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1300" b="1" i="0" u="none" strike="noStrike">
                          <a:solidFill>
                            <a:srgbClr val="FFFFFF"/>
                          </a:solidFill>
                          <a:latin typeface="Calibri"/>
                        </a:rPr>
                        <a:t>18</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19</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20</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21</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22</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23</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24</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300" b="1" i="0" u="none" strike="noStrike">
                          <a:solidFill>
                            <a:srgbClr val="FFFFFF"/>
                          </a:solidFill>
                          <a:latin typeface="Calibri"/>
                        </a:rPr>
                        <a:t>25</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361898">
                <a:tc rowSpan="2">
                  <a:txBody>
                    <a:bodyPr/>
                    <a:lstStyle/>
                    <a:p>
                      <a:pPr algn="ctr" fontAlgn="ctr"/>
                      <a:r>
                        <a:rPr lang="es-PE" sz="900" b="1" i="0" u="none" strike="noStrike" dirty="0">
                          <a:solidFill>
                            <a:schemeClr val="tx1"/>
                          </a:solidFill>
                          <a:latin typeface="Arial"/>
                        </a:rPr>
                        <a:t>Otros conceptos, tributos y cargos que no forman parte de la base imponible</a:t>
                      </a:r>
                    </a:p>
                  </a:txBody>
                  <a:tcPr marL="8545" marR="8545" marT="8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s-PE" sz="900" b="1" i="0" u="none" strike="noStrike" dirty="0">
                          <a:solidFill>
                            <a:schemeClr val="tx1"/>
                          </a:solidFill>
                          <a:latin typeface="Arial"/>
                        </a:rPr>
                        <a:t>Importe total del comprobante de pago</a:t>
                      </a:r>
                    </a:p>
                  </a:txBody>
                  <a:tcPr marL="8545" marR="8545" marT="8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fontAlgn="ctr"/>
                      <a:r>
                        <a:rPr lang="es-PE" sz="900" b="1" i="0" u="none" strike="noStrike" dirty="0">
                          <a:solidFill>
                            <a:schemeClr val="tx1"/>
                          </a:solidFill>
                          <a:latin typeface="Arial"/>
                        </a:rPr>
                        <a:t>Moneda</a:t>
                      </a:r>
                    </a:p>
                  </a:txBody>
                  <a:tcPr marL="8545" marR="8545" marT="8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gridSpan="4">
                  <a:txBody>
                    <a:bodyPr/>
                    <a:lstStyle/>
                    <a:p>
                      <a:pPr algn="ctr" fontAlgn="ctr"/>
                      <a:r>
                        <a:rPr lang="es-PE" sz="900" b="1" i="0" u="none" strike="noStrike" dirty="0">
                          <a:solidFill>
                            <a:schemeClr val="tx1"/>
                          </a:solidFill>
                          <a:latin typeface="Arial"/>
                        </a:rPr>
                        <a:t>Documento modificado</a:t>
                      </a:r>
                    </a:p>
                  </a:txBody>
                  <a:tcPr marL="8545" marR="8545" marT="8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900" b="1" i="0" u="none" strike="noStrike">
                          <a:solidFill>
                            <a:srgbClr val="FF0000"/>
                          </a:solidFill>
                          <a:latin typeface="Arial"/>
                        </a:rPr>
                        <a:t>Error tipo 1 (tipo de cambio)</a:t>
                      </a:r>
                    </a:p>
                  </a:txBody>
                  <a:tcPr marL="8545" marR="8545" marT="8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a:solidFill>
                            <a:srgbClr val="FF0000"/>
                          </a:solidFill>
                          <a:latin typeface="Arial"/>
                        </a:rPr>
                        <a:t>Indicador de medio de pago (1 = Si)</a:t>
                      </a:r>
                    </a:p>
                  </a:txBody>
                  <a:tcPr marL="8545" marR="8545" marT="8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dirty="0">
                          <a:solidFill>
                            <a:schemeClr val="tx1"/>
                          </a:solidFill>
                          <a:latin typeface="Arial"/>
                        </a:rPr>
                        <a:t>Estado</a:t>
                      </a:r>
                    </a:p>
                  </a:txBody>
                  <a:tcPr marL="8545" marR="8545" marT="8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24131">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FF0000"/>
                          </a:solidFill>
                          <a:latin typeface="Arial"/>
                        </a:rPr>
                        <a:t>Código</a:t>
                      </a:r>
                    </a:p>
                  </a:txBody>
                  <a:tcPr marL="8545" marR="8545" marT="8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s-PE" sz="900" b="1" i="0" u="none" strike="noStrike" dirty="0">
                          <a:solidFill>
                            <a:schemeClr val="tx1"/>
                          </a:solidFill>
                          <a:latin typeface="Arial"/>
                        </a:rPr>
                        <a:t>Tipo de cambio</a:t>
                      </a:r>
                    </a:p>
                  </a:txBody>
                  <a:tcPr marL="8545" marR="8545" marT="8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s-PE" sz="900" b="1" i="0" u="none" strike="noStrike" dirty="0">
                        <a:solidFill>
                          <a:srgbClr val="FF0000"/>
                        </a:solidFill>
                        <a:latin typeface="Arial"/>
                      </a:endParaRPr>
                    </a:p>
                  </a:txBody>
                  <a:tcPr marL="8545" marR="8545" marT="8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chemeClr val="tx1"/>
                          </a:solidFill>
                          <a:latin typeface="Arial"/>
                        </a:rPr>
                        <a:t>Fecha de emisión</a:t>
                      </a:r>
                    </a:p>
                  </a:txBody>
                  <a:tcPr marL="8545" marR="8545" marT="8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Tipo </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Serie</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900" b="1" i="0" u="none" strike="noStrike" dirty="0">
                          <a:solidFill>
                            <a:schemeClr val="tx1"/>
                          </a:solidFill>
                          <a:latin typeface="Arial"/>
                        </a:rPr>
                        <a:t>Número</a:t>
                      </a:r>
                    </a:p>
                  </a:txBody>
                  <a:tcPr marL="8545" marR="8545" marT="8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258499">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1000" b="0" i="0" u="none" strike="noStrike">
                        <a:solidFill>
                          <a:srgbClr val="000000"/>
                        </a:solidFill>
                        <a:latin typeface="Calibri"/>
                      </a:endParaRP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latin typeface="Calibri"/>
                        </a:rPr>
                        <a:t> </a:t>
                      </a:r>
                      <a:r>
                        <a:rPr lang="es-PE" sz="1400" b="0" i="0" u="none" strike="noStrike" dirty="0" smtClean="0">
                          <a:solidFill>
                            <a:srgbClr val="FF0000"/>
                          </a:solidFill>
                          <a:latin typeface="Calibri"/>
                        </a:rPr>
                        <a:t>Optativo</a:t>
                      </a:r>
                      <a:endParaRPr lang="es-PE" sz="1400" b="0" i="0" u="none" strike="noStrike" dirty="0">
                        <a:solidFill>
                          <a:srgbClr val="FF0000"/>
                        </a:solidFill>
                        <a:latin typeface="Calibri"/>
                      </a:endParaRP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499">
                <a:tc>
                  <a:txBody>
                    <a:bodyPr/>
                    <a:lstStyle/>
                    <a:p>
                      <a:pPr algn="ctr" fontAlgn="b"/>
                      <a:r>
                        <a:rPr lang="es-PE" sz="1000" b="0" i="0" u="none" strike="noStrike" dirty="0">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PE" sz="1000" b="0" i="0" u="none" strike="noStrike">
                        <a:solidFill>
                          <a:srgbClr val="000000"/>
                        </a:solidFill>
                        <a:latin typeface="Calibri"/>
                      </a:endParaRP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latin typeface="Calibri"/>
                        </a:rPr>
                        <a:t> </a:t>
                      </a:r>
                    </a:p>
                  </a:txBody>
                  <a:tcPr marL="8545" marR="8545" marT="85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10 Rectángulo"/>
          <p:cNvSpPr/>
          <p:nvPr/>
        </p:nvSpPr>
        <p:spPr>
          <a:xfrm>
            <a:off x="6826790" y="5623283"/>
            <a:ext cx="764858" cy="53009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2" name="11 Rectángulo"/>
          <p:cNvSpPr/>
          <p:nvPr/>
        </p:nvSpPr>
        <p:spPr>
          <a:xfrm>
            <a:off x="7595904" y="5626821"/>
            <a:ext cx="764858" cy="53009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3" name="12 Flecha abajo"/>
          <p:cNvSpPr/>
          <p:nvPr/>
        </p:nvSpPr>
        <p:spPr>
          <a:xfrm rot="10800000">
            <a:off x="6961366" y="5973330"/>
            <a:ext cx="634538" cy="6720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6" name="Rectángulo 1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5" y="352541"/>
            <a:ext cx="5960591" cy="914400"/>
          </a:xfrm>
          <a:prstGeom prst="rect">
            <a:avLst/>
          </a:prstGeom>
        </p:spPr>
        <p:txBody>
          <a:bodyPr/>
          <a:lstStyle/>
          <a:p>
            <a:pPr lvl="0">
              <a:defRPr/>
            </a:pPr>
            <a:r>
              <a:rPr lang="es-PE" sz="2800" dirty="0" smtClean="0">
                <a:solidFill>
                  <a:schemeClr val="bg1"/>
                </a:solidFill>
                <a:latin typeface="Arial"/>
                <a:ea typeface="+mj-ea"/>
                <a:cs typeface="Arial"/>
              </a:rPr>
              <a:t>Registro </a:t>
            </a:r>
            <a:r>
              <a:rPr lang="es-PE" sz="2800" dirty="0" smtClean="0">
                <a:solidFill>
                  <a:schemeClr val="bg1"/>
                </a:solidFill>
                <a:latin typeface="Arial"/>
                <a:ea typeface="+mj-ea"/>
                <a:cs typeface="Arial"/>
              </a:rPr>
              <a:t>de </a:t>
            </a:r>
            <a:r>
              <a:rPr lang="es-PE" sz="2800" dirty="0" smtClean="0">
                <a:solidFill>
                  <a:schemeClr val="bg1"/>
                </a:solidFill>
                <a:latin typeface="Arial"/>
                <a:ea typeface="+mj-ea"/>
                <a:cs typeface="Arial"/>
              </a:rPr>
              <a:t>Compras y Ventas </a:t>
            </a:r>
            <a:r>
              <a:rPr lang="es-PE" sz="2800" dirty="0" smtClean="0">
                <a:solidFill>
                  <a:schemeClr val="bg1"/>
                </a:solidFill>
                <a:latin typeface="Arial"/>
                <a:ea typeface="+mj-ea"/>
                <a:cs typeface="Arial"/>
              </a:rPr>
              <a:t>e </a:t>
            </a:r>
            <a:r>
              <a:rPr lang="es-PE" sz="2800" dirty="0" smtClean="0">
                <a:solidFill>
                  <a:schemeClr val="bg1"/>
                </a:solidFill>
                <a:latin typeface="Arial"/>
                <a:ea typeface="+mj-ea"/>
                <a:cs typeface="Arial"/>
              </a:rPr>
              <a:t>Ingresos - simplificados</a:t>
            </a:r>
            <a:endParaRPr lang="es-PE" sz="2800" dirty="0">
              <a:solidFill>
                <a:schemeClr val="bg1"/>
              </a:solidFill>
              <a:latin typeface="Arial"/>
              <a:ea typeface="+mj-ea"/>
              <a:cs typeface="Arial"/>
            </a:endParaRPr>
          </a:p>
        </p:txBody>
      </p:sp>
      <p:sp>
        <p:nvSpPr>
          <p:cNvPr id="16" name="Rectángulo 1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7" name="object 2"/>
          <p:cNvSpPr/>
          <p:nvPr/>
        </p:nvSpPr>
        <p:spPr>
          <a:xfrm>
            <a:off x="96253" y="1411705"/>
            <a:ext cx="9015474" cy="5069306"/>
          </a:xfrm>
          <a:prstGeom prst="rect">
            <a:avLst/>
          </a:prstGeom>
          <a:blipFill>
            <a:blip r:embed="rId3" cstate="print"/>
            <a:srcRect/>
            <a:stretch>
              <a:fillRect t="-43279" b="-22316"/>
            </a:stretch>
          </a:blipFill>
        </p:spPr>
        <p:txBody>
          <a:bodyPr wrap="square" lIns="0" tIns="0" rIns="0" bIns="0" rtlCol="0"/>
          <a:lstStyle/>
          <a:p>
            <a:endParaRPr/>
          </a:p>
        </p:txBody>
      </p:sp>
    </p:spTree>
    <p:extLst>
      <p:ext uri="{BB962C8B-B14F-4D97-AF65-F5344CB8AC3E}">
        <p14:creationId xmlns:p14="http://schemas.microsoft.com/office/powerpoint/2010/main" val="19584971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5" y="352541"/>
            <a:ext cx="5960591" cy="914400"/>
          </a:xfrm>
          <a:prstGeom prst="rect">
            <a:avLst/>
          </a:prstGeom>
        </p:spPr>
        <p:txBody>
          <a:bodyPr/>
          <a:lstStyle/>
          <a:p>
            <a:pPr lvl="0">
              <a:defRPr/>
            </a:pPr>
            <a:r>
              <a:rPr lang="es-PE" sz="2800" dirty="0" smtClean="0">
                <a:solidFill>
                  <a:schemeClr val="bg1"/>
                </a:solidFill>
                <a:latin typeface="Arial"/>
                <a:ea typeface="+mj-ea"/>
                <a:cs typeface="Arial"/>
              </a:rPr>
              <a:t>Registro </a:t>
            </a:r>
            <a:r>
              <a:rPr lang="es-PE" sz="2800" dirty="0" smtClean="0">
                <a:solidFill>
                  <a:schemeClr val="bg1"/>
                </a:solidFill>
                <a:latin typeface="Arial"/>
                <a:ea typeface="+mj-ea"/>
                <a:cs typeface="Arial"/>
              </a:rPr>
              <a:t>de </a:t>
            </a:r>
            <a:r>
              <a:rPr lang="es-PE" sz="2800" dirty="0" smtClean="0">
                <a:solidFill>
                  <a:schemeClr val="bg1"/>
                </a:solidFill>
                <a:latin typeface="Arial"/>
                <a:ea typeface="+mj-ea"/>
                <a:cs typeface="Arial"/>
              </a:rPr>
              <a:t>Compras y Ventas </a:t>
            </a:r>
            <a:r>
              <a:rPr lang="es-PE" sz="2800" dirty="0" smtClean="0">
                <a:solidFill>
                  <a:schemeClr val="bg1"/>
                </a:solidFill>
                <a:latin typeface="Arial"/>
                <a:ea typeface="+mj-ea"/>
                <a:cs typeface="Arial"/>
              </a:rPr>
              <a:t>e </a:t>
            </a:r>
            <a:r>
              <a:rPr lang="es-PE" sz="2800" dirty="0" smtClean="0">
                <a:solidFill>
                  <a:schemeClr val="bg1"/>
                </a:solidFill>
                <a:latin typeface="Arial"/>
                <a:ea typeface="+mj-ea"/>
                <a:cs typeface="Arial"/>
              </a:rPr>
              <a:t>Ingresos - simplificados</a:t>
            </a:r>
            <a:endParaRPr lang="es-PE" sz="2800" dirty="0">
              <a:solidFill>
                <a:schemeClr val="bg1"/>
              </a:solidFill>
              <a:latin typeface="Arial"/>
              <a:ea typeface="+mj-ea"/>
              <a:cs typeface="Arial"/>
            </a:endParaRPr>
          </a:p>
        </p:txBody>
      </p:sp>
      <p:sp>
        <p:nvSpPr>
          <p:cNvPr id="16" name="Rectángulo 1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5" name="object 2"/>
          <p:cNvSpPr/>
          <p:nvPr/>
        </p:nvSpPr>
        <p:spPr>
          <a:xfrm>
            <a:off x="128337" y="1266941"/>
            <a:ext cx="8887326" cy="5358448"/>
          </a:xfrm>
          <a:prstGeom prst="rect">
            <a:avLst/>
          </a:prstGeom>
          <a:blipFill>
            <a:blip r:embed="rId3" cstate="print"/>
            <a:srcRect/>
            <a:stretch>
              <a:fillRect l="-2688" t="-4342" r="-2690" b="-3824"/>
            </a:stretch>
          </a:blipFill>
        </p:spPr>
        <p:txBody>
          <a:bodyPr wrap="square" lIns="0" tIns="0" rIns="0" bIns="0" rtlCol="0"/>
          <a:lstStyle/>
          <a:p>
            <a:endParaRPr/>
          </a:p>
        </p:txBody>
      </p:sp>
    </p:spTree>
    <p:extLst>
      <p:ext uri="{BB962C8B-B14F-4D97-AF65-F5344CB8AC3E}">
        <p14:creationId xmlns:p14="http://schemas.microsoft.com/office/powerpoint/2010/main" val="73730070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5" y="352541"/>
            <a:ext cx="5960591" cy="914400"/>
          </a:xfrm>
          <a:prstGeom prst="rect">
            <a:avLst/>
          </a:prstGeom>
        </p:spPr>
        <p:txBody>
          <a:bodyPr/>
          <a:lstStyle/>
          <a:p>
            <a:pPr lvl="0">
              <a:defRPr/>
            </a:pPr>
            <a:r>
              <a:rPr lang="es-PE" sz="2800" dirty="0" smtClean="0">
                <a:solidFill>
                  <a:schemeClr val="bg1"/>
                </a:solidFill>
                <a:latin typeface="Arial"/>
                <a:ea typeface="+mj-ea"/>
                <a:cs typeface="Arial"/>
              </a:rPr>
              <a:t>Registro </a:t>
            </a:r>
            <a:r>
              <a:rPr lang="es-PE" sz="2800" dirty="0" smtClean="0">
                <a:solidFill>
                  <a:schemeClr val="bg1"/>
                </a:solidFill>
                <a:latin typeface="Arial"/>
                <a:ea typeface="+mj-ea"/>
                <a:cs typeface="Arial"/>
              </a:rPr>
              <a:t>de </a:t>
            </a:r>
            <a:r>
              <a:rPr lang="es-PE" sz="2800" dirty="0" smtClean="0">
                <a:solidFill>
                  <a:schemeClr val="bg1"/>
                </a:solidFill>
                <a:latin typeface="Arial"/>
                <a:ea typeface="+mj-ea"/>
                <a:cs typeface="Arial"/>
              </a:rPr>
              <a:t>Compras y Ventas </a:t>
            </a:r>
            <a:r>
              <a:rPr lang="es-PE" sz="2800" dirty="0" smtClean="0">
                <a:solidFill>
                  <a:schemeClr val="bg1"/>
                </a:solidFill>
                <a:latin typeface="Arial"/>
                <a:ea typeface="+mj-ea"/>
                <a:cs typeface="Arial"/>
              </a:rPr>
              <a:t>e </a:t>
            </a:r>
            <a:r>
              <a:rPr lang="es-PE" sz="2800" dirty="0" smtClean="0">
                <a:solidFill>
                  <a:schemeClr val="bg1"/>
                </a:solidFill>
                <a:latin typeface="Arial"/>
                <a:ea typeface="+mj-ea"/>
                <a:cs typeface="Arial"/>
              </a:rPr>
              <a:t>Ingresos - simplificados</a:t>
            </a:r>
            <a:endParaRPr lang="es-PE" sz="2800" dirty="0">
              <a:solidFill>
                <a:schemeClr val="bg1"/>
              </a:solidFill>
              <a:latin typeface="Arial"/>
              <a:ea typeface="+mj-ea"/>
              <a:cs typeface="Arial"/>
            </a:endParaRPr>
          </a:p>
        </p:txBody>
      </p:sp>
      <p:sp>
        <p:nvSpPr>
          <p:cNvPr id="16" name="Rectángulo 1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6" name="object 2"/>
          <p:cNvSpPr/>
          <p:nvPr/>
        </p:nvSpPr>
        <p:spPr>
          <a:xfrm>
            <a:off x="152400" y="1401596"/>
            <a:ext cx="8749632" cy="5207751"/>
          </a:xfrm>
          <a:prstGeom prst="rect">
            <a:avLst/>
          </a:prstGeom>
          <a:blipFill>
            <a:blip r:embed="rId3" cstate="print"/>
            <a:srcRect/>
            <a:stretch>
              <a:fillRect l="-4919" t="-6165" r="-3277" b="-28766"/>
            </a:stretch>
          </a:blipFill>
        </p:spPr>
        <p:txBody>
          <a:bodyPr wrap="square" lIns="0" tIns="0" rIns="0" bIns="0" rtlCol="0"/>
          <a:lstStyle/>
          <a:p>
            <a:endParaRPr/>
          </a:p>
        </p:txBody>
      </p:sp>
    </p:spTree>
    <p:extLst>
      <p:ext uri="{BB962C8B-B14F-4D97-AF65-F5344CB8AC3E}">
        <p14:creationId xmlns:p14="http://schemas.microsoft.com/office/powerpoint/2010/main" val="10040230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5" y="352541"/>
            <a:ext cx="5960591" cy="914400"/>
          </a:xfrm>
          <a:prstGeom prst="rect">
            <a:avLst/>
          </a:prstGeom>
        </p:spPr>
        <p:txBody>
          <a:bodyPr/>
          <a:lstStyle/>
          <a:p>
            <a:pPr lvl="0">
              <a:defRPr/>
            </a:pPr>
            <a:r>
              <a:rPr lang="es-PE" sz="2800" dirty="0" smtClean="0">
                <a:solidFill>
                  <a:schemeClr val="bg1"/>
                </a:solidFill>
                <a:latin typeface="Arial"/>
                <a:ea typeface="+mj-ea"/>
                <a:cs typeface="Arial"/>
              </a:rPr>
              <a:t>Registro </a:t>
            </a:r>
            <a:r>
              <a:rPr lang="es-PE" sz="2800" dirty="0" smtClean="0">
                <a:solidFill>
                  <a:schemeClr val="bg1"/>
                </a:solidFill>
                <a:latin typeface="Arial"/>
                <a:ea typeface="+mj-ea"/>
                <a:cs typeface="Arial"/>
              </a:rPr>
              <a:t>de </a:t>
            </a:r>
            <a:r>
              <a:rPr lang="es-PE" sz="2800" dirty="0" smtClean="0">
                <a:solidFill>
                  <a:schemeClr val="bg1"/>
                </a:solidFill>
                <a:latin typeface="Arial"/>
                <a:ea typeface="+mj-ea"/>
                <a:cs typeface="Arial"/>
              </a:rPr>
              <a:t>Compras y Ventas </a:t>
            </a:r>
            <a:r>
              <a:rPr lang="es-PE" sz="2800" dirty="0" smtClean="0">
                <a:solidFill>
                  <a:schemeClr val="bg1"/>
                </a:solidFill>
                <a:latin typeface="Arial"/>
                <a:ea typeface="+mj-ea"/>
                <a:cs typeface="Arial"/>
              </a:rPr>
              <a:t>e </a:t>
            </a:r>
            <a:r>
              <a:rPr lang="es-PE" sz="2800" dirty="0" smtClean="0">
                <a:solidFill>
                  <a:schemeClr val="bg1"/>
                </a:solidFill>
                <a:latin typeface="Arial"/>
                <a:ea typeface="+mj-ea"/>
                <a:cs typeface="Arial"/>
              </a:rPr>
              <a:t>Ingresos - simplificados</a:t>
            </a:r>
            <a:endParaRPr lang="es-PE" sz="2800" dirty="0">
              <a:solidFill>
                <a:schemeClr val="bg1"/>
              </a:solidFill>
              <a:latin typeface="Arial"/>
              <a:ea typeface="+mj-ea"/>
              <a:cs typeface="Arial"/>
            </a:endParaRPr>
          </a:p>
        </p:txBody>
      </p:sp>
      <p:sp>
        <p:nvSpPr>
          <p:cNvPr id="16" name="Rectángulo 15"/>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5" name="object 2"/>
          <p:cNvSpPr/>
          <p:nvPr/>
        </p:nvSpPr>
        <p:spPr>
          <a:xfrm>
            <a:off x="128336" y="1266940"/>
            <a:ext cx="8903369" cy="5534911"/>
          </a:xfrm>
          <a:prstGeom prst="rect">
            <a:avLst/>
          </a:prstGeom>
          <a:blipFill>
            <a:blip r:embed="rId3" cstate="print"/>
            <a:srcRect/>
            <a:stretch>
              <a:fillRect l="-10713" t="-10240" r="-7143" b="-9037"/>
            </a:stretch>
          </a:blipFill>
        </p:spPr>
        <p:txBody>
          <a:bodyPr wrap="square" lIns="0" tIns="0" rIns="0" bIns="0" rtlCol="0"/>
          <a:lstStyle/>
          <a:p>
            <a:endParaRPr/>
          </a:p>
        </p:txBody>
      </p:sp>
    </p:spTree>
    <p:extLst>
      <p:ext uri="{BB962C8B-B14F-4D97-AF65-F5344CB8AC3E}">
        <p14:creationId xmlns:p14="http://schemas.microsoft.com/office/powerpoint/2010/main" val="27167845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51268" y="2767326"/>
            <a:ext cx="5829185" cy="2121093"/>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FF0000"/>
                </a:solidFill>
                <a:effectLst>
                  <a:reflection blurRad="12700" stA="50000" endPos="50000" dist="5000" dir="5400000" sy="-100000" rotWithShape="0"/>
                </a:effectLst>
              </a:rPr>
              <a:t>CAMBIOS EN EL registro de Compras ELECTRÓNICO</a:t>
            </a:r>
            <a:endParaRPr lang="es-ES" sz="4400" b="1" cap="all" dirty="0">
              <a:ln w="0"/>
              <a:solidFill>
                <a:srgbClr val="FF0000"/>
              </a:solidFill>
              <a:effectLst>
                <a:reflection blurRad="12700" stA="50000" endPos="50000" dist="5000" dir="5400000" sy="-100000" rotWithShape="0"/>
              </a:effectLst>
            </a:endParaRP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a"/>
          <p:cNvGraphicFramePr>
            <a:graphicFrameLocks noGrp="1"/>
          </p:cNvGraphicFramePr>
          <p:nvPr>
            <p:extLst>
              <p:ext uri="{D42A27DB-BD31-4B8C-83A1-F6EECF244321}">
                <p14:modId xmlns:p14="http://schemas.microsoft.com/office/powerpoint/2010/main" val="3210257404"/>
              </p:ext>
            </p:extLst>
          </p:nvPr>
        </p:nvGraphicFramePr>
        <p:xfrm>
          <a:off x="142336" y="1712092"/>
          <a:ext cx="8851536" cy="4264636"/>
        </p:xfrm>
        <a:graphic>
          <a:graphicData uri="http://schemas.openxmlformats.org/drawingml/2006/table">
            <a:tbl>
              <a:tblPr firstRow="1" bandRow="1">
                <a:tableStyleId>{5C22544A-7EE6-4342-B048-85BDC9FD1C3A}</a:tableStyleId>
              </a:tblPr>
              <a:tblGrid>
                <a:gridCol w="1437429">
                  <a:extLst>
                    <a:ext uri="{9D8B030D-6E8A-4147-A177-3AD203B41FA5}">
                      <a16:colId xmlns:a16="http://schemas.microsoft.com/office/drawing/2014/main" val="20000"/>
                    </a:ext>
                  </a:extLst>
                </a:gridCol>
                <a:gridCol w="6355219">
                  <a:extLst>
                    <a:ext uri="{9D8B030D-6E8A-4147-A177-3AD203B41FA5}">
                      <a16:colId xmlns:a16="http://schemas.microsoft.com/office/drawing/2014/main" val="20001"/>
                    </a:ext>
                  </a:extLst>
                </a:gridCol>
                <a:gridCol w="1058888">
                  <a:extLst>
                    <a:ext uri="{9D8B030D-6E8A-4147-A177-3AD203B41FA5}">
                      <a16:colId xmlns:a16="http://schemas.microsoft.com/office/drawing/2014/main" val="20002"/>
                    </a:ext>
                  </a:extLst>
                </a:gridCol>
              </a:tblGrid>
              <a:tr h="584176">
                <a:tc>
                  <a:txBody>
                    <a:bodyPr/>
                    <a:lstStyle/>
                    <a:p>
                      <a:pPr algn="ctr">
                        <a:lnSpc>
                          <a:spcPct val="115000"/>
                        </a:lnSpc>
                        <a:spcAft>
                          <a:spcPts val="1000"/>
                        </a:spcAft>
                      </a:pPr>
                      <a:r>
                        <a:rPr lang="es-ES" sz="1600" dirty="0" smtClean="0"/>
                        <a:t>Res. de </a:t>
                      </a:r>
                      <a:r>
                        <a:rPr lang="es-ES" sz="1600" dirty="0" err="1" smtClean="0"/>
                        <a:t>Superintend</a:t>
                      </a:r>
                      <a:r>
                        <a:rPr lang="es-ES" sz="1600" dirty="0" smtClean="0"/>
                        <a:t>.</a:t>
                      </a:r>
                      <a:endParaRPr lang="es-PE" sz="2400" dirty="0">
                        <a:solidFill>
                          <a:srgbClr val="0000CC"/>
                        </a:solidFill>
                        <a:latin typeface="Calibri"/>
                        <a:ea typeface="Calibri"/>
                        <a:cs typeface="Times New Roman"/>
                      </a:endParaRPr>
                    </a:p>
                  </a:txBody>
                  <a:tcPr marL="44450" marR="44450" marT="0" marB="0"/>
                </a:tc>
                <a:tc>
                  <a:txBody>
                    <a:bodyPr/>
                    <a:lstStyle/>
                    <a:p>
                      <a:pPr algn="ctr">
                        <a:lnSpc>
                          <a:spcPct val="115000"/>
                        </a:lnSpc>
                        <a:spcAft>
                          <a:spcPts val="1000"/>
                        </a:spcAft>
                      </a:pPr>
                      <a:r>
                        <a:rPr lang="es-ES" sz="1800" dirty="0"/>
                        <a:t>Tema </a:t>
                      </a:r>
                      <a:r>
                        <a:rPr lang="es-ES" sz="1800" dirty="0" smtClean="0"/>
                        <a:t>que </a:t>
                      </a:r>
                      <a:r>
                        <a:rPr lang="es-ES" sz="1800" dirty="0"/>
                        <a:t>norma</a:t>
                      </a:r>
                      <a:endParaRPr lang="es-PE" sz="2800" dirty="0">
                        <a:solidFill>
                          <a:srgbClr val="0000CC"/>
                        </a:solidFill>
                        <a:latin typeface="Calibri"/>
                        <a:ea typeface="Calibri"/>
                        <a:cs typeface="Times New Roman"/>
                      </a:endParaRPr>
                    </a:p>
                  </a:txBody>
                  <a:tcPr marL="44450" marR="44450" marT="0" marB="0"/>
                </a:tc>
                <a:tc>
                  <a:txBody>
                    <a:bodyPr/>
                    <a:lstStyle/>
                    <a:p>
                      <a:pPr algn="ctr">
                        <a:lnSpc>
                          <a:spcPct val="115000"/>
                        </a:lnSpc>
                        <a:spcAft>
                          <a:spcPts val="1000"/>
                        </a:spcAft>
                      </a:pPr>
                      <a:r>
                        <a:rPr lang="es-ES" sz="1800" dirty="0"/>
                        <a:t>Fecha </a:t>
                      </a:r>
                      <a:endParaRPr lang="es-PE" sz="2800" dirty="0">
                        <a:solidFill>
                          <a:srgbClr val="0000CC"/>
                        </a:solidFill>
                        <a:latin typeface="Calibri"/>
                        <a:ea typeface="Calibri"/>
                        <a:cs typeface="Times New Roman"/>
                      </a:endParaRPr>
                    </a:p>
                  </a:txBody>
                  <a:tcPr marL="44450" marR="44450" marT="0" marB="0"/>
                </a:tc>
                <a:extLst>
                  <a:ext uri="{0D108BD9-81ED-4DB2-BD59-A6C34878D82A}">
                    <a16:rowId xmlns:a16="http://schemas.microsoft.com/office/drawing/2014/main" val="10000"/>
                  </a:ext>
                </a:extLst>
              </a:tr>
              <a:tr h="437200">
                <a:tc>
                  <a:txBody>
                    <a:bodyPr/>
                    <a:lstStyle/>
                    <a:p>
                      <a:pPr algn="ctr">
                        <a:spcAft>
                          <a:spcPts val="600"/>
                        </a:spcAft>
                      </a:pPr>
                      <a:r>
                        <a:rPr lang="es-ES" sz="1400" kern="1200" dirty="0" smtClean="0"/>
                        <a:t>Nº 286-2009</a:t>
                      </a:r>
                      <a:endParaRPr lang="es-PE" sz="1400" kern="1200" dirty="0">
                        <a:solidFill>
                          <a:srgbClr val="FF0000"/>
                        </a:solidFill>
                        <a:latin typeface="+mn-lt"/>
                        <a:ea typeface="+mn-ea"/>
                        <a:cs typeface="+mn-cs"/>
                      </a:endParaRPr>
                    </a:p>
                  </a:txBody>
                  <a:tcPr marL="44450" marR="4445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PE" sz="1400" kern="1200" dirty="0" smtClean="0"/>
                        <a:t>Dictan disposiciones para la implementación del llevado optativo de determinados Libros y Registros de manera electrónica, mediante el Programa de Libros Electrónicos – PLE, </a:t>
                      </a:r>
                      <a:r>
                        <a:rPr lang="es-ES" sz="1400" kern="1200" dirty="0" smtClean="0"/>
                        <a:t>a partir del 01/07/2010</a:t>
                      </a:r>
                      <a:endParaRPr lang="es-PE" sz="1400" kern="1200" dirty="0">
                        <a:solidFill>
                          <a:srgbClr val="FF0000"/>
                        </a:solidFill>
                        <a:latin typeface="+mn-lt"/>
                        <a:ea typeface="+mn-ea"/>
                        <a:cs typeface="+mn-cs"/>
                      </a:endParaRPr>
                    </a:p>
                  </a:txBody>
                  <a:tcPr marL="44450" marR="44450" marT="0" marB="0"/>
                </a:tc>
                <a:tc>
                  <a:txBody>
                    <a:bodyPr/>
                    <a:lstStyle/>
                    <a:p>
                      <a:pPr algn="ctr">
                        <a:lnSpc>
                          <a:spcPct val="115000"/>
                        </a:lnSpc>
                        <a:spcAft>
                          <a:spcPts val="1000"/>
                        </a:spcAft>
                      </a:pPr>
                      <a:r>
                        <a:rPr lang="es-ES" sz="1400" kern="1200" dirty="0"/>
                        <a:t>30/12/2009</a:t>
                      </a:r>
                      <a:endParaRPr lang="es-PE" sz="1400" kern="1200" dirty="0">
                        <a:solidFill>
                          <a:srgbClr val="000099"/>
                        </a:solidFill>
                        <a:latin typeface="+mn-lt"/>
                        <a:ea typeface="+mn-ea"/>
                        <a:cs typeface="+mn-cs"/>
                      </a:endParaRPr>
                    </a:p>
                  </a:txBody>
                  <a:tcPr marL="44450" marR="44450" marT="0" marB="0"/>
                </a:tc>
                <a:extLst>
                  <a:ext uri="{0D108BD9-81ED-4DB2-BD59-A6C34878D82A}">
                    <a16:rowId xmlns:a16="http://schemas.microsoft.com/office/drawing/2014/main" val="10001"/>
                  </a:ext>
                </a:extLst>
              </a:tr>
              <a:tr h="427408">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248-2012</a:t>
                      </a:r>
                      <a:endParaRPr lang="es-PE" sz="1400" kern="1200" dirty="0" smtClean="0">
                        <a:solidFill>
                          <a:srgbClr val="FF0000"/>
                        </a:solidFill>
                        <a:latin typeface="+mn-lt"/>
                        <a:ea typeface="+mn-ea"/>
                        <a:cs typeface="+mn-cs"/>
                      </a:endParaRPr>
                    </a:p>
                  </a:txBody>
                  <a:tcPr marL="44450" marR="44450" marT="0" marB="0"/>
                </a:tc>
                <a:tc>
                  <a:txBody>
                    <a:bodyPr/>
                    <a:lstStyle/>
                    <a:p>
                      <a:pPr algn="just">
                        <a:lnSpc>
                          <a:spcPct val="115000"/>
                        </a:lnSpc>
                        <a:spcAft>
                          <a:spcPts val="1000"/>
                        </a:spcAft>
                      </a:pPr>
                      <a:r>
                        <a:rPr lang="es-PE" sz="1400" kern="1200" dirty="0" smtClean="0"/>
                        <a:t>Modifican la RS N° 286-2009 determinándose a los PRICOS como sujetos obligados a llevar libros electrónicos mediante el PLE, a partir del 01/01/2013</a:t>
                      </a:r>
                      <a:endParaRPr lang="es-PE" sz="1400" kern="1200" dirty="0">
                        <a:solidFill>
                          <a:srgbClr val="FF0000"/>
                        </a:solidFill>
                        <a:latin typeface="+mn-lt"/>
                        <a:ea typeface="+mn-ea"/>
                        <a:cs typeface="+mn-cs"/>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400" kern="1200" dirty="0" smtClean="0"/>
                        <a:t>28/10/2012</a:t>
                      </a:r>
                      <a:endParaRPr lang="es-PE" sz="1400" kern="1200" dirty="0" smtClean="0">
                        <a:solidFill>
                          <a:srgbClr val="000099"/>
                        </a:solidFill>
                        <a:latin typeface="+mn-lt"/>
                        <a:ea typeface="+mn-ea"/>
                        <a:cs typeface="+mn-cs"/>
                      </a:endParaRPr>
                    </a:p>
                  </a:txBody>
                  <a:tcPr marL="44450" marR="44450" marT="0" marB="0"/>
                </a:tc>
                <a:extLst>
                  <a:ext uri="{0D108BD9-81ED-4DB2-BD59-A6C34878D82A}">
                    <a16:rowId xmlns:a16="http://schemas.microsoft.com/office/drawing/2014/main" val="10002"/>
                  </a:ext>
                </a:extLst>
              </a:tr>
              <a:tr h="39795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066-2013</a:t>
                      </a:r>
                      <a:endParaRPr lang="es-PE" sz="1400" kern="1200" dirty="0" smtClean="0">
                        <a:solidFill>
                          <a:srgbClr val="FF0000"/>
                        </a:solidFill>
                        <a:latin typeface="+mn-lt"/>
                        <a:ea typeface="+mn-ea"/>
                        <a:cs typeface="+mn-cs"/>
                      </a:endParaRPr>
                    </a:p>
                  </a:txBody>
                  <a:tcPr marL="44450" marR="44450" marT="0" marB="0"/>
                </a:tc>
                <a:tc>
                  <a:txBody>
                    <a:bodyPr/>
                    <a:lstStyle/>
                    <a:p>
                      <a:pPr algn="just">
                        <a:lnSpc>
                          <a:spcPct val="115000"/>
                        </a:lnSpc>
                        <a:spcAft>
                          <a:spcPts val="1000"/>
                        </a:spcAft>
                      </a:pPr>
                      <a:r>
                        <a:rPr lang="es-PE" sz="1400" kern="1200" dirty="0" smtClean="0"/>
                        <a:t>Crean el Sistema de Llevado del Registro de Ventas e Ingresos y de Compras de manera electrónica en SOL (PORTAL)</a:t>
                      </a:r>
                      <a:endParaRPr lang="es-PE" sz="1400" kern="1200" dirty="0">
                        <a:solidFill>
                          <a:srgbClr val="000099"/>
                        </a:solidFill>
                        <a:latin typeface="+mn-lt"/>
                        <a:ea typeface="+mn-ea"/>
                        <a:cs typeface="+mn-cs"/>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400" kern="1200" dirty="0" smtClean="0"/>
                        <a:t>28/02/2013</a:t>
                      </a:r>
                      <a:endParaRPr lang="es-PE" sz="1400" kern="1200" dirty="0" smtClean="0">
                        <a:solidFill>
                          <a:srgbClr val="000099"/>
                        </a:solidFill>
                        <a:latin typeface="+mn-lt"/>
                        <a:ea typeface="+mn-ea"/>
                        <a:cs typeface="+mn-cs"/>
                      </a:endParaRPr>
                    </a:p>
                  </a:txBody>
                  <a:tcPr marL="44450" marR="44450" marT="0" marB="0"/>
                </a:tc>
                <a:extLst>
                  <a:ext uri="{0D108BD9-81ED-4DB2-BD59-A6C34878D82A}">
                    <a16:rowId xmlns:a16="http://schemas.microsoft.com/office/drawing/2014/main" val="10003"/>
                  </a:ext>
                </a:extLst>
              </a:tr>
              <a:tr h="79010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379-2013</a:t>
                      </a:r>
                      <a:endParaRPr lang="es-PE" sz="1400" kern="1200" dirty="0" smtClean="0">
                        <a:solidFill>
                          <a:srgbClr val="FF0000"/>
                        </a:solidFill>
                        <a:latin typeface="+mn-lt"/>
                        <a:ea typeface="+mn-ea"/>
                        <a:cs typeface="+mn-cs"/>
                      </a:endParaRPr>
                    </a:p>
                  </a:txBody>
                  <a:tcPr marL="44450" marR="44450" marT="0" marB="0"/>
                </a:tc>
                <a:tc>
                  <a:txBody>
                    <a:bodyPr/>
                    <a:lstStyle/>
                    <a:p>
                      <a:pPr algn="just">
                        <a:lnSpc>
                          <a:spcPct val="115000"/>
                        </a:lnSpc>
                        <a:spcAft>
                          <a:spcPts val="1000"/>
                        </a:spcAft>
                      </a:pPr>
                      <a:r>
                        <a:rPr lang="es-PE" sz="1400" kern="1200" dirty="0" smtClean="0"/>
                        <a:t>Establece que los sujetos con ingresos mayores a 500 UIT están obligados a llevar los Registros de Ventas e Ingresos y de Compras de manera electrónica, a partir del 01/01/2014. Se aprueba la versión 4.0 del PLE.</a:t>
                      </a:r>
                      <a:r>
                        <a:rPr lang="es-PE" sz="1400" kern="1200" baseline="0" dirty="0" smtClean="0"/>
                        <a:t> Se aprueban los plazos de atraso del año 2014 del Registro de Ventas e Ingresos y de Compras mediante los Cronogramas tipo A y B.</a:t>
                      </a:r>
                      <a:endParaRPr lang="es-PE" sz="1400" kern="1200" dirty="0">
                        <a:solidFill>
                          <a:srgbClr val="FF0000"/>
                        </a:solidFill>
                        <a:latin typeface="+mn-lt"/>
                        <a:ea typeface="+mn-ea"/>
                        <a:cs typeface="+mn-cs"/>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400" kern="1200" dirty="0" smtClean="0"/>
                        <a:t>29/12/2013</a:t>
                      </a:r>
                      <a:endParaRPr lang="es-PE" sz="1400" kern="1200" dirty="0" smtClean="0">
                        <a:solidFill>
                          <a:srgbClr val="000099"/>
                        </a:solidFill>
                        <a:latin typeface="+mn-lt"/>
                        <a:ea typeface="+mn-ea"/>
                        <a:cs typeface="+mn-cs"/>
                      </a:endParaRPr>
                    </a:p>
                  </a:txBody>
                  <a:tcPr marL="44450" marR="44450" marT="0" marB="0"/>
                </a:tc>
                <a:extLst>
                  <a:ext uri="{0D108BD9-81ED-4DB2-BD59-A6C34878D82A}">
                    <a16:rowId xmlns:a16="http://schemas.microsoft.com/office/drawing/2014/main" val="10004"/>
                  </a:ext>
                </a:extLst>
              </a:tr>
              <a:tr h="58964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247-2014</a:t>
                      </a:r>
                      <a:endParaRPr lang="es-PE" sz="1400" kern="1200" dirty="0" smtClean="0">
                        <a:solidFill>
                          <a:schemeClr val="dk1"/>
                        </a:solidFill>
                        <a:latin typeface="+mn-lt"/>
                        <a:ea typeface="+mn-ea"/>
                        <a:cs typeface="+mn-cs"/>
                      </a:endParaRPr>
                    </a:p>
                  </a:txBody>
                  <a:tcPr marL="44450" marR="44450" marT="0" marB="0"/>
                </a:tc>
                <a:tc>
                  <a:txBody>
                    <a:bodyPr/>
                    <a:lstStyle/>
                    <a:p>
                      <a:pPr algn="just">
                        <a:lnSpc>
                          <a:spcPct val="115000"/>
                        </a:lnSpc>
                        <a:spcAft>
                          <a:spcPts val="1000"/>
                        </a:spcAft>
                      </a:pPr>
                      <a:r>
                        <a:rPr lang="es-PE" sz="1400" kern="1200" dirty="0" smtClean="0"/>
                        <a:t>Crea el "Sistema de Llevado del Registro de Ventas e Ingresos y de Compras de manera electrónica (SLE PORTAL). Sustituye Anexos N° 1, 2, 3 y 4 e incorpora el Anexo N° 5 "Reglas generales de la información de los comprobantes de pago.</a:t>
                      </a:r>
                      <a:endParaRPr lang="es-PE" sz="1400" kern="1200" dirty="0">
                        <a:solidFill>
                          <a:srgbClr val="FF0000"/>
                        </a:solidFill>
                        <a:latin typeface="+mn-lt"/>
                        <a:ea typeface="+mn-ea"/>
                        <a:cs typeface="+mn-cs"/>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400" kern="1200" dirty="0" smtClean="0"/>
                        <a:t>05/08/2014</a:t>
                      </a:r>
                      <a:endParaRPr lang="es-PE" sz="1400" kern="1200" dirty="0" smtClean="0">
                        <a:solidFill>
                          <a:schemeClr val="dk1"/>
                        </a:solidFill>
                        <a:latin typeface="+mn-lt"/>
                        <a:ea typeface="+mn-ea"/>
                        <a:cs typeface="+mn-cs"/>
                      </a:endParaRPr>
                    </a:p>
                  </a:txBody>
                  <a:tcPr marL="44450" marR="44450" marT="0" marB="0"/>
                </a:tc>
                <a:extLst>
                  <a:ext uri="{0D108BD9-81ED-4DB2-BD59-A6C34878D82A}">
                    <a16:rowId xmlns:a16="http://schemas.microsoft.com/office/drawing/2014/main" val="10005"/>
                  </a:ext>
                </a:extLst>
              </a:tr>
            </a:tbl>
          </a:graphicData>
        </a:graphic>
      </p:graphicFrame>
      <p:sp>
        <p:nvSpPr>
          <p:cNvPr id="7" name="Rectangle 2"/>
          <p:cNvSpPr txBox="1">
            <a:spLocks noChangeArrowheads="1"/>
          </p:cNvSpPr>
          <p:nvPr/>
        </p:nvSpPr>
        <p:spPr>
          <a:xfrm>
            <a:off x="219621" y="492085"/>
            <a:ext cx="6353996" cy="533400"/>
          </a:xfrm>
          <a:prstGeom prst="rect">
            <a:avLst/>
          </a:prstGeom>
        </p:spPr>
        <p:txBody>
          <a:bodyPr/>
          <a:lstStyle/>
          <a:p>
            <a:pPr lvl="0">
              <a:defRPr/>
            </a:pPr>
            <a:r>
              <a:rPr lang="es-PE" sz="2800" dirty="0" smtClean="0">
                <a:solidFill>
                  <a:schemeClr val="bg1"/>
                </a:solidFill>
                <a:latin typeface="Arial"/>
                <a:ea typeface="+mj-ea"/>
                <a:cs typeface="Arial"/>
              </a:rPr>
              <a:t>Libros Electrónicos: n</a:t>
            </a:r>
            <a:r>
              <a:rPr lang="en-US" sz="2800" dirty="0" err="1" smtClean="0">
                <a:solidFill>
                  <a:schemeClr val="bg1"/>
                </a:solidFill>
                <a:latin typeface="Arial"/>
                <a:ea typeface="+mj-ea"/>
                <a:cs typeface="Arial"/>
              </a:rPr>
              <a:t>ormativa</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vigente</a:t>
            </a:r>
            <a:r>
              <a:rPr lang="en-US" sz="2800" dirty="0" smtClean="0">
                <a:solidFill>
                  <a:schemeClr val="bg1"/>
                </a:solidFill>
                <a:latin typeface="Arial"/>
                <a:ea typeface="+mj-ea"/>
                <a:cs typeface="Arial"/>
              </a:rPr>
              <a:t> </a:t>
            </a:r>
            <a:endParaRPr lang="en-US" sz="2800" dirty="0">
              <a:solidFill>
                <a:schemeClr val="bg1"/>
              </a:solidFill>
              <a:latin typeface="Arial"/>
              <a:ea typeface="+mj-ea"/>
              <a:cs typeface="Arial"/>
            </a:endParaRP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6895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6" y="328671"/>
            <a:ext cx="5101275" cy="838201"/>
          </a:xfrm>
          <a:prstGeom prst="rect">
            <a:avLst/>
          </a:prstGeom>
        </p:spPr>
        <p:txBody>
          <a:bodyPr/>
          <a:lstStyle/>
          <a:p>
            <a:pPr>
              <a:defRPr/>
            </a:pPr>
            <a:r>
              <a:rPr lang="es-PE" sz="2800" dirty="0" smtClean="0">
                <a:solidFill>
                  <a:schemeClr val="bg1"/>
                </a:solidFill>
                <a:latin typeface="Arial"/>
                <a:ea typeface="+mj-ea"/>
                <a:cs typeface="Arial"/>
              </a:rPr>
              <a:t>8.1 Registro de Compras</a:t>
            </a:r>
          </a:p>
          <a:p>
            <a:pPr>
              <a:defRPr/>
            </a:pPr>
            <a:r>
              <a:rPr lang="es-PE" sz="2800" dirty="0" smtClean="0">
                <a:solidFill>
                  <a:schemeClr val="bg1"/>
                </a:solidFill>
                <a:latin typeface="Arial"/>
                <a:ea typeface="+mj-ea"/>
                <a:cs typeface="Arial"/>
              </a:rPr>
              <a:t>      Versión completa (1/2)</a:t>
            </a:r>
            <a:endParaRPr lang="es-PE" sz="2800" dirty="0">
              <a:solidFill>
                <a:schemeClr val="bg1"/>
              </a:solidFill>
              <a:latin typeface="Arial"/>
              <a:ea typeface="+mj-ea"/>
              <a:cs typeface="Arial"/>
            </a:endParaRPr>
          </a:p>
        </p:txBody>
      </p:sp>
      <p:graphicFrame>
        <p:nvGraphicFramePr>
          <p:cNvPr id="6" name="5 Tabla"/>
          <p:cNvGraphicFramePr>
            <a:graphicFrameLocks noGrp="1"/>
          </p:cNvGraphicFramePr>
          <p:nvPr/>
        </p:nvGraphicFramePr>
        <p:xfrm>
          <a:off x="56446" y="1625477"/>
          <a:ext cx="8952100" cy="2522856"/>
        </p:xfrm>
        <a:graphic>
          <a:graphicData uri="http://schemas.openxmlformats.org/drawingml/2006/table">
            <a:tbl>
              <a:tblPr/>
              <a:tblGrid>
                <a:gridCol w="386663">
                  <a:extLst>
                    <a:ext uri="{9D8B030D-6E8A-4147-A177-3AD203B41FA5}">
                      <a16:colId xmlns:a16="http://schemas.microsoft.com/office/drawing/2014/main" val="20000"/>
                    </a:ext>
                  </a:extLst>
                </a:gridCol>
                <a:gridCol w="492118">
                  <a:extLst>
                    <a:ext uri="{9D8B030D-6E8A-4147-A177-3AD203B41FA5}">
                      <a16:colId xmlns:a16="http://schemas.microsoft.com/office/drawing/2014/main" val="20001"/>
                    </a:ext>
                  </a:extLst>
                </a:gridCol>
                <a:gridCol w="374947">
                  <a:extLst>
                    <a:ext uri="{9D8B030D-6E8A-4147-A177-3AD203B41FA5}">
                      <a16:colId xmlns:a16="http://schemas.microsoft.com/office/drawing/2014/main" val="20002"/>
                    </a:ext>
                  </a:extLst>
                </a:gridCol>
                <a:gridCol w="241063">
                  <a:extLst>
                    <a:ext uri="{9D8B030D-6E8A-4147-A177-3AD203B41FA5}">
                      <a16:colId xmlns:a16="http://schemas.microsoft.com/office/drawing/2014/main" val="20003"/>
                    </a:ext>
                  </a:extLst>
                </a:gridCol>
                <a:gridCol w="280451">
                  <a:extLst>
                    <a:ext uri="{9D8B030D-6E8A-4147-A177-3AD203B41FA5}">
                      <a16:colId xmlns:a16="http://schemas.microsoft.com/office/drawing/2014/main" val="20004"/>
                    </a:ext>
                  </a:extLst>
                </a:gridCol>
                <a:gridCol w="280451">
                  <a:extLst>
                    <a:ext uri="{9D8B030D-6E8A-4147-A177-3AD203B41FA5}">
                      <a16:colId xmlns:a16="http://schemas.microsoft.com/office/drawing/2014/main" val="20005"/>
                    </a:ext>
                  </a:extLst>
                </a:gridCol>
                <a:gridCol w="251438">
                  <a:extLst>
                    <a:ext uri="{9D8B030D-6E8A-4147-A177-3AD203B41FA5}">
                      <a16:colId xmlns:a16="http://schemas.microsoft.com/office/drawing/2014/main" val="20006"/>
                    </a:ext>
                  </a:extLst>
                </a:gridCol>
                <a:gridCol w="251438">
                  <a:extLst>
                    <a:ext uri="{9D8B030D-6E8A-4147-A177-3AD203B41FA5}">
                      <a16:colId xmlns:a16="http://schemas.microsoft.com/office/drawing/2014/main" val="20007"/>
                    </a:ext>
                  </a:extLst>
                </a:gridCol>
                <a:gridCol w="275613">
                  <a:extLst>
                    <a:ext uri="{9D8B030D-6E8A-4147-A177-3AD203B41FA5}">
                      <a16:colId xmlns:a16="http://schemas.microsoft.com/office/drawing/2014/main" val="20008"/>
                    </a:ext>
                  </a:extLst>
                </a:gridCol>
                <a:gridCol w="338475">
                  <a:extLst>
                    <a:ext uri="{9D8B030D-6E8A-4147-A177-3AD203B41FA5}">
                      <a16:colId xmlns:a16="http://schemas.microsoft.com/office/drawing/2014/main" val="20009"/>
                    </a:ext>
                  </a:extLst>
                </a:gridCol>
                <a:gridCol w="348145">
                  <a:extLst>
                    <a:ext uri="{9D8B030D-6E8A-4147-A177-3AD203B41FA5}">
                      <a16:colId xmlns:a16="http://schemas.microsoft.com/office/drawing/2014/main" val="20010"/>
                    </a:ext>
                  </a:extLst>
                </a:gridCol>
                <a:gridCol w="101617">
                  <a:extLst>
                    <a:ext uri="{9D8B030D-6E8A-4147-A177-3AD203B41FA5}">
                      <a16:colId xmlns:a16="http://schemas.microsoft.com/office/drawing/2014/main" val="20011"/>
                    </a:ext>
                  </a:extLst>
                </a:gridCol>
                <a:gridCol w="352903">
                  <a:extLst>
                    <a:ext uri="{9D8B030D-6E8A-4147-A177-3AD203B41FA5}">
                      <a16:colId xmlns:a16="http://schemas.microsoft.com/office/drawing/2014/main" val="20012"/>
                    </a:ext>
                  </a:extLst>
                </a:gridCol>
                <a:gridCol w="454520">
                  <a:extLst>
                    <a:ext uri="{9D8B030D-6E8A-4147-A177-3AD203B41FA5}">
                      <a16:colId xmlns:a16="http://schemas.microsoft.com/office/drawing/2014/main" val="20013"/>
                    </a:ext>
                  </a:extLst>
                </a:gridCol>
                <a:gridCol w="430346">
                  <a:extLst>
                    <a:ext uri="{9D8B030D-6E8A-4147-A177-3AD203B41FA5}">
                      <a16:colId xmlns:a16="http://schemas.microsoft.com/office/drawing/2014/main" val="20014"/>
                    </a:ext>
                  </a:extLst>
                </a:gridCol>
                <a:gridCol w="459358">
                  <a:extLst>
                    <a:ext uri="{9D8B030D-6E8A-4147-A177-3AD203B41FA5}">
                      <a16:colId xmlns:a16="http://schemas.microsoft.com/office/drawing/2014/main" val="20015"/>
                    </a:ext>
                  </a:extLst>
                </a:gridCol>
                <a:gridCol w="460566">
                  <a:extLst>
                    <a:ext uri="{9D8B030D-6E8A-4147-A177-3AD203B41FA5}">
                      <a16:colId xmlns:a16="http://schemas.microsoft.com/office/drawing/2014/main" val="20016"/>
                    </a:ext>
                  </a:extLst>
                </a:gridCol>
                <a:gridCol w="483535">
                  <a:extLst>
                    <a:ext uri="{9D8B030D-6E8A-4147-A177-3AD203B41FA5}">
                      <a16:colId xmlns:a16="http://schemas.microsoft.com/office/drawing/2014/main" val="20017"/>
                    </a:ext>
                  </a:extLst>
                </a:gridCol>
                <a:gridCol w="483535">
                  <a:extLst>
                    <a:ext uri="{9D8B030D-6E8A-4147-A177-3AD203B41FA5}">
                      <a16:colId xmlns:a16="http://schemas.microsoft.com/office/drawing/2014/main" val="20018"/>
                    </a:ext>
                  </a:extLst>
                </a:gridCol>
                <a:gridCol w="459358">
                  <a:extLst>
                    <a:ext uri="{9D8B030D-6E8A-4147-A177-3AD203B41FA5}">
                      <a16:colId xmlns:a16="http://schemas.microsoft.com/office/drawing/2014/main" val="20019"/>
                    </a:ext>
                  </a:extLst>
                </a:gridCol>
                <a:gridCol w="615740">
                  <a:extLst>
                    <a:ext uri="{9D8B030D-6E8A-4147-A177-3AD203B41FA5}">
                      <a16:colId xmlns:a16="http://schemas.microsoft.com/office/drawing/2014/main" val="20020"/>
                    </a:ext>
                  </a:extLst>
                </a:gridCol>
                <a:gridCol w="298140">
                  <a:extLst>
                    <a:ext uri="{9D8B030D-6E8A-4147-A177-3AD203B41FA5}">
                      <a16:colId xmlns:a16="http://schemas.microsoft.com/office/drawing/2014/main" val="20021"/>
                    </a:ext>
                  </a:extLst>
                </a:gridCol>
                <a:gridCol w="406170">
                  <a:extLst>
                    <a:ext uri="{9D8B030D-6E8A-4147-A177-3AD203B41FA5}">
                      <a16:colId xmlns:a16="http://schemas.microsoft.com/office/drawing/2014/main" val="20022"/>
                    </a:ext>
                  </a:extLst>
                </a:gridCol>
                <a:gridCol w="425510">
                  <a:extLst>
                    <a:ext uri="{9D8B030D-6E8A-4147-A177-3AD203B41FA5}">
                      <a16:colId xmlns:a16="http://schemas.microsoft.com/office/drawing/2014/main" val="20023"/>
                    </a:ext>
                  </a:extLst>
                </a:gridCol>
              </a:tblGrid>
              <a:tr h="163406">
                <a:tc>
                  <a:txBody>
                    <a:bodyPr/>
                    <a:lstStyle/>
                    <a:p>
                      <a:pPr algn="ctr" fontAlgn="ctr"/>
                      <a:r>
                        <a:rPr lang="es-PE" sz="800" b="1" i="0" u="none" strike="noStrike" dirty="0">
                          <a:solidFill>
                            <a:srgbClr val="FFFFFF"/>
                          </a:solidFill>
                          <a:latin typeface="Arial"/>
                        </a:rPr>
                        <a:t>1</a:t>
                      </a:r>
                    </a:p>
                  </a:txBody>
                  <a:tcPr marL="2420" marR="2420" marT="2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2</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3</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4</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5</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6</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7</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8</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9</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10</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11</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800" b="1" i="0" u="none" strike="noStrike">
                          <a:solidFill>
                            <a:srgbClr val="FFFFFF"/>
                          </a:solidFill>
                          <a:latin typeface="Arial"/>
                        </a:rPr>
                        <a:t>12</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800" b="1" i="0" u="none" strike="noStrike">
                          <a:solidFill>
                            <a:srgbClr val="FFFFFF"/>
                          </a:solidFill>
                          <a:latin typeface="Arial"/>
                        </a:rPr>
                        <a:t>13</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14</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15</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16</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17</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18</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19</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20</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21</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22</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800" b="1" i="0" u="none" strike="noStrike">
                          <a:solidFill>
                            <a:srgbClr val="FFFFFF"/>
                          </a:solidFill>
                          <a:latin typeface="Arial"/>
                        </a:rPr>
                        <a:t>23</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872557">
                <a:tc rowSpan="2">
                  <a:txBody>
                    <a:bodyPr/>
                    <a:lstStyle/>
                    <a:p>
                      <a:pPr algn="ctr" fontAlgn="ctr"/>
                      <a:r>
                        <a:rPr lang="es-PE" sz="700" b="1" i="0" u="none" strike="noStrike" dirty="0">
                          <a:solidFill>
                            <a:schemeClr val="tx1"/>
                          </a:solidFill>
                          <a:latin typeface="Arial"/>
                        </a:rPr>
                        <a:t>Periodo</a:t>
                      </a:r>
                    </a:p>
                  </a:txBody>
                  <a:tcPr marL="2420" marR="2420" marT="2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PE" sz="700" b="1" i="0" u="none" strike="noStrike" dirty="0">
                          <a:solidFill>
                            <a:schemeClr val="tx1"/>
                          </a:solidFill>
                          <a:latin typeface="Arial"/>
                        </a:rPr>
                        <a:t>Código Único de la </a:t>
                      </a:r>
                      <a:r>
                        <a:rPr lang="es-PE" sz="700" b="1" i="0" u="none" strike="noStrike" dirty="0" smtClean="0">
                          <a:solidFill>
                            <a:schemeClr val="tx1"/>
                          </a:solidFill>
                          <a:latin typeface="Arial"/>
                        </a:rPr>
                        <a:t>Operación (CUO) </a:t>
                      </a:r>
                      <a:endParaRPr lang="es-PE" sz="700" b="1" i="0" u="none" strike="noStrike" dirty="0">
                        <a:solidFill>
                          <a:schemeClr val="tx1"/>
                        </a:solidFill>
                        <a:latin typeface="Arial"/>
                      </a:endParaRP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s-PE" sz="700" b="1" i="0" u="none" strike="noStrike" dirty="0">
                          <a:solidFill>
                            <a:schemeClr val="tx1"/>
                          </a:solidFill>
                          <a:latin typeface="Arial"/>
                        </a:rPr>
                        <a:t>Número </a:t>
                      </a:r>
                      <a:r>
                        <a:rPr lang="es-PE" sz="700" b="1" i="0" u="none" strike="noStrike" dirty="0" err="1" smtClean="0">
                          <a:solidFill>
                            <a:schemeClr val="tx1"/>
                          </a:solidFill>
                          <a:latin typeface="Arial"/>
                        </a:rPr>
                        <a:t>correla-tivo</a:t>
                      </a:r>
                      <a:r>
                        <a:rPr lang="es-PE" sz="700" b="1" i="0" u="none" strike="noStrike" dirty="0" smtClean="0">
                          <a:solidFill>
                            <a:schemeClr val="tx1"/>
                          </a:solidFill>
                          <a:latin typeface="Arial"/>
                        </a:rPr>
                        <a:t> </a:t>
                      </a:r>
                      <a:r>
                        <a:rPr lang="es-PE" sz="700" b="1" i="0" u="none" strike="noStrike" dirty="0">
                          <a:solidFill>
                            <a:schemeClr val="tx1"/>
                          </a:solidFill>
                          <a:latin typeface="Arial"/>
                        </a:rPr>
                        <a:t>del CUO</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7">
                  <a:txBody>
                    <a:bodyPr/>
                    <a:lstStyle/>
                    <a:p>
                      <a:pPr algn="ctr" fontAlgn="ctr"/>
                      <a:r>
                        <a:rPr lang="es-PE" sz="1000" b="1" i="0" u="none" strike="noStrike" dirty="0">
                          <a:solidFill>
                            <a:schemeClr val="tx1"/>
                          </a:solidFill>
                          <a:latin typeface="Arial"/>
                        </a:rPr>
                        <a:t>Comprobante de Pago físico y/o electrónico</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algn="ctr" fontAlgn="ctr"/>
                      <a:r>
                        <a:rPr lang="es-PE" sz="1000" b="1" i="0" u="none" strike="noStrike" dirty="0">
                          <a:solidFill>
                            <a:schemeClr val="tx1"/>
                          </a:solidFill>
                          <a:latin typeface="Arial"/>
                        </a:rPr>
                        <a:t>Proveedor</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lgn="ctr" fontAlgn="ctr"/>
                      <a:r>
                        <a:rPr lang="es-PE" sz="700" b="1" i="0" u="none" strike="noStrike" dirty="0">
                          <a:solidFill>
                            <a:schemeClr val="tx1"/>
                          </a:solidFill>
                          <a:latin typeface="Arial"/>
                        </a:rPr>
                        <a:t>Adquisiciones gravadas que dan derecho a crédito fiscal y/o saldo a favor por exportación, destinadas exclusivamente a operaciones gravadas y/o de exportación</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gridSpan="2">
                  <a:txBody>
                    <a:bodyPr/>
                    <a:lstStyle/>
                    <a:p>
                      <a:pPr algn="ctr" fontAlgn="ctr"/>
                      <a:r>
                        <a:rPr lang="es-PE" sz="700" b="1" i="0" u="none" strike="noStrike" dirty="0">
                          <a:solidFill>
                            <a:schemeClr val="tx1"/>
                          </a:solidFill>
                          <a:latin typeface="Arial"/>
                        </a:rPr>
                        <a:t>Adquisiciones gravadas que dan derecho a crédito fiscal y/o saldo a favor por exportación, destinadas a operaciones gravadas y/o de exportación y a operaciones no gravadas</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gridSpan="2">
                  <a:txBody>
                    <a:bodyPr/>
                    <a:lstStyle/>
                    <a:p>
                      <a:pPr algn="ctr" fontAlgn="ctr"/>
                      <a:r>
                        <a:rPr lang="es-PE" sz="700" b="1" i="0" u="none" strike="noStrike" dirty="0">
                          <a:solidFill>
                            <a:schemeClr val="tx1"/>
                          </a:solidFill>
                          <a:latin typeface="Arial"/>
                        </a:rPr>
                        <a:t>Base imponible de las adquisiciones gravadas que no dan derecho a crédito fiscal y/o saldo a favor por exportación, por no estar destinadas a operaciones gravadas y/o de exportación</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rowSpan="2">
                  <a:txBody>
                    <a:bodyPr/>
                    <a:lstStyle/>
                    <a:p>
                      <a:pPr algn="ctr" fontAlgn="ctr"/>
                      <a:r>
                        <a:rPr lang="es-PE" sz="800" b="1" i="0" u="none" strike="noStrike" dirty="0">
                          <a:solidFill>
                            <a:schemeClr val="tx1"/>
                          </a:solidFill>
                          <a:latin typeface="Arial"/>
                        </a:rPr>
                        <a:t>Base imponible de las </a:t>
                      </a:r>
                      <a:r>
                        <a:rPr lang="es-PE" sz="800" b="1" i="0" u="none" strike="noStrike" dirty="0" err="1" smtClean="0">
                          <a:solidFill>
                            <a:schemeClr val="tx1"/>
                          </a:solidFill>
                          <a:latin typeface="Arial"/>
                        </a:rPr>
                        <a:t>adquisi-ciones</a:t>
                      </a:r>
                      <a:r>
                        <a:rPr lang="es-PE" sz="800" b="1" i="0" u="none" strike="noStrike" dirty="0" smtClean="0">
                          <a:solidFill>
                            <a:schemeClr val="tx1"/>
                          </a:solidFill>
                          <a:latin typeface="Arial"/>
                        </a:rPr>
                        <a:t> </a:t>
                      </a:r>
                      <a:r>
                        <a:rPr lang="es-PE" sz="800" b="1" i="0" u="none" strike="noStrike" dirty="0">
                          <a:solidFill>
                            <a:schemeClr val="tx1"/>
                          </a:solidFill>
                          <a:latin typeface="Arial"/>
                        </a:rPr>
                        <a:t>no gravadas </a:t>
                      </a:r>
                      <a:r>
                        <a:rPr lang="es-PE" sz="800" b="1" i="0" u="none" strike="noStrike" dirty="0" smtClean="0">
                          <a:solidFill>
                            <a:schemeClr val="tx1"/>
                          </a:solidFill>
                          <a:latin typeface="Arial"/>
                        </a:rPr>
                        <a:t>internas</a:t>
                      </a:r>
                    </a:p>
                    <a:p>
                      <a:pPr algn="ctr" fontAlgn="ctr"/>
                      <a:r>
                        <a:rPr lang="es-PE" sz="800" b="1" i="0" u="none" strike="noStrike" dirty="0" smtClean="0">
                          <a:solidFill>
                            <a:schemeClr val="tx1"/>
                          </a:solidFill>
                          <a:latin typeface="Arial"/>
                        </a:rPr>
                        <a:t>y/o </a:t>
                      </a:r>
                      <a:r>
                        <a:rPr lang="es-PE" sz="800" b="1" i="0" u="none" strike="noStrike" dirty="0">
                          <a:solidFill>
                            <a:schemeClr val="tx1"/>
                          </a:solidFill>
                          <a:latin typeface="Arial"/>
                        </a:rPr>
                        <a:t>de importación</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s-PE" sz="800" b="1" i="0" u="none" strike="noStrike" dirty="0">
                          <a:solidFill>
                            <a:schemeClr val="tx1"/>
                          </a:solidFill>
                          <a:latin typeface="Arial"/>
                        </a:rPr>
                        <a:t>ISC</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s-PE" sz="800" b="1" i="0" u="none" strike="noStrike" dirty="0">
                          <a:solidFill>
                            <a:schemeClr val="tx1"/>
                          </a:solidFill>
                          <a:latin typeface="Arial"/>
                        </a:rPr>
                        <a:t>Otros tributos y cargos que no formen parte de la base </a:t>
                      </a:r>
                      <a:r>
                        <a:rPr lang="es-PE" sz="800" b="1" i="0" u="none" strike="noStrike" dirty="0" err="1" smtClean="0">
                          <a:solidFill>
                            <a:schemeClr val="tx1"/>
                          </a:solidFill>
                          <a:latin typeface="Arial"/>
                        </a:rPr>
                        <a:t>impo-nible</a:t>
                      </a:r>
                      <a:endParaRPr lang="es-PE" sz="800" b="1" i="0" u="none" strike="noStrike" dirty="0">
                        <a:solidFill>
                          <a:schemeClr val="tx1"/>
                        </a:solidFill>
                        <a:latin typeface="Arial"/>
                      </a:endParaRP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s-PE" sz="800" b="1" i="0" u="none" strike="noStrike" dirty="0">
                          <a:solidFill>
                            <a:schemeClr val="tx1"/>
                          </a:solidFill>
                          <a:latin typeface="Arial"/>
                        </a:rPr>
                        <a:t>Importe total</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82568">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b="1" i="0" u="none" strike="noStrike" dirty="0">
                          <a:solidFill>
                            <a:schemeClr val="tx1"/>
                          </a:solidFill>
                          <a:latin typeface="Arial"/>
                        </a:rPr>
                        <a:t>Fecha de emisión</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Fecha de </a:t>
                      </a:r>
                      <a:r>
                        <a:rPr lang="es-PE" sz="700" b="1" i="0" u="none" strike="noStrike" dirty="0" err="1" smtClean="0">
                          <a:solidFill>
                            <a:schemeClr val="tx1"/>
                          </a:solidFill>
                          <a:latin typeface="Arial"/>
                        </a:rPr>
                        <a:t>Vmto</a:t>
                      </a:r>
                      <a:r>
                        <a:rPr lang="es-PE" sz="700" b="1" i="0" u="none" strike="noStrike" dirty="0" smtClean="0">
                          <a:solidFill>
                            <a:schemeClr val="tx1"/>
                          </a:solidFill>
                          <a:latin typeface="Arial"/>
                        </a:rPr>
                        <a:t> </a:t>
                      </a:r>
                      <a:endParaRPr lang="es-PE" sz="700" b="1" i="0" u="none" strike="noStrike" dirty="0">
                        <a:solidFill>
                          <a:schemeClr val="tx1"/>
                        </a:solidFill>
                        <a:latin typeface="Arial"/>
                      </a:endParaRP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Tipo (Tabla 10)</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Serie</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Año de emisión DUA</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smtClean="0">
                          <a:solidFill>
                            <a:schemeClr val="tx1"/>
                          </a:solidFill>
                          <a:latin typeface="Arial"/>
                        </a:rPr>
                        <a:t>Nro. </a:t>
                      </a:r>
                      <a:r>
                        <a:rPr lang="es-PE" sz="700" b="1" i="0" u="none" strike="noStrike" dirty="0">
                          <a:solidFill>
                            <a:schemeClr val="tx1"/>
                          </a:solidFill>
                          <a:latin typeface="Arial"/>
                        </a:rPr>
                        <a:t>inicial</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smtClean="0">
                          <a:solidFill>
                            <a:schemeClr val="tx1"/>
                          </a:solidFill>
                          <a:latin typeface="Arial"/>
                        </a:rPr>
                        <a:t>Nro. final</a:t>
                      </a:r>
                      <a:endParaRPr lang="es-PE" sz="700" b="1" i="0" u="none" strike="noStrike" dirty="0">
                        <a:solidFill>
                          <a:schemeClr val="tx1"/>
                        </a:solidFill>
                        <a:latin typeface="Arial"/>
                      </a:endParaRP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s-PE" sz="700" b="1" i="0" u="none" strike="noStrike" dirty="0">
                          <a:solidFill>
                            <a:schemeClr val="tx1"/>
                          </a:solidFill>
                          <a:latin typeface="Arial"/>
                        </a:rPr>
                        <a:t>Tipo de Documento de Identidad (Tabla 2)</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s-PE" sz="700" b="1" i="0" u="none" strike="noStrike" dirty="0">
                        <a:solidFill>
                          <a:schemeClr val="tx1"/>
                        </a:solidFill>
                        <a:latin typeface="Arial"/>
                      </a:endParaRP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Número</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Apellidos y nombres, denominación o razón social del proveedor</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Base imponible </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IGV</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Base imponible </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IGV</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Base imponible</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700" b="1" i="0" u="none" strike="noStrike" dirty="0">
                          <a:solidFill>
                            <a:schemeClr val="tx1"/>
                          </a:solidFill>
                          <a:latin typeface="Arial"/>
                        </a:rPr>
                        <a:t>IGV</a:t>
                      </a:r>
                    </a:p>
                  </a:txBody>
                  <a:tcPr marL="2420" marR="2420" marT="2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163406">
                <a:tc>
                  <a:txBody>
                    <a:bodyPr/>
                    <a:lstStyle/>
                    <a:p>
                      <a:pPr algn="ctr" fontAlgn="b"/>
                      <a:r>
                        <a:rPr lang="es-PE" sz="700" b="0" i="0" u="none" strike="noStrike" dirty="0">
                          <a:solidFill>
                            <a:srgbClr val="000000"/>
                          </a:solidFill>
                          <a:latin typeface="Calibri"/>
                        </a:rPr>
                        <a:t> </a:t>
                      </a:r>
                    </a:p>
                  </a:txBody>
                  <a:tcPr marL="2420" marR="2420" marT="2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700" b="0" i="0" u="none" strike="noStrike" dirty="0">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700" b="0" i="0" u="none" strike="noStrike">
                        <a:solidFill>
                          <a:srgbClr val="000000"/>
                        </a:solidFill>
                        <a:latin typeface="Calibri"/>
                      </a:endParaRP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406">
                <a:tc>
                  <a:txBody>
                    <a:bodyPr/>
                    <a:lstStyle/>
                    <a:p>
                      <a:pPr algn="ctr" fontAlgn="b"/>
                      <a:r>
                        <a:rPr lang="es-PE" sz="700" b="0" i="0" u="none" strike="noStrike">
                          <a:solidFill>
                            <a:srgbClr val="000000"/>
                          </a:solidFill>
                          <a:latin typeface="Calibri"/>
                        </a:rPr>
                        <a:t> </a:t>
                      </a:r>
                    </a:p>
                  </a:txBody>
                  <a:tcPr marL="2420" marR="2420" marT="2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700" b="0" i="0" u="none" strike="noStrike" dirty="0">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700" b="0" i="0" u="none" strike="noStrike" dirty="0">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700" b="0" i="0" u="none" strike="noStrike">
                        <a:solidFill>
                          <a:srgbClr val="000000"/>
                        </a:solidFill>
                        <a:latin typeface="Calibri"/>
                      </a:endParaRP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700" b="0" i="0" u="none" strike="noStrike" dirty="0">
                          <a:solidFill>
                            <a:srgbClr val="000000"/>
                          </a:solidFill>
                          <a:latin typeface="Calibri"/>
                        </a:rPr>
                        <a:t> </a:t>
                      </a:r>
                    </a:p>
                  </a:txBody>
                  <a:tcPr marL="2420" marR="2420" marT="2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6 Tabla"/>
          <p:cNvGraphicFramePr>
            <a:graphicFrameLocks noGrp="1"/>
          </p:cNvGraphicFramePr>
          <p:nvPr/>
        </p:nvGraphicFramePr>
        <p:xfrm>
          <a:off x="67461" y="4306734"/>
          <a:ext cx="8941087" cy="1782780"/>
        </p:xfrm>
        <a:graphic>
          <a:graphicData uri="http://schemas.openxmlformats.org/drawingml/2006/table">
            <a:tbl>
              <a:tblPr/>
              <a:tblGrid>
                <a:gridCol w="492848">
                  <a:extLst>
                    <a:ext uri="{9D8B030D-6E8A-4147-A177-3AD203B41FA5}">
                      <a16:colId xmlns:a16="http://schemas.microsoft.com/office/drawing/2014/main" val="20000"/>
                    </a:ext>
                  </a:extLst>
                </a:gridCol>
                <a:gridCol w="402492">
                  <a:extLst>
                    <a:ext uri="{9D8B030D-6E8A-4147-A177-3AD203B41FA5}">
                      <a16:colId xmlns:a16="http://schemas.microsoft.com/office/drawing/2014/main" val="20001"/>
                    </a:ext>
                  </a:extLst>
                </a:gridCol>
                <a:gridCol w="533919">
                  <a:extLst>
                    <a:ext uri="{9D8B030D-6E8A-4147-A177-3AD203B41FA5}">
                      <a16:colId xmlns:a16="http://schemas.microsoft.com/office/drawing/2014/main" val="20002"/>
                    </a:ext>
                  </a:extLst>
                </a:gridCol>
                <a:gridCol w="437402">
                  <a:extLst>
                    <a:ext uri="{9D8B030D-6E8A-4147-A177-3AD203B41FA5}">
                      <a16:colId xmlns:a16="http://schemas.microsoft.com/office/drawing/2014/main" val="20003"/>
                    </a:ext>
                  </a:extLst>
                </a:gridCol>
                <a:gridCol w="451778">
                  <a:extLst>
                    <a:ext uri="{9D8B030D-6E8A-4147-A177-3AD203B41FA5}">
                      <a16:colId xmlns:a16="http://schemas.microsoft.com/office/drawing/2014/main" val="20004"/>
                    </a:ext>
                  </a:extLst>
                </a:gridCol>
                <a:gridCol w="451778">
                  <a:extLst>
                    <a:ext uri="{9D8B030D-6E8A-4147-A177-3AD203B41FA5}">
                      <a16:colId xmlns:a16="http://schemas.microsoft.com/office/drawing/2014/main" val="20005"/>
                    </a:ext>
                  </a:extLst>
                </a:gridCol>
                <a:gridCol w="517490">
                  <a:extLst>
                    <a:ext uri="{9D8B030D-6E8A-4147-A177-3AD203B41FA5}">
                      <a16:colId xmlns:a16="http://schemas.microsoft.com/office/drawing/2014/main" val="20006"/>
                    </a:ext>
                  </a:extLst>
                </a:gridCol>
                <a:gridCol w="558561">
                  <a:extLst>
                    <a:ext uri="{9D8B030D-6E8A-4147-A177-3AD203B41FA5}">
                      <a16:colId xmlns:a16="http://schemas.microsoft.com/office/drawing/2014/main" val="20007"/>
                    </a:ext>
                  </a:extLst>
                </a:gridCol>
                <a:gridCol w="560614">
                  <a:extLst>
                    <a:ext uri="{9D8B030D-6E8A-4147-A177-3AD203B41FA5}">
                      <a16:colId xmlns:a16="http://schemas.microsoft.com/office/drawing/2014/main" val="20008"/>
                    </a:ext>
                  </a:extLst>
                </a:gridCol>
                <a:gridCol w="632489">
                  <a:extLst>
                    <a:ext uri="{9D8B030D-6E8A-4147-A177-3AD203B41FA5}">
                      <a16:colId xmlns:a16="http://schemas.microsoft.com/office/drawing/2014/main" val="20009"/>
                    </a:ext>
                  </a:extLst>
                </a:gridCol>
                <a:gridCol w="638875">
                  <a:extLst>
                    <a:ext uri="{9D8B030D-6E8A-4147-A177-3AD203B41FA5}">
                      <a16:colId xmlns:a16="http://schemas.microsoft.com/office/drawing/2014/main" val="20010"/>
                    </a:ext>
                  </a:extLst>
                </a:gridCol>
                <a:gridCol w="519318">
                  <a:extLst>
                    <a:ext uri="{9D8B030D-6E8A-4147-A177-3AD203B41FA5}">
                      <a16:colId xmlns:a16="http://schemas.microsoft.com/office/drawing/2014/main" val="20011"/>
                    </a:ext>
                  </a:extLst>
                </a:gridCol>
                <a:gridCol w="451778">
                  <a:extLst>
                    <a:ext uri="{9D8B030D-6E8A-4147-A177-3AD203B41FA5}">
                      <a16:colId xmlns:a16="http://schemas.microsoft.com/office/drawing/2014/main" val="20012"/>
                    </a:ext>
                  </a:extLst>
                </a:gridCol>
                <a:gridCol w="451778">
                  <a:extLst>
                    <a:ext uri="{9D8B030D-6E8A-4147-A177-3AD203B41FA5}">
                      <a16:colId xmlns:a16="http://schemas.microsoft.com/office/drawing/2014/main" val="20013"/>
                    </a:ext>
                  </a:extLst>
                </a:gridCol>
                <a:gridCol w="451778">
                  <a:extLst>
                    <a:ext uri="{9D8B030D-6E8A-4147-A177-3AD203B41FA5}">
                      <a16:colId xmlns:a16="http://schemas.microsoft.com/office/drawing/2014/main" val="20014"/>
                    </a:ext>
                  </a:extLst>
                </a:gridCol>
                <a:gridCol w="451778">
                  <a:extLst>
                    <a:ext uri="{9D8B030D-6E8A-4147-A177-3AD203B41FA5}">
                      <a16:colId xmlns:a16="http://schemas.microsoft.com/office/drawing/2014/main" val="20015"/>
                    </a:ext>
                  </a:extLst>
                </a:gridCol>
                <a:gridCol w="533919">
                  <a:extLst>
                    <a:ext uri="{9D8B030D-6E8A-4147-A177-3AD203B41FA5}">
                      <a16:colId xmlns:a16="http://schemas.microsoft.com/office/drawing/2014/main" val="20016"/>
                    </a:ext>
                  </a:extLst>
                </a:gridCol>
                <a:gridCol w="402492">
                  <a:extLst>
                    <a:ext uri="{9D8B030D-6E8A-4147-A177-3AD203B41FA5}">
                      <a16:colId xmlns:a16="http://schemas.microsoft.com/office/drawing/2014/main" val="20017"/>
                    </a:ext>
                  </a:extLst>
                </a:gridCol>
              </a:tblGrid>
              <a:tr h="240105">
                <a:tc>
                  <a:txBody>
                    <a:bodyPr/>
                    <a:lstStyle/>
                    <a:p>
                      <a:pPr algn="ctr" fontAlgn="ctr"/>
                      <a:r>
                        <a:rPr lang="es-PE" sz="900" b="1" i="0" u="none" strike="noStrike" dirty="0">
                          <a:solidFill>
                            <a:srgbClr val="FFFFFF"/>
                          </a:solidFill>
                          <a:latin typeface="Arial"/>
                        </a:rPr>
                        <a:t>24</a:t>
                      </a:r>
                    </a:p>
                  </a:txBody>
                  <a:tcPr marL="4202" marR="4202" marT="496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25</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26</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27</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28</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dirty="0">
                          <a:solidFill>
                            <a:srgbClr val="FFFFFF"/>
                          </a:solidFill>
                          <a:latin typeface="Arial"/>
                        </a:rPr>
                        <a:t>29</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30</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31</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32</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33</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34</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35</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36</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37</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38</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39</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40</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41</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690302">
                <a:tc gridSpan="2">
                  <a:txBody>
                    <a:bodyPr/>
                    <a:lstStyle/>
                    <a:p>
                      <a:pPr algn="ctr" fontAlgn="ctr"/>
                      <a:r>
                        <a:rPr lang="es-PE" sz="800" b="1" i="0" u="none" strike="noStrike" dirty="0">
                          <a:solidFill>
                            <a:schemeClr val="tx1"/>
                          </a:solidFill>
                          <a:latin typeface="Arial"/>
                        </a:rPr>
                        <a:t>Moneda</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gridSpan="5">
                  <a:txBody>
                    <a:bodyPr/>
                    <a:lstStyle/>
                    <a:p>
                      <a:pPr algn="ctr" fontAlgn="ctr"/>
                      <a:r>
                        <a:rPr lang="es-PE" sz="800" b="1" i="0" u="none" strike="noStrike" dirty="0">
                          <a:solidFill>
                            <a:schemeClr val="tx1"/>
                          </a:solidFill>
                          <a:latin typeface="Arial"/>
                        </a:rPr>
                        <a:t>Documento modificado</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lgn="ctr" fontAlgn="ctr"/>
                      <a:r>
                        <a:rPr lang="es-PE" sz="800" b="1" i="0" u="none" strike="noStrike" dirty="0">
                          <a:solidFill>
                            <a:schemeClr val="tx1"/>
                          </a:solidFill>
                          <a:latin typeface="Arial"/>
                        </a:rPr>
                        <a:t>Constancia de Depósito de Detracción </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rowSpan="2">
                  <a:txBody>
                    <a:bodyPr/>
                    <a:lstStyle/>
                    <a:p>
                      <a:pPr algn="ctr" fontAlgn="ctr"/>
                      <a:r>
                        <a:rPr lang="es-PE" sz="800" b="1" i="0" u="none" strike="noStrike" dirty="0">
                          <a:solidFill>
                            <a:schemeClr val="tx1"/>
                          </a:solidFill>
                          <a:latin typeface="Arial"/>
                        </a:rPr>
                        <a:t>Marca del comprobante de pago sujeto a retención </a:t>
                      </a:r>
                      <a:br>
                        <a:rPr lang="es-PE" sz="800" b="1" i="0" u="none" strike="noStrike" dirty="0">
                          <a:solidFill>
                            <a:schemeClr val="tx1"/>
                          </a:solidFill>
                          <a:latin typeface="Arial"/>
                        </a:rPr>
                      </a:br>
                      <a:r>
                        <a:rPr lang="es-PE" sz="800" b="1" i="0" u="none" strike="noStrike" dirty="0">
                          <a:solidFill>
                            <a:schemeClr val="tx1"/>
                          </a:solidFill>
                          <a:latin typeface="Arial"/>
                        </a:rPr>
                        <a:t>(1 si hay retención)</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s-PE" sz="800" b="1" i="0" u="none" strike="noStrike" dirty="0">
                          <a:solidFill>
                            <a:srgbClr val="FF0000"/>
                          </a:solidFill>
                          <a:latin typeface="Arial"/>
                        </a:rPr>
                        <a:t>Clasificación de los bienes y servicios </a:t>
                      </a:r>
                      <a:r>
                        <a:rPr lang="es-PE" sz="800" b="1" i="0" u="none" strike="noStrike" dirty="0" smtClean="0">
                          <a:solidFill>
                            <a:srgbClr val="FF0000"/>
                          </a:solidFill>
                          <a:latin typeface="Arial"/>
                        </a:rPr>
                        <a:t>adquiridos </a:t>
                      </a:r>
                      <a:r>
                        <a:rPr lang="es-PE" sz="800" b="1" i="0" u="none" strike="noStrike" dirty="0">
                          <a:solidFill>
                            <a:srgbClr val="FF0000"/>
                          </a:solidFill>
                          <a:latin typeface="Arial"/>
                        </a:rPr>
                        <a:t>(Tabla 30)</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Contrato (*)</a:t>
                      </a:r>
                    </a:p>
                  </a:txBody>
                  <a:tcPr marL="4202" marR="4202" marT="49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a:solidFill>
                            <a:srgbClr val="FF0000"/>
                          </a:solidFill>
                          <a:latin typeface="Arial"/>
                        </a:rPr>
                        <a:t>Error tipo 1</a:t>
                      </a:r>
                    </a:p>
                  </a:txBody>
                  <a:tcPr marL="4202" marR="4202" marT="49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Error tipo 2</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Error tipo 3</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Error tipo 4</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smtClean="0">
                          <a:solidFill>
                            <a:srgbClr val="FF0000"/>
                          </a:solidFill>
                          <a:latin typeface="Arial"/>
                        </a:rPr>
                        <a:t>Indicador </a:t>
                      </a:r>
                      <a:r>
                        <a:rPr lang="es-PE" sz="800" b="1" i="0" u="none" strike="noStrike" dirty="0">
                          <a:solidFill>
                            <a:srgbClr val="FF0000"/>
                          </a:solidFill>
                          <a:latin typeface="Arial"/>
                        </a:rPr>
                        <a:t>de medio de pago (1 = Si)</a:t>
                      </a:r>
                    </a:p>
                  </a:txBody>
                  <a:tcPr marL="4202" marR="4202" marT="49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a:solidFill>
                            <a:schemeClr val="tx1"/>
                          </a:solidFill>
                          <a:latin typeface="Arial"/>
                        </a:rPr>
                        <a:t>Estado</a:t>
                      </a:r>
                    </a:p>
                  </a:txBody>
                  <a:tcPr marL="4202" marR="4202" marT="49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12268">
                <a:tc>
                  <a:txBody>
                    <a:bodyPr/>
                    <a:lstStyle/>
                    <a:p>
                      <a:pPr algn="ctr" fontAlgn="ctr"/>
                      <a:r>
                        <a:rPr lang="es-PE" sz="800" b="1" i="0" u="none" strike="noStrike">
                          <a:solidFill>
                            <a:srgbClr val="FF0000"/>
                          </a:solidFill>
                          <a:latin typeface="Arial"/>
                        </a:rPr>
                        <a:t>Código  (Tabla 4)</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chemeClr val="tx1"/>
                          </a:solidFill>
                          <a:latin typeface="Arial"/>
                        </a:rPr>
                        <a:t>Tipo de cambio</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Fecha de emisión</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Tipo </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Serie</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Código de la DUA</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Número</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Fecha de emisión</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PE" sz="800" b="1" i="0" u="none" strike="noStrike" dirty="0">
                          <a:solidFill>
                            <a:schemeClr val="tx1"/>
                          </a:solidFill>
                          <a:latin typeface="Arial"/>
                        </a:rPr>
                        <a:t>Número</a:t>
                      </a:r>
                    </a:p>
                  </a:txBody>
                  <a:tcPr marL="4202" marR="4202" marT="4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240105">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PE" sz="900" b="0" i="0" u="none" strike="noStrike" dirty="0" smtClean="0">
                          <a:solidFill>
                            <a:srgbClr val="FF0000"/>
                          </a:solidFill>
                          <a:latin typeface="+mn-lt"/>
                        </a:rPr>
                        <a:t>Optativo</a:t>
                      </a:r>
                      <a:r>
                        <a:rPr lang="es-PE" sz="900" b="0" i="0" u="none" strike="noStrike" dirty="0">
                          <a:solidFill>
                            <a:srgbClr val="000000"/>
                          </a:solidFill>
                          <a:latin typeface="Calibri"/>
                        </a:rPr>
                        <a:t> </a:t>
                      </a: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4202" marR="4202" marT="49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4202" marR="4202" marT="49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4202" marR="4202" marT="4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4202" marR="4202" marT="49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4202" marR="4202" marT="49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4202" marR="4202" marT="49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9 Rectángulo"/>
          <p:cNvSpPr/>
          <p:nvPr/>
        </p:nvSpPr>
        <p:spPr bwMode="auto">
          <a:xfrm>
            <a:off x="46195" y="6675524"/>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11" name="10 Rectángulo"/>
          <p:cNvSpPr/>
          <p:nvPr/>
        </p:nvSpPr>
        <p:spPr>
          <a:xfrm>
            <a:off x="252922" y="6632408"/>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9" name="8 Rectángulo"/>
          <p:cNvSpPr/>
          <p:nvPr/>
        </p:nvSpPr>
        <p:spPr>
          <a:xfrm>
            <a:off x="5103612" y="5838975"/>
            <a:ext cx="655740" cy="27951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2" name="11 Rectángulo"/>
          <p:cNvSpPr/>
          <p:nvPr/>
        </p:nvSpPr>
        <p:spPr>
          <a:xfrm>
            <a:off x="5787661" y="5842513"/>
            <a:ext cx="2282451" cy="27951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8" name="7 Flecha abajo"/>
          <p:cNvSpPr/>
          <p:nvPr/>
        </p:nvSpPr>
        <p:spPr>
          <a:xfrm rot="10800000">
            <a:off x="5124813" y="6090293"/>
            <a:ext cx="634538" cy="6720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3" name="Rectángulo 12"/>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41906" y="328671"/>
            <a:ext cx="5101275" cy="838201"/>
          </a:xfrm>
          <a:prstGeom prst="rect">
            <a:avLst/>
          </a:prstGeom>
        </p:spPr>
        <p:txBody>
          <a:bodyPr/>
          <a:lstStyle/>
          <a:p>
            <a:pPr>
              <a:defRPr/>
            </a:pPr>
            <a:r>
              <a:rPr lang="es-PE" sz="2800" dirty="0" smtClean="0">
                <a:solidFill>
                  <a:schemeClr val="bg1"/>
                </a:solidFill>
                <a:latin typeface="Arial"/>
                <a:ea typeface="+mj-ea"/>
                <a:cs typeface="Arial"/>
              </a:rPr>
              <a:t>8.1 Registro de Compras</a:t>
            </a:r>
          </a:p>
          <a:p>
            <a:pPr>
              <a:defRPr/>
            </a:pPr>
            <a:r>
              <a:rPr lang="es-PE" sz="2800" dirty="0" smtClean="0">
                <a:solidFill>
                  <a:schemeClr val="bg1"/>
                </a:solidFill>
                <a:latin typeface="Arial"/>
                <a:ea typeface="+mj-ea"/>
                <a:cs typeface="Arial"/>
              </a:rPr>
              <a:t>      Versión completa (1/2)</a:t>
            </a:r>
            <a:endParaRPr lang="es-PE" sz="2800" dirty="0">
              <a:solidFill>
                <a:schemeClr val="bg1"/>
              </a:solidFill>
              <a:latin typeface="Arial"/>
              <a:ea typeface="+mj-ea"/>
              <a:cs typeface="Arial"/>
            </a:endParaRPr>
          </a:p>
        </p:txBody>
      </p:sp>
      <p:sp>
        <p:nvSpPr>
          <p:cNvPr id="8" name="7 Flecha abajo"/>
          <p:cNvSpPr/>
          <p:nvPr/>
        </p:nvSpPr>
        <p:spPr>
          <a:xfrm>
            <a:off x="1173720" y="1569490"/>
            <a:ext cx="63453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graphicFrame>
        <p:nvGraphicFramePr>
          <p:cNvPr id="9" name="8 Tabla"/>
          <p:cNvGraphicFramePr>
            <a:graphicFrameLocks noGrp="1"/>
          </p:cNvGraphicFramePr>
          <p:nvPr/>
        </p:nvGraphicFramePr>
        <p:xfrm>
          <a:off x="1214664" y="2422614"/>
          <a:ext cx="6619157" cy="3254849"/>
        </p:xfrm>
        <a:graphic>
          <a:graphicData uri="http://schemas.openxmlformats.org/drawingml/2006/table">
            <a:tbl>
              <a:tblPr/>
              <a:tblGrid>
                <a:gridCol w="531355">
                  <a:extLst>
                    <a:ext uri="{9D8B030D-6E8A-4147-A177-3AD203B41FA5}">
                      <a16:colId xmlns:a16="http://schemas.microsoft.com/office/drawing/2014/main" val="20000"/>
                    </a:ext>
                  </a:extLst>
                </a:gridCol>
                <a:gridCol w="6087802">
                  <a:extLst>
                    <a:ext uri="{9D8B030D-6E8A-4147-A177-3AD203B41FA5}">
                      <a16:colId xmlns:a16="http://schemas.microsoft.com/office/drawing/2014/main" val="20001"/>
                    </a:ext>
                  </a:extLst>
                </a:gridCol>
              </a:tblGrid>
              <a:tr h="329913">
                <a:tc>
                  <a:txBody>
                    <a:bodyPr/>
                    <a:lstStyle/>
                    <a:p>
                      <a:pPr algn="ctr" fontAlgn="b"/>
                      <a:r>
                        <a:rPr lang="es-PE" sz="1800" b="1" i="0" u="none" strike="noStrike" dirty="0">
                          <a:solidFill>
                            <a:srgbClr val="FF0000"/>
                          </a:solidFill>
                          <a:latin typeface="Arial"/>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800" b="1" i="0" u="none" strike="noStrike" dirty="0">
                          <a:solidFill>
                            <a:srgbClr val="FF0000"/>
                          </a:solidFill>
                          <a:latin typeface="Arial"/>
                        </a:rPr>
                        <a:t>DESCRIPCIÓN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8756">
                <a:tc>
                  <a:txBody>
                    <a:bodyPr/>
                    <a:lstStyle/>
                    <a:p>
                      <a:pPr algn="ctr" fontAlgn="b"/>
                      <a:r>
                        <a:rPr lang="es-PE" sz="1800" b="0" i="0" u="none" strike="noStrike">
                          <a:solidFill>
                            <a:srgbClr val="FF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PE" sz="1800" b="0" i="0" u="none" strike="noStrike" dirty="0">
                          <a:solidFill>
                            <a:srgbClr val="FF0000"/>
                          </a:solidFill>
                          <a:latin typeface="Arial"/>
                        </a:rPr>
                        <a:t>MERCADERIA, MATERIA PRIMA, SUMINISTRO, ENVASES Y EMBALAJES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913">
                <a:tc>
                  <a:txBody>
                    <a:bodyPr/>
                    <a:lstStyle/>
                    <a:p>
                      <a:pPr algn="ctr" fontAlgn="b"/>
                      <a:r>
                        <a:rPr lang="es-PE" sz="1800" b="0" i="0" u="none" strike="noStrike">
                          <a:solidFill>
                            <a:srgbClr val="FF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PE" sz="1800" b="0" i="0" u="none" strike="noStrike" dirty="0">
                          <a:solidFill>
                            <a:srgbClr val="FF0000"/>
                          </a:solidFill>
                          <a:latin typeface="Arial"/>
                        </a:rPr>
                        <a:t>ACTIVO FIJO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8756">
                <a:tc>
                  <a:txBody>
                    <a:bodyPr/>
                    <a:lstStyle/>
                    <a:p>
                      <a:pPr algn="ctr" fontAlgn="b"/>
                      <a:r>
                        <a:rPr lang="es-PE" sz="1800" b="0" i="0" u="none" strike="noStrike">
                          <a:solidFill>
                            <a:srgbClr val="FF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PE" sz="1800" b="0" i="0" u="none" strike="noStrike" dirty="0">
                          <a:solidFill>
                            <a:srgbClr val="FF0000"/>
                          </a:solidFill>
                          <a:latin typeface="Arial"/>
                        </a:rPr>
                        <a:t>OTROS ACTIVOS NO CONSIDERADOS EN LOS NUMERALES 1 Y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7598">
                <a:tc>
                  <a:txBody>
                    <a:bodyPr/>
                    <a:lstStyle/>
                    <a:p>
                      <a:pPr algn="ctr" fontAlgn="b"/>
                      <a:r>
                        <a:rPr lang="es-PE" sz="1800" b="0" i="0" u="none" strike="noStrike">
                          <a:solidFill>
                            <a:srgbClr val="FF0000"/>
                          </a:solidFill>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PE" sz="1800" b="0" i="0" u="none" strike="noStrike" dirty="0">
                          <a:solidFill>
                            <a:srgbClr val="FF0000"/>
                          </a:solidFill>
                          <a:latin typeface="Arial"/>
                        </a:rPr>
                        <a:t>GASTOS DE EDUCACIÓN, RECREACIÓN, SALUD, CULTURALES. REPRESENTACIÓN, CAPACITACIÓN, DE VIAJE, MANTENIMIENTO DE VEHICULO Y  DE PREMIOS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9913">
                <a:tc>
                  <a:txBody>
                    <a:bodyPr/>
                    <a:lstStyle/>
                    <a:p>
                      <a:pPr algn="ctr" fontAlgn="b"/>
                      <a:r>
                        <a:rPr lang="es-PE" sz="1800" b="0" i="0" u="none" strike="noStrike">
                          <a:solidFill>
                            <a:srgbClr val="FF0000"/>
                          </a:solidFill>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PE" sz="1800" b="0" i="0" u="none" strike="noStrike" dirty="0">
                          <a:solidFill>
                            <a:srgbClr val="FF0000"/>
                          </a:solidFill>
                          <a:latin typeface="Arial"/>
                        </a:rPr>
                        <a:t>OTROS GASTOS NO INCLUIDOS EN EL NUMERAL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4 CuadroTexto"/>
          <p:cNvSpPr txBox="1"/>
          <p:nvPr/>
        </p:nvSpPr>
        <p:spPr>
          <a:xfrm>
            <a:off x="2094683" y="1812540"/>
            <a:ext cx="4770303" cy="584775"/>
          </a:xfrm>
          <a:prstGeom prst="rect">
            <a:avLst/>
          </a:prstGeom>
          <a:noFill/>
        </p:spPr>
        <p:txBody>
          <a:bodyPr wrap="square" rtlCol="0">
            <a:spAutoFit/>
          </a:bodyPr>
          <a:lstStyle/>
          <a:p>
            <a:pPr algn="ctr"/>
            <a:r>
              <a:rPr lang="es-PE" sz="3200" b="1" dirty="0" smtClean="0">
                <a:solidFill>
                  <a:srgbClr val="FF0000"/>
                </a:solidFill>
                <a:latin typeface="Arial"/>
                <a:cs typeface="Arial"/>
              </a:rPr>
              <a:t>TABLA 30</a:t>
            </a:r>
            <a:endParaRPr lang="es-PE" sz="3200" b="1" dirty="0">
              <a:solidFill>
                <a:srgbClr val="FF0000"/>
              </a:solidFill>
            </a:endParaRPr>
          </a:p>
        </p:txBody>
      </p:sp>
      <p:sp>
        <p:nvSpPr>
          <p:cNvPr id="6" name="5 CuadroTexto"/>
          <p:cNvSpPr txBox="1"/>
          <p:nvPr/>
        </p:nvSpPr>
        <p:spPr>
          <a:xfrm>
            <a:off x="571529" y="5829446"/>
            <a:ext cx="7796308" cy="646331"/>
          </a:xfrm>
          <a:prstGeom prst="rect">
            <a:avLst/>
          </a:prstGeom>
          <a:noFill/>
        </p:spPr>
        <p:txBody>
          <a:bodyPr wrap="square" rtlCol="0">
            <a:spAutoFit/>
          </a:bodyPr>
          <a:lstStyle/>
          <a:p>
            <a:r>
              <a:rPr lang="es-PE" dirty="0" smtClean="0">
                <a:solidFill>
                  <a:srgbClr val="FF0000"/>
                </a:solidFill>
                <a:latin typeface="Arial"/>
                <a:cs typeface="Arial"/>
              </a:rPr>
              <a:t>Aplicable solo a los contribuyentes que hayan obtenido ingresos mayores a 1,500 UIT en el ejercicio anterior</a:t>
            </a:r>
            <a:endParaRPr lang="es-PE" dirty="0">
              <a:solidFill>
                <a:srgbClr val="FF0000"/>
              </a:solidFill>
            </a:endParaRPr>
          </a:p>
        </p:txBody>
      </p:sp>
    </p:spTree>
    <p:extLst>
      <p:ext uri="{BB962C8B-B14F-4D97-AF65-F5344CB8AC3E}">
        <p14:creationId xmlns:p14="http://schemas.microsoft.com/office/powerpoint/2010/main" val="6084360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22552" y="308472"/>
            <a:ext cx="8855582" cy="914400"/>
          </a:xfrm>
          <a:prstGeom prst="rect">
            <a:avLst/>
          </a:prstGeom>
        </p:spPr>
        <p:txBody>
          <a:bodyPr/>
          <a:lstStyle/>
          <a:p>
            <a:pPr>
              <a:defRPr/>
            </a:pPr>
            <a:r>
              <a:rPr lang="es-PE" sz="2800" dirty="0" smtClean="0">
                <a:solidFill>
                  <a:schemeClr val="bg1"/>
                </a:solidFill>
                <a:latin typeface="Arial"/>
                <a:ea typeface="+mj-ea"/>
                <a:cs typeface="Arial"/>
              </a:rPr>
              <a:t>8.2 Registro de Compras</a:t>
            </a:r>
          </a:p>
          <a:p>
            <a:pPr>
              <a:defRPr/>
            </a:pPr>
            <a:r>
              <a:rPr lang="es-PE" sz="2800" dirty="0" smtClean="0">
                <a:solidFill>
                  <a:schemeClr val="bg1"/>
                </a:solidFill>
                <a:latin typeface="Arial"/>
                <a:ea typeface="+mj-ea"/>
                <a:cs typeface="Arial"/>
              </a:rPr>
              <a:t>      Versión completa (2/2)</a:t>
            </a:r>
          </a:p>
        </p:txBody>
      </p:sp>
      <p:sp>
        <p:nvSpPr>
          <p:cNvPr id="9" name="8 Rectángulo"/>
          <p:cNvSpPr/>
          <p:nvPr/>
        </p:nvSpPr>
        <p:spPr bwMode="auto">
          <a:xfrm>
            <a:off x="67461" y="6686157"/>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10" name="9 Rectángulo"/>
          <p:cNvSpPr/>
          <p:nvPr/>
        </p:nvSpPr>
        <p:spPr>
          <a:xfrm>
            <a:off x="263555" y="6632408"/>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12" name="11 CuadroTexto"/>
          <p:cNvSpPr txBox="1"/>
          <p:nvPr/>
        </p:nvSpPr>
        <p:spPr>
          <a:xfrm>
            <a:off x="495758" y="1453457"/>
            <a:ext cx="5398265" cy="369332"/>
          </a:xfrm>
          <a:prstGeom prst="rect">
            <a:avLst/>
          </a:prstGeom>
          <a:noFill/>
        </p:spPr>
        <p:txBody>
          <a:bodyPr wrap="square" rtlCol="0">
            <a:spAutoFit/>
          </a:bodyPr>
          <a:lstStyle/>
          <a:p>
            <a:r>
              <a:rPr lang="es-PE" dirty="0" smtClean="0">
                <a:solidFill>
                  <a:srgbClr val="FF0000"/>
                </a:solidFill>
                <a:latin typeface="Arial"/>
                <a:cs typeface="Arial"/>
              </a:rPr>
              <a:t>Nuevo sub libro: Operaciones con no domiciliados</a:t>
            </a:r>
            <a:endParaRPr lang="es-PE" dirty="0">
              <a:solidFill>
                <a:srgbClr val="FF0000"/>
              </a:solidFill>
            </a:endParaRPr>
          </a:p>
        </p:txBody>
      </p:sp>
      <p:graphicFrame>
        <p:nvGraphicFramePr>
          <p:cNvPr id="13" name="12 Tabla"/>
          <p:cNvGraphicFramePr>
            <a:graphicFrameLocks noGrp="1"/>
          </p:cNvGraphicFramePr>
          <p:nvPr/>
        </p:nvGraphicFramePr>
        <p:xfrm>
          <a:off x="94758" y="1877436"/>
          <a:ext cx="8817232" cy="2007110"/>
        </p:xfrm>
        <a:graphic>
          <a:graphicData uri="http://schemas.openxmlformats.org/drawingml/2006/table">
            <a:tbl>
              <a:tblPr/>
              <a:tblGrid>
                <a:gridCol w="560643">
                  <a:extLst>
                    <a:ext uri="{9D8B030D-6E8A-4147-A177-3AD203B41FA5}">
                      <a16:colId xmlns:a16="http://schemas.microsoft.com/office/drawing/2014/main" val="20000"/>
                    </a:ext>
                  </a:extLst>
                </a:gridCol>
                <a:gridCol w="560643">
                  <a:extLst>
                    <a:ext uri="{9D8B030D-6E8A-4147-A177-3AD203B41FA5}">
                      <a16:colId xmlns:a16="http://schemas.microsoft.com/office/drawing/2014/main" val="20001"/>
                    </a:ext>
                  </a:extLst>
                </a:gridCol>
                <a:gridCol w="569865">
                  <a:extLst>
                    <a:ext uri="{9D8B030D-6E8A-4147-A177-3AD203B41FA5}">
                      <a16:colId xmlns:a16="http://schemas.microsoft.com/office/drawing/2014/main" val="20002"/>
                    </a:ext>
                  </a:extLst>
                </a:gridCol>
                <a:gridCol w="494252">
                  <a:extLst>
                    <a:ext uri="{9D8B030D-6E8A-4147-A177-3AD203B41FA5}">
                      <a16:colId xmlns:a16="http://schemas.microsoft.com/office/drawing/2014/main" val="20003"/>
                    </a:ext>
                  </a:extLst>
                </a:gridCol>
                <a:gridCol w="494252">
                  <a:extLst>
                    <a:ext uri="{9D8B030D-6E8A-4147-A177-3AD203B41FA5}">
                      <a16:colId xmlns:a16="http://schemas.microsoft.com/office/drawing/2014/main" val="20004"/>
                    </a:ext>
                  </a:extLst>
                </a:gridCol>
                <a:gridCol w="420483">
                  <a:extLst>
                    <a:ext uri="{9D8B030D-6E8A-4147-A177-3AD203B41FA5}">
                      <a16:colId xmlns:a16="http://schemas.microsoft.com/office/drawing/2014/main" val="20005"/>
                    </a:ext>
                  </a:extLst>
                </a:gridCol>
                <a:gridCol w="483969">
                  <a:extLst>
                    <a:ext uri="{9D8B030D-6E8A-4147-A177-3AD203B41FA5}">
                      <a16:colId xmlns:a16="http://schemas.microsoft.com/office/drawing/2014/main" val="20006"/>
                    </a:ext>
                  </a:extLst>
                </a:gridCol>
                <a:gridCol w="84051">
                  <a:extLst>
                    <a:ext uri="{9D8B030D-6E8A-4147-A177-3AD203B41FA5}">
                      <a16:colId xmlns:a16="http://schemas.microsoft.com/office/drawing/2014/main" val="20007"/>
                    </a:ext>
                  </a:extLst>
                </a:gridCol>
                <a:gridCol w="634413">
                  <a:extLst>
                    <a:ext uri="{9D8B030D-6E8A-4147-A177-3AD203B41FA5}">
                      <a16:colId xmlns:a16="http://schemas.microsoft.com/office/drawing/2014/main" val="20008"/>
                    </a:ext>
                  </a:extLst>
                </a:gridCol>
                <a:gridCol w="634413">
                  <a:extLst>
                    <a:ext uri="{9D8B030D-6E8A-4147-A177-3AD203B41FA5}">
                      <a16:colId xmlns:a16="http://schemas.microsoft.com/office/drawing/2014/main" val="20009"/>
                    </a:ext>
                  </a:extLst>
                </a:gridCol>
                <a:gridCol w="509006">
                  <a:extLst>
                    <a:ext uri="{9D8B030D-6E8A-4147-A177-3AD203B41FA5}">
                      <a16:colId xmlns:a16="http://schemas.microsoft.com/office/drawing/2014/main" val="20010"/>
                    </a:ext>
                  </a:extLst>
                </a:gridCol>
                <a:gridCol w="509006">
                  <a:extLst>
                    <a:ext uri="{9D8B030D-6E8A-4147-A177-3AD203B41FA5}">
                      <a16:colId xmlns:a16="http://schemas.microsoft.com/office/drawing/2014/main" val="20011"/>
                    </a:ext>
                  </a:extLst>
                </a:gridCol>
                <a:gridCol w="509006">
                  <a:extLst>
                    <a:ext uri="{9D8B030D-6E8A-4147-A177-3AD203B41FA5}">
                      <a16:colId xmlns:a16="http://schemas.microsoft.com/office/drawing/2014/main" val="20012"/>
                    </a:ext>
                  </a:extLst>
                </a:gridCol>
                <a:gridCol w="509006">
                  <a:extLst>
                    <a:ext uri="{9D8B030D-6E8A-4147-A177-3AD203B41FA5}">
                      <a16:colId xmlns:a16="http://schemas.microsoft.com/office/drawing/2014/main" val="20013"/>
                    </a:ext>
                  </a:extLst>
                </a:gridCol>
                <a:gridCol w="509006">
                  <a:extLst>
                    <a:ext uri="{9D8B030D-6E8A-4147-A177-3AD203B41FA5}">
                      <a16:colId xmlns:a16="http://schemas.microsoft.com/office/drawing/2014/main" val="20014"/>
                    </a:ext>
                  </a:extLst>
                </a:gridCol>
                <a:gridCol w="494252">
                  <a:extLst>
                    <a:ext uri="{9D8B030D-6E8A-4147-A177-3AD203B41FA5}">
                      <a16:colId xmlns:a16="http://schemas.microsoft.com/office/drawing/2014/main" val="20015"/>
                    </a:ext>
                  </a:extLst>
                </a:gridCol>
                <a:gridCol w="420483">
                  <a:extLst>
                    <a:ext uri="{9D8B030D-6E8A-4147-A177-3AD203B41FA5}">
                      <a16:colId xmlns:a16="http://schemas.microsoft.com/office/drawing/2014/main" val="20016"/>
                    </a:ext>
                  </a:extLst>
                </a:gridCol>
                <a:gridCol w="420483">
                  <a:extLst>
                    <a:ext uri="{9D8B030D-6E8A-4147-A177-3AD203B41FA5}">
                      <a16:colId xmlns:a16="http://schemas.microsoft.com/office/drawing/2014/main" val="20017"/>
                    </a:ext>
                  </a:extLst>
                </a:gridCol>
              </a:tblGrid>
              <a:tr h="157519">
                <a:tc>
                  <a:txBody>
                    <a:bodyPr/>
                    <a:lstStyle/>
                    <a:p>
                      <a:pPr algn="ctr" fontAlgn="ctr"/>
                      <a:r>
                        <a:rPr lang="es-PE" sz="900" b="1" i="0" u="none" strike="noStrike" dirty="0">
                          <a:solidFill>
                            <a:srgbClr val="FFFFFF"/>
                          </a:solidFill>
                          <a:latin typeface="Arial"/>
                        </a:rPr>
                        <a:t>1</a:t>
                      </a:r>
                    </a:p>
                  </a:txBody>
                  <a:tcPr marL="3938" marR="3938" marT="393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5</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6</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gridSpan="2">
                  <a:txBody>
                    <a:bodyPr/>
                    <a:lstStyle/>
                    <a:p>
                      <a:pPr algn="ctr" fontAlgn="ctr"/>
                      <a:r>
                        <a:rPr lang="es-PE" sz="900" b="1" i="0" u="none" strike="noStrike">
                          <a:solidFill>
                            <a:srgbClr val="FFFFFF"/>
                          </a:solidFill>
                          <a:latin typeface="Arial"/>
                        </a:rPr>
                        <a:t>7</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endParaRPr lang="es-PE"/>
                    </a:p>
                  </a:txBody>
                  <a:tcPr/>
                </a:tc>
                <a:tc>
                  <a:txBody>
                    <a:bodyPr/>
                    <a:lstStyle/>
                    <a:p>
                      <a:pPr algn="ctr" fontAlgn="ctr"/>
                      <a:r>
                        <a:rPr lang="es-PE" sz="900" b="1" i="0" u="none" strike="noStrike">
                          <a:solidFill>
                            <a:srgbClr val="FFFFFF"/>
                          </a:solidFill>
                          <a:latin typeface="Arial"/>
                        </a:rPr>
                        <a:t>8</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9</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10</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11</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12</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13</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15</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16</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17</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240217">
                <a:tc rowSpan="2">
                  <a:txBody>
                    <a:bodyPr/>
                    <a:lstStyle/>
                    <a:p>
                      <a:pPr algn="ctr" fontAlgn="ctr"/>
                      <a:r>
                        <a:rPr lang="es-PE" sz="800" b="1" i="0" u="none" strike="noStrike">
                          <a:solidFill>
                            <a:srgbClr val="FF0000"/>
                          </a:solidFill>
                          <a:latin typeface="Arial"/>
                        </a:rPr>
                        <a:t>Periodo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Código Único de la Operación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Número correlativo del CUO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8">
                  <a:txBody>
                    <a:bodyPr/>
                    <a:lstStyle/>
                    <a:p>
                      <a:pPr algn="ctr" fontAlgn="ctr"/>
                      <a:r>
                        <a:rPr lang="es-PE" sz="900" b="1" i="0" u="none" strike="noStrike">
                          <a:solidFill>
                            <a:srgbClr val="FF0000"/>
                          </a:solidFill>
                          <a:latin typeface="Arial"/>
                        </a:rPr>
                        <a:t>Comprobantes de Pago de sujetos No Domiciliados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algn="ctr" fontAlgn="ctr"/>
                      <a:r>
                        <a:rPr lang="es-PE" sz="900" b="1" i="0" u="none" strike="noStrike">
                          <a:solidFill>
                            <a:srgbClr val="FF0000"/>
                          </a:solidFill>
                          <a:latin typeface="Arial"/>
                        </a:rPr>
                        <a:t>Sustento del crédito fiscal</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smtClean="0">
                          <a:solidFill>
                            <a:srgbClr val="FF0000"/>
                          </a:solidFill>
                          <a:latin typeface="Arial"/>
                        </a:rPr>
                        <a:t>Reten-</a:t>
                      </a:r>
                      <a:r>
                        <a:rPr lang="es-PE" sz="800" b="1" i="0" u="none" strike="noStrike" dirty="0" err="1" smtClean="0">
                          <a:solidFill>
                            <a:srgbClr val="FF0000"/>
                          </a:solidFill>
                          <a:latin typeface="Arial"/>
                        </a:rPr>
                        <a:t>ción</a:t>
                      </a:r>
                      <a:r>
                        <a:rPr lang="es-PE" sz="800" b="1" i="0" u="none" strike="noStrike" dirty="0" smtClean="0">
                          <a:solidFill>
                            <a:srgbClr val="FF0000"/>
                          </a:solidFill>
                          <a:latin typeface="Arial"/>
                        </a:rPr>
                        <a:t> </a:t>
                      </a:r>
                      <a:r>
                        <a:rPr lang="es-PE" sz="800" b="1" i="0" u="none" strike="noStrike" dirty="0">
                          <a:solidFill>
                            <a:srgbClr val="FF0000"/>
                          </a:solidFill>
                          <a:latin typeface="Arial"/>
                        </a:rPr>
                        <a:t>del IGV</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s-PE" sz="900" b="1" i="0" u="none" strike="noStrike">
                          <a:solidFill>
                            <a:srgbClr val="FF0000"/>
                          </a:solidFill>
                          <a:latin typeface="Arial"/>
                        </a:rPr>
                        <a:t>Moneda</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extLst>
                  <a:ext uri="{0D108BD9-81ED-4DB2-BD59-A6C34878D82A}">
                    <a16:rowId xmlns:a16="http://schemas.microsoft.com/office/drawing/2014/main" val="10001"/>
                  </a:ext>
                </a:extLst>
              </a:tr>
              <a:tr h="523752">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800" b="1" i="0" u="none" strike="noStrike">
                          <a:solidFill>
                            <a:srgbClr val="FF0000"/>
                          </a:solidFill>
                          <a:latin typeface="Arial"/>
                        </a:rPr>
                        <a:t>Fecha de emisión</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Tipo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Serie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Número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s-PE" sz="800" b="1" i="0" u="none" strike="noStrike">
                          <a:solidFill>
                            <a:srgbClr val="FF0000"/>
                          </a:solidFill>
                          <a:latin typeface="Arial"/>
                        </a:rPr>
                        <a:t>Valor de las adquisiciones</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PE" sz="800" b="1" i="0" u="none" strike="noStrike">
                        <a:solidFill>
                          <a:srgbClr val="FF0000"/>
                        </a:solidFill>
                        <a:latin typeface="Arial"/>
                      </a:endParaRP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Otros tributos y cargos que no formen parte de la base imponible del IGV</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Importe total </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Tipo (Tabla 10)</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Serie</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Año de emisión DUA</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Número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s-PE"/>
                    </a:p>
                  </a:txBody>
                  <a:tcPr/>
                </a:tc>
                <a:tc>
                  <a:txBody>
                    <a:bodyPr/>
                    <a:lstStyle/>
                    <a:p>
                      <a:pPr algn="ctr" fontAlgn="ctr"/>
                      <a:r>
                        <a:rPr lang="es-PE" sz="800" b="1" i="0" u="none" strike="noStrike">
                          <a:solidFill>
                            <a:srgbClr val="FF0000"/>
                          </a:solidFill>
                          <a:latin typeface="Arial"/>
                        </a:rPr>
                        <a:t>Código (Tabla 4)</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Tipo de cambio</a:t>
                      </a:r>
                    </a:p>
                  </a:txBody>
                  <a:tcPr marL="3938" marR="3938" marT="3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57519">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900" b="0" i="0" u="none" strike="noStrike">
                        <a:solidFill>
                          <a:srgbClr val="000000"/>
                        </a:solidFill>
                        <a:latin typeface="Calibri"/>
                      </a:endParaRP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519">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900" b="0" i="0" u="none" strike="noStrike">
                        <a:solidFill>
                          <a:srgbClr val="000000"/>
                        </a:solidFill>
                        <a:latin typeface="Calibri"/>
                      </a:endParaRP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7519">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900" b="0" i="0" u="none" strike="noStrike">
                        <a:solidFill>
                          <a:srgbClr val="000000"/>
                        </a:solidFill>
                        <a:latin typeface="Calibri"/>
                      </a:endParaRP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519">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s-PE" sz="900" b="0" i="0" u="none" strike="noStrike">
                        <a:solidFill>
                          <a:srgbClr val="000000"/>
                        </a:solidFill>
                        <a:latin typeface="Calibri"/>
                      </a:endParaRP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3938" marR="3938" marT="3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4" name="13 Tabla"/>
          <p:cNvGraphicFramePr>
            <a:graphicFrameLocks noGrp="1"/>
          </p:cNvGraphicFramePr>
          <p:nvPr/>
        </p:nvGraphicFramePr>
        <p:xfrm>
          <a:off x="310934" y="4372371"/>
          <a:ext cx="8573759" cy="1986657"/>
        </p:xfrm>
        <a:graphic>
          <a:graphicData uri="http://schemas.openxmlformats.org/drawingml/2006/table">
            <a:tbl>
              <a:tblPr/>
              <a:tblGrid>
                <a:gridCol w="416112">
                  <a:extLst>
                    <a:ext uri="{9D8B030D-6E8A-4147-A177-3AD203B41FA5}">
                      <a16:colId xmlns:a16="http://schemas.microsoft.com/office/drawing/2014/main" val="20000"/>
                    </a:ext>
                  </a:extLst>
                </a:gridCol>
                <a:gridCol w="490639">
                  <a:extLst>
                    <a:ext uri="{9D8B030D-6E8A-4147-A177-3AD203B41FA5}">
                      <a16:colId xmlns:a16="http://schemas.microsoft.com/office/drawing/2014/main" val="20001"/>
                    </a:ext>
                  </a:extLst>
                </a:gridCol>
                <a:gridCol w="583798">
                  <a:extLst>
                    <a:ext uri="{9D8B030D-6E8A-4147-A177-3AD203B41FA5}">
                      <a16:colId xmlns:a16="http://schemas.microsoft.com/office/drawing/2014/main" val="20002"/>
                    </a:ext>
                  </a:extLst>
                </a:gridCol>
                <a:gridCol w="498402">
                  <a:extLst>
                    <a:ext uri="{9D8B030D-6E8A-4147-A177-3AD203B41FA5}">
                      <a16:colId xmlns:a16="http://schemas.microsoft.com/office/drawing/2014/main" val="20003"/>
                    </a:ext>
                  </a:extLst>
                </a:gridCol>
                <a:gridCol w="484429">
                  <a:extLst>
                    <a:ext uri="{9D8B030D-6E8A-4147-A177-3AD203B41FA5}">
                      <a16:colId xmlns:a16="http://schemas.microsoft.com/office/drawing/2014/main" val="20004"/>
                    </a:ext>
                  </a:extLst>
                </a:gridCol>
                <a:gridCol w="535666">
                  <a:extLst>
                    <a:ext uri="{9D8B030D-6E8A-4147-A177-3AD203B41FA5}">
                      <a16:colId xmlns:a16="http://schemas.microsoft.com/office/drawing/2014/main" val="20005"/>
                    </a:ext>
                  </a:extLst>
                </a:gridCol>
                <a:gridCol w="442507">
                  <a:extLst>
                    <a:ext uri="{9D8B030D-6E8A-4147-A177-3AD203B41FA5}">
                      <a16:colId xmlns:a16="http://schemas.microsoft.com/office/drawing/2014/main" val="20006"/>
                    </a:ext>
                  </a:extLst>
                </a:gridCol>
                <a:gridCol w="546535">
                  <a:extLst>
                    <a:ext uri="{9D8B030D-6E8A-4147-A177-3AD203B41FA5}">
                      <a16:colId xmlns:a16="http://schemas.microsoft.com/office/drawing/2014/main" val="20007"/>
                    </a:ext>
                  </a:extLst>
                </a:gridCol>
                <a:gridCol w="442507">
                  <a:extLst>
                    <a:ext uri="{9D8B030D-6E8A-4147-A177-3AD203B41FA5}">
                      <a16:colId xmlns:a16="http://schemas.microsoft.com/office/drawing/2014/main" val="20008"/>
                    </a:ext>
                  </a:extLst>
                </a:gridCol>
                <a:gridCol w="442507">
                  <a:extLst>
                    <a:ext uri="{9D8B030D-6E8A-4147-A177-3AD203B41FA5}">
                      <a16:colId xmlns:a16="http://schemas.microsoft.com/office/drawing/2014/main" val="20009"/>
                    </a:ext>
                  </a:extLst>
                </a:gridCol>
                <a:gridCol w="465796">
                  <a:extLst>
                    <a:ext uri="{9D8B030D-6E8A-4147-A177-3AD203B41FA5}">
                      <a16:colId xmlns:a16="http://schemas.microsoft.com/office/drawing/2014/main" val="20010"/>
                    </a:ext>
                  </a:extLst>
                </a:gridCol>
                <a:gridCol w="372637">
                  <a:extLst>
                    <a:ext uri="{9D8B030D-6E8A-4147-A177-3AD203B41FA5}">
                      <a16:colId xmlns:a16="http://schemas.microsoft.com/office/drawing/2014/main" val="20011"/>
                    </a:ext>
                  </a:extLst>
                </a:gridCol>
                <a:gridCol w="372637">
                  <a:extLst>
                    <a:ext uri="{9D8B030D-6E8A-4147-A177-3AD203B41FA5}">
                      <a16:colId xmlns:a16="http://schemas.microsoft.com/office/drawing/2014/main" val="20012"/>
                    </a:ext>
                  </a:extLst>
                </a:gridCol>
                <a:gridCol w="422322">
                  <a:extLst>
                    <a:ext uri="{9D8B030D-6E8A-4147-A177-3AD203B41FA5}">
                      <a16:colId xmlns:a16="http://schemas.microsoft.com/office/drawing/2014/main" val="20013"/>
                    </a:ext>
                  </a:extLst>
                </a:gridCol>
                <a:gridCol w="461137">
                  <a:extLst>
                    <a:ext uri="{9D8B030D-6E8A-4147-A177-3AD203B41FA5}">
                      <a16:colId xmlns:a16="http://schemas.microsoft.com/office/drawing/2014/main" val="20014"/>
                    </a:ext>
                  </a:extLst>
                </a:gridCol>
                <a:gridCol w="403689">
                  <a:extLst>
                    <a:ext uri="{9D8B030D-6E8A-4147-A177-3AD203B41FA5}">
                      <a16:colId xmlns:a16="http://schemas.microsoft.com/office/drawing/2014/main" val="20015"/>
                    </a:ext>
                  </a:extLst>
                </a:gridCol>
                <a:gridCol w="422322">
                  <a:extLst>
                    <a:ext uri="{9D8B030D-6E8A-4147-A177-3AD203B41FA5}">
                      <a16:colId xmlns:a16="http://schemas.microsoft.com/office/drawing/2014/main" val="20016"/>
                    </a:ext>
                  </a:extLst>
                </a:gridCol>
                <a:gridCol w="397480">
                  <a:extLst>
                    <a:ext uri="{9D8B030D-6E8A-4147-A177-3AD203B41FA5}">
                      <a16:colId xmlns:a16="http://schemas.microsoft.com/office/drawing/2014/main" val="20017"/>
                    </a:ext>
                  </a:extLst>
                </a:gridCol>
                <a:gridCol w="372637">
                  <a:extLst>
                    <a:ext uri="{9D8B030D-6E8A-4147-A177-3AD203B41FA5}">
                      <a16:colId xmlns:a16="http://schemas.microsoft.com/office/drawing/2014/main" val="20018"/>
                    </a:ext>
                  </a:extLst>
                </a:gridCol>
              </a:tblGrid>
              <a:tr h="132618">
                <a:tc>
                  <a:txBody>
                    <a:bodyPr/>
                    <a:lstStyle/>
                    <a:p>
                      <a:pPr algn="ctr" fontAlgn="ctr"/>
                      <a:r>
                        <a:rPr lang="es-PE" sz="900" b="1" i="0" u="none" strike="noStrike" dirty="0">
                          <a:solidFill>
                            <a:srgbClr val="FFFFFF"/>
                          </a:solidFill>
                          <a:latin typeface="Arial"/>
                        </a:rPr>
                        <a:t>18</a:t>
                      </a:r>
                    </a:p>
                  </a:txBody>
                  <a:tcPr marL="3315" marR="3315" marT="331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19</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20</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21</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22</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23</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24</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25</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26</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27</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28</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29</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30</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31</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32</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33</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34</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35</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36</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202242">
                <a:tc gridSpan="8">
                  <a:txBody>
                    <a:bodyPr/>
                    <a:lstStyle/>
                    <a:p>
                      <a:pPr algn="ctr" fontAlgn="ctr"/>
                      <a:r>
                        <a:rPr lang="es-PE" sz="900" b="1" i="0" u="none" strike="noStrike">
                          <a:solidFill>
                            <a:srgbClr val="FF0000"/>
                          </a:solidFill>
                          <a:latin typeface="Arial"/>
                        </a:rPr>
                        <a:t>Proveedor</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ctr"/>
                      <a:r>
                        <a:rPr lang="es-PE" sz="900" b="1" i="0" u="none" strike="noStrike">
                          <a:solidFill>
                            <a:srgbClr val="FF0000"/>
                          </a:solidFill>
                          <a:latin typeface="Arial"/>
                        </a:rPr>
                        <a:t>Impuesto a la Renta</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a:solidFill>
                            <a:srgbClr val="FF0000"/>
                          </a:solidFill>
                          <a:latin typeface="Arial"/>
                        </a:rPr>
                        <a:t>Tipo de Renta (Tabla 31)</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smtClean="0">
                          <a:solidFill>
                            <a:srgbClr val="FF0000"/>
                          </a:solidFill>
                          <a:latin typeface="Arial"/>
                        </a:rPr>
                        <a:t>Moda-</a:t>
                      </a:r>
                      <a:r>
                        <a:rPr lang="es-PE" sz="800" b="1" i="0" u="none" strike="noStrike" dirty="0" err="1" smtClean="0">
                          <a:solidFill>
                            <a:srgbClr val="FF0000"/>
                          </a:solidFill>
                          <a:latin typeface="Arial"/>
                        </a:rPr>
                        <a:t>lidad</a:t>
                      </a:r>
                      <a:r>
                        <a:rPr lang="es-PE" sz="800" b="1" i="0" u="none" strike="noStrike" dirty="0" smtClean="0">
                          <a:solidFill>
                            <a:srgbClr val="FF0000"/>
                          </a:solidFill>
                          <a:latin typeface="Arial"/>
                        </a:rPr>
                        <a:t> </a:t>
                      </a:r>
                      <a:r>
                        <a:rPr lang="es-PE" sz="800" b="1" i="0" u="none" strike="noStrike" dirty="0">
                          <a:solidFill>
                            <a:srgbClr val="FF0000"/>
                          </a:solidFill>
                          <a:latin typeface="Arial"/>
                        </a:rPr>
                        <a:t>del servicio </a:t>
                      </a:r>
                      <a:r>
                        <a:rPr lang="es-PE" sz="800" b="1" i="0" u="none" strike="noStrike" dirty="0" smtClean="0">
                          <a:solidFill>
                            <a:srgbClr val="FF0000"/>
                          </a:solidFill>
                          <a:latin typeface="Arial"/>
                        </a:rPr>
                        <a:t>presta-do </a:t>
                      </a:r>
                      <a:r>
                        <a:rPr lang="es-PE" sz="800" b="1" i="0" u="none" strike="noStrike" dirty="0">
                          <a:solidFill>
                            <a:srgbClr val="FF0000"/>
                          </a:solidFill>
                          <a:latin typeface="Arial"/>
                        </a:rPr>
                        <a:t>por el no </a:t>
                      </a:r>
                      <a:r>
                        <a:rPr lang="es-PE" sz="800" b="1" i="0" u="none" strike="noStrike" dirty="0" err="1" smtClean="0">
                          <a:solidFill>
                            <a:srgbClr val="FF0000"/>
                          </a:solidFill>
                          <a:latin typeface="Arial"/>
                        </a:rPr>
                        <a:t>domici</a:t>
                      </a:r>
                      <a:r>
                        <a:rPr lang="es-PE" sz="800" b="1" i="0" u="none" strike="noStrike" dirty="0" smtClean="0">
                          <a:solidFill>
                            <a:srgbClr val="FF0000"/>
                          </a:solidFill>
                          <a:latin typeface="Arial"/>
                        </a:rPr>
                        <a:t>-liado </a:t>
                      </a:r>
                      <a:r>
                        <a:rPr lang="es-PE" sz="800" b="1" i="0" u="none" strike="noStrike" dirty="0">
                          <a:solidFill>
                            <a:srgbClr val="FF0000"/>
                          </a:solidFill>
                          <a:latin typeface="Arial"/>
                        </a:rPr>
                        <a:t>(Tabla 32)</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dirty="0" smtClean="0">
                          <a:solidFill>
                            <a:srgbClr val="FF0000"/>
                          </a:solidFill>
                          <a:latin typeface="Arial"/>
                        </a:rPr>
                        <a:t>Aplica-</a:t>
                      </a:r>
                      <a:r>
                        <a:rPr lang="es-PE" sz="800" b="1" i="0" u="none" strike="noStrike" dirty="0" err="1" smtClean="0">
                          <a:solidFill>
                            <a:srgbClr val="FF0000"/>
                          </a:solidFill>
                          <a:latin typeface="Arial"/>
                        </a:rPr>
                        <a:t>ción</a:t>
                      </a:r>
                      <a:r>
                        <a:rPr lang="es-PE" sz="800" b="1" i="0" u="none" strike="noStrike" dirty="0" smtClean="0">
                          <a:solidFill>
                            <a:srgbClr val="FF0000"/>
                          </a:solidFill>
                          <a:latin typeface="Arial"/>
                        </a:rPr>
                        <a:t> </a:t>
                      </a:r>
                      <a:r>
                        <a:rPr lang="es-PE" sz="800" b="1" i="0" u="none" strike="noStrike" dirty="0">
                          <a:solidFill>
                            <a:srgbClr val="FF0000"/>
                          </a:solidFill>
                          <a:latin typeface="Arial"/>
                        </a:rPr>
                        <a:t>del </a:t>
                      </a:r>
                      <a:r>
                        <a:rPr lang="es-PE" sz="800" b="1" i="0" u="none" strike="noStrike" dirty="0" err="1" smtClean="0">
                          <a:solidFill>
                            <a:srgbClr val="FF0000"/>
                          </a:solidFill>
                          <a:latin typeface="Arial"/>
                        </a:rPr>
                        <a:t>pen</a:t>
                      </a:r>
                      <a:r>
                        <a:rPr lang="es-PE" sz="800" b="1" i="0" u="none" strike="noStrike" dirty="0" smtClean="0">
                          <a:solidFill>
                            <a:srgbClr val="FF0000"/>
                          </a:solidFill>
                          <a:latin typeface="Arial"/>
                        </a:rPr>
                        <a:t>-ultimo párrafo </a:t>
                      </a:r>
                      <a:r>
                        <a:rPr lang="es-PE" sz="800" b="1" i="0" u="none" strike="noStrike" dirty="0">
                          <a:solidFill>
                            <a:srgbClr val="FF0000"/>
                          </a:solidFill>
                          <a:latin typeface="Arial"/>
                        </a:rPr>
                        <a:t/>
                      </a:r>
                      <a:br>
                        <a:rPr lang="es-PE" sz="800" b="1" i="0" u="none" strike="noStrike" dirty="0">
                          <a:solidFill>
                            <a:srgbClr val="FF0000"/>
                          </a:solidFill>
                          <a:latin typeface="Arial"/>
                        </a:rPr>
                      </a:br>
                      <a:r>
                        <a:rPr lang="es-PE" sz="800" b="1" i="0" u="none" strike="noStrike" dirty="0">
                          <a:solidFill>
                            <a:srgbClr val="FF0000"/>
                          </a:solidFill>
                          <a:latin typeface="Arial"/>
                        </a:rPr>
                        <a:t>Art. 76° LIR </a:t>
                      </a:r>
                      <a:endParaRPr lang="es-PE" sz="800" b="1" i="0" u="none" strike="noStrike" dirty="0" smtClean="0">
                        <a:solidFill>
                          <a:srgbClr val="FF0000"/>
                        </a:solidFill>
                        <a:latin typeface="Arial"/>
                      </a:endParaRPr>
                    </a:p>
                    <a:p>
                      <a:pPr algn="ctr" fontAlgn="ctr"/>
                      <a:r>
                        <a:rPr lang="es-PE" sz="800" b="1" i="0" u="none" strike="noStrike" dirty="0" smtClean="0">
                          <a:solidFill>
                            <a:srgbClr val="FF0000"/>
                          </a:solidFill>
                          <a:latin typeface="Arial"/>
                        </a:rPr>
                        <a:t>(</a:t>
                      </a:r>
                      <a:r>
                        <a:rPr lang="es-PE" sz="800" b="1" i="0" u="none" strike="noStrike" dirty="0">
                          <a:solidFill>
                            <a:srgbClr val="FF0000"/>
                          </a:solidFill>
                          <a:latin typeface="Arial"/>
                        </a:rPr>
                        <a:t>1 si aplica)</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800" b="1" i="0" u="none" strike="noStrike">
                          <a:solidFill>
                            <a:srgbClr val="FF0000"/>
                          </a:solidFill>
                          <a:latin typeface="Arial"/>
                        </a:rPr>
                        <a:t>Estado</a:t>
                      </a:r>
                    </a:p>
                  </a:txBody>
                  <a:tcPr marL="3315" marR="3315" marT="3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40954">
                <a:tc>
                  <a:txBody>
                    <a:bodyPr/>
                    <a:lstStyle/>
                    <a:p>
                      <a:pPr algn="ctr" fontAlgn="ctr"/>
                      <a:r>
                        <a:rPr lang="es-PE" sz="800" b="1" i="0" u="none" strike="noStrike" dirty="0">
                          <a:solidFill>
                            <a:srgbClr val="FF0000"/>
                          </a:solidFill>
                          <a:latin typeface="Arial"/>
                        </a:rPr>
                        <a:t>País de </a:t>
                      </a:r>
                      <a:r>
                        <a:rPr lang="es-PE" sz="800" b="1" i="0" u="none" strike="noStrike" dirty="0" err="1" smtClean="0">
                          <a:solidFill>
                            <a:srgbClr val="FF0000"/>
                          </a:solidFill>
                          <a:latin typeface="Arial"/>
                        </a:rPr>
                        <a:t>resi-dencia</a:t>
                      </a:r>
                      <a:r>
                        <a:rPr lang="es-PE" sz="800" b="1" i="0" u="none" strike="noStrike" dirty="0" smtClean="0">
                          <a:solidFill>
                            <a:srgbClr val="FF0000"/>
                          </a:solidFill>
                          <a:latin typeface="Arial"/>
                        </a:rPr>
                        <a:t> </a:t>
                      </a:r>
                      <a:r>
                        <a:rPr lang="es-PE" sz="800" b="1" i="0" u="none" strike="noStrike" dirty="0">
                          <a:solidFill>
                            <a:srgbClr val="FF0000"/>
                          </a:solidFill>
                          <a:latin typeface="Arial"/>
                        </a:rPr>
                        <a:t>(Tabla 4)</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Nombre / Razón Social</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Domicilio en el extranjero</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Número de </a:t>
                      </a:r>
                      <a:r>
                        <a:rPr lang="es-PE" sz="800" b="1" i="0" u="none" strike="noStrike" dirty="0" err="1" smtClean="0">
                          <a:solidFill>
                            <a:srgbClr val="FF0000"/>
                          </a:solidFill>
                          <a:latin typeface="Arial"/>
                        </a:rPr>
                        <a:t>Identifi-cación</a:t>
                      </a:r>
                      <a:endParaRPr lang="es-PE" sz="800" b="1" i="0" u="none" strike="noStrike" dirty="0">
                        <a:solidFill>
                          <a:srgbClr val="FF0000"/>
                        </a:solidFill>
                        <a:latin typeface="Arial"/>
                      </a:endParaRP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Número de </a:t>
                      </a:r>
                      <a:r>
                        <a:rPr lang="es-PE" sz="800" b="1" i="0" u="none" strike="noStrike" dirty="0" err="1" smtClean="0">
                          <a:solidFill>
                            <a:srgbClr val="FF0000"/>
                          </a:solidFill>
                          <a:latin typeface="Arial"/>
                        </a:rPr>
                        <a:t>identifi-cación</a:t>
                      </a:r>
                      <a:r>
                        <a:rPr lang="es-PE" sz="800" b="1" i="0" u="none" strike="noStrike" dirty="0" smtClean="0">
                          <a:solidFill>
                            <a:srgbClr val="FF0000"/>
                          </a:solidFill>
                          <a:latin typeface="Arial"/>
                        </a:rPr>
                        <a:t> </a:t>
                      </a:r>
                      <a:r>
                        <a:rPr lang="es-PE" sz="800" b="1" i="0" u="none" strike="noStrike" dirty="0">
                          <a:solidFill>
                            <a:srgbClr val="FF0000"/>
                          </a:solidFill>
                          <a:latin typeface="Arial"/>
                        </a:rPr>
                        <a:t>fiscal del </a:t>
                      </a:r>
                      <a:r>
                        <a:rPr lang="es-PE" sz="800" b="1" i="0" u="none" strike="noStrike" dirty="0" err="1" smtClean="0">
                          <a:solidFill>
                            <a:srgbClr val="FF0000"/>
                          </a:solidFill>
                          <a:latin typeface="Arial"/>
                        </a:rPr>
                        <a:t>benefi-ciario</a:t>
                      </a:r>
                      <a:r>
                        <a:rPr lang="es-PE" sz="800" b="1" i="0" u="none" strike="noStrike" dirty="0" smtClean="0">
                          <a:solidFill>
                            <a:srgbClr val="FF0000"/>
                          </a:solidFill>
                          <a:latin typeface="Arial"/>
                        </a:rPr>
                        <a:t> </a:t>
                      </a:r>
                      <a:r>
                        <a:rPr lang="es-PE" sz="800" b="1" i="0" u="none" strike="noStrike" dirty="0">
                          <a:solidFill>
                            <a:srgbClr val="FF0000"/>
                          </a:solidFill>
                          <a:latin typeface="Arial"/>
                        </a:rPr>
                        <a:t>efectivo de los pagos</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Nombre / Razón Social del </a:t>
                      </a:r>
                      <a:r>
                        <a:rPr lang="es-PE" sz="800" b="1" i="0" u="none" strike="noStrike" dirty="0" err="1" smtClean="0">
                          <a:solidFill>
                            <a:srgbClr val="FF0000"/>
                          </a:solidFill>
                          <a:latin typeface="Arial"/>
                        </a:rPr>
                        <a:t>benefi-ciario</a:t>
                      </a:r>
                      <a:r>
                        <a:rPr lang="es-PE" sz="800" b="1" i="0" u="none" strike="noStrike" dirty="0" smtClean="0">
                          <a:solidFill>
                            <a:srgbClr val="FF0000"/>
                          </a:solidFill>
                          <a:latin typeface="Arial"/>
                        </a:rPr>
                        <a:t> </a:t>
                      </a:r>
                      <a:r>
                        <a:rPr lang="es-PE" sz="800" b="1" i="0" u="none" strike="noStrike" dirty="0">
                          <a:solidFill>
                            <a:srgbClr val="FF0000"/>
                          </a:solidFill>
                          <a:latin typeface="Arial"/>
                        </a:rPr>
                        <a:t>efectivo de los pagos</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País de </a:t>
                      </a:r>
                      <a:r>
                        <a:rPr lang="es-PE" sz="800" b="1" i="0" u="none" strike="noStrike" dirty="0" smtClean="0">
                          <a:solidFill>
                            <a:srgbClr val="FF0000"/>
                          </a:solidFill>
                          <a:latin typeface="Arial"/>
                        </a:rPr>
                        <a:t>residen-</a:t>
                      </a:r>
                      <a:r>
                        <a:rPr lang="es-PE" sz="800" b="1" i="0" u="none" strike="noStrike" dirty="0" err="1" smtClean="0">
                          <a:solidFill>
                            <a:srgbClr val="FF0000"/>
                          </a:solidFill>
                          <a:latin typeface="Arial"/>
                        </a:rPr>
                        <a:t>cia</a:t>
                      </a:r>
                      <a:r>
                        <a:rPr lang="es-PE" sz="800" b="1" i="0" u="none" strike="noStrike" dirty="0" smtClean="0">
                          <a:solidFill>
                            <a:srgbClr val="FF0000"/>
                          </a:solidFill>
                          <a:latin typeface="Arial"/>
                        </a:rPr>
                        <a:t> </a:t>
                      </a:r>
                      <a:r>
                        <a:rPr lang="es-PE" sz="800" b="1" i="0" u="none" strike="noStrike" dirty="0">
                          <a:solidFill>
                            <a:srgbClr val="FF0000"/>
                          </a:solidFill>
                          <a:latin typeface="Arial"/>
                        </a:rPr>
                        <a:t>del </a:t>
                      </a:r>
                      <a:r>
                        <a:rPr lang="es-PE" sz="800" b="1" i="0" u="none" strike="noStrike" dirty="0" err="1" smtClean="0">
                          <a:solidFill>
                            <a:srgbClr val="FF0000"/>
                          </a:solidFill>
                          <a:latin typeface="Arial"/>
                        </a:rPr>
                        <a:t>benefi-ciario</a:t>
                      </a:r>
                      <a:r>
                        <a:rPr lang="es-PE" sz="800" b="1" i="0" u="none" strike="noStrike" dirty="0" smtClean="0">
                          <a:solidFill>
                            <a:srgbClr val="FF0000"/>
                          </a:solidFill>
                          <a:latin typeface="Arial"/>
                        </a:rPr>
                        <a:t> </a:t>
                      </a:r>
                      <a:r>
                        <a:rPr lang="es-PE" sz="800" b="1" i="0" u="none" strike="noStrike" dirty="0">
                          <a:solidFill>
                            <a:srgbClr val="FF0000"/>
                          </a:solidFill>
                          <a:latin typeface="Arial"/>
                        </a:rPr>
                        <a:t>efectivo de los pagos (Tabla 4)</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Vínculo entre el </a:t>
                      </a:r>
                      <a:r>
                        <a:rPr lang="es-PE" sz="800" b="1" i="0" u="none" strike="noStrike" dirty="0" err="1" smtClean="0">
                          <a:solidFill>
                            <a:srgbClr val="FF0000"/>
                          </a:solidFill>
                          <a:latin typeface="Arial"/>
                        </a:rPr>
                        <a:t>contribu</a:t>
                      </a:r>
                      <a:r>
                        <a:rPr lang="es-PE" sz="800" b="1" i="0" u="none" strike="noStrike" dirty="0" smtClean="0">
                          <a:solidFill>
                            <a:srgbClr val="FF0000"/>
                          </a:solidFill>
                          <a:latin typeface="Arial"/>
                        </a:rPr>
                        <a:t>-yente </a:t>
                      </a:r>
                      <a:r>
                        <a:rPr lang="es-PE" sz="800" b="1" i="0" u="none" strike="noStrike" dirty="0">
                          <a:solidFill>
                            <a:srgbClr val="FF0000"/>
                          </a:solidFill>
                          <a:latin typeface="Arial"/>
                        </a:rPr>
                        <a:t>y el residente en el extranjero (Tabla 27)</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Renta bruta</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err="1" smtClean="0">
                          <a:solidFill>
                            <a:srgbClr val="FF0000"/>
                          </a:solidFill>
                          <a:latin typeface="Arial"/>
                        </a:rPr>
                        <a:t>Deduc-ción</a:t>
                      </a:r>
                      <a:r>
                        <a:rPr lang="es-PE" sz="800" b="1" i="0" u="none" strike="noStrike" dirty="0" smtClean="0">
                          <a:solidFill>
                            <a:srgbClr val="FF0000"/>
                          </a:solidFill>
                          <a:latin typeface="Arial"/>
                        </a:rPr>
                        <a:t> </a:t>
                      </a:r>
                      <a:r>
                        <a:rPr lang="es-PE" sz="800" b="1" i="0" u="none" strike="noStrike" dirty="0">
                          <a:solidFill>
                            <a:srgbClr val="FF0000"/>
                          </a:solidFill>
                          <a:latin typeface="Arial"/>
                        </a:rPr>
                        <a:t>/ Costo de </a:t>
                      </a:r>
                      <a:r>
                        <a:rPr lang="es-PE" sz="800" b="1" i="0" u="none" strike="noStrike" dirty="0" err="1" smtClean="0">
                          <a:solidFill>
                            <a:srgbClr val="FF0000"/>
                          </a:solidFill>
                          <a:latin typeface="Arial"/>
                        </a:rPr>
                        <a:t>Enaje</a:t>
                      </a:r>
                      <a:r>
                        <a:rPr lang="es-PE" sz="800" b="1" i="0" u="none" strike="noStrike" dirty="0" smtClean="0">
                          <a:solidFill>
                            <a:srgbClr val="FF0000"/>
                          </a:solidFill>
                          <a:latin typeface="Arial"/>
                        </a:rPr>
                        <a:t>-nación </a:t>
                      </a:r>
                      <a:r>
                        <a:rPr lang="es-PE" sz="800" b="1" i="0" u="none" strike="noStrike" dirty="0">
                          <a:solidFill>
                            <a:srgbClr val="FF0000"/>
                          </a:solidFill>
                          <a:latin typeface="Arial"/>
                        </a:rPr>
                        <a:t>de bienes de capital</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a:solidFill>
                            <a:srgbClr val="FF0000"/>
                          </a:solidFill>
                          <a:latin typeface="Arial"/>
                        </a:rPr>
                        <a:t>Renta Neta</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Tasa de </a:t>
                      </a:r>
                      <a:r>
                        <a:rPr lang="es-PE" sz="800" b="1" i="0" u="none" strike="noStrike" dirty="0" smtClean="0">
                          <a:solidFill>
                            <a:srgbClr val="FF0000"/>
                          </a:solidFill>
                          <a:latin typeface="Arial"/>
                        </a:rPr>
                        <a:t>reten-</a:t>
                      </a:r>
                      <a:r>
                        <a:rPr lang="es-PE" sz="800" b="1" i="0" u="none" strike="noStrike" dirty="0" err="1" smtClean="0">
                          <a:solidFill>
                            <a:srgbClr val="FF0000"/>
                          </a:solidFill>
                          <a:latin typeface="Arial"/>
                        </a:rPr>
                        <a:t>ción</a:t>
                      </a:r>
                      <a:endParaRPr lang="es-PE" sz="800" b="1" i="0" u="none" strike="noStrike" dirty="0">
                        <a:solidFill>
                          <a:srgbClr val="FF0000"/>
                        </a:solidFill>
                        <a:latin typeface="Arial"/>
                      </a:endParaRP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FF0000"/>
                          </a:solidFill>
                          <a:latin typeface="Arial"/>
                        </a:rPr>
                        <a:t>Impuesto </a:t>
                      </a:r>
                      <a:endParaRPr lang="es-PE" sz="800" b="1" i="0" u="none" strike="noStrike" dirty="0" smtClean="0">
                        <a:solidFill>
                          <a:srgbClr val="FF0000"/>
                        </a:solidFill>
                        <a:latin typeface="Arial"/>
                      </a:endParaRPr>
                    </a:p>
                    <a:p>
                      <a:pPr algn="ctr" fontAlgn="ctr"/>
                      <a:r>
                        <a:rPr lang="es-PE" sz="800" b="1" i="0" u="none" strike="noStrike" dirty="0" smtClean="0">
                          <a:solidFill>
                            <a:srgbClr val="FF0000"/>
                          </a:solidFill>
                          <a:latin typeface="Arial"/>
                        </a:rPr>
                        <a:t>rete-nido</a:t>
                      </a:r>
                      <a:endParaRPr lang="es-PE" sz="800" b="1" i="0" u="none" strike="noStrike" dirty="0">
                        <a:solidFill>
                          <a:srgbClr val="FF0000"/>
                        </a:solidFill>
                        <a:latin typeface="Arial"/>
                      </a:endParaRP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err="1" smtClean="0">
                          <a:solidFill>
                            <a:srgbClr val="FF0000"/>
                          </a:solidFill>
                          <a:latin typeface="Arial"/>
                        </a:rPr>
                        <a:t>Conve-nio</a:t>
                      </a:r>
                      <a:r>
                        <a:rPr lang="es-PE" sz="800" b="1" i="0" u="none" strike="noStrike" dirty="0" smtClean="0">
                          <a:solidFill>
                            <a:srgbClr val="FF0000"/>
                          </a:solidFill>
                          <a:latin typeface="Arial"/>
                        </a:rPr>
                        <a:t> </a:t>
                      </a:r>
                      <a:r>
                        <a:rPr lang="es-PE" sz="800" b="1" i="0" u="none" strike="noStrike" dirty="0">
                          <a:solidFill>
                            <a:srgbClr val="FF0000"/>
                          </a:solidFill>
                          <a:latin typeface="Arial"/>
                        </a:rPr>
                        <a:t>para evitar la doble </a:t>
                      </a:r>
                      <a:r>
                        <a:rPr lang="es-PE" sz="800" b="1" i="0" u="none" strike="noStrike" dirty="0" err="1" smtClean="0">
                          <a:solidFill>
                            <a:srgbClr val="FF0000"/>
                          </a:solidFill>
                          <a:latin typeface="Arial"/>
                        </a:rPr>
                        <a:t>impo-sición</a:t>
                      </a:r>
                      <a:r>
                        <a:rPr lang="es-PE" sz="800" b="1" i="0" u="none" strike="noStrike" dirty="0" smtClean="0">
                          <a:solidFill>
                            <a:srgbClr val="FF0000"/>
                          </a:solidFill>
                          <a:latin typeface="Arial"/>
                        </a:rPr>
                        <a:t> aplica-</a:t>
                      </a:r>
                      <a:r>
                        <a:rPr lang="es-PE" sz="800" b="1" i="0" u="none" strike="noStrike" dirty="0" err="1" smtClean="0">
                          <a:solidFill>
                            <a:srgbClr val="FF0000"/>
                          </a:solidFill>
                          <a:latin typeface="Arial"/>
                        </a:rPr>
                        <a:t>ble</a:t>
                      </a:r>
                      <a:r>
                        <a:rPr lang="es-PE" sz="800" b="1" i="0" u="none" strike="noStrike" dirty="0" smtClean="0">
                          <a:solidFill>
                            <a:srgbClr val="FF0000"/>
                          </a:solidFill>
                          <a:latin typeface="Arial"/>
                        </a:rPr>
                        <a:t> </a:t>
                      </a:r>
                      <a:r>
                        <a:rPr lang="es-PE" sz="800" b="1" i="0" u="none" strike="noStrike" dirty="0">
                          <a:solidFill>
                            <a:srgbClr val="FF0000"/>
                          </a:solidFill>
                          <a:latin typeface="Arial"/>
                        </a:rPr>
                        <a:t>(Tabla 25)</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err="1" smtClean="0">
                          <a:solidFill>
                            <a:srgbClr val="FF0000"/>
                          </a:solidFill>
                          <a:latin typeface="Arial"/>
                        </a:rPr>
                        <a:t>Exone</a:t>
                      </a:r>
                      <a:r>
                        <a:rPr lang="es-PE" sz="800" b="1" i="0" u="none" strike="noStrike" dirty="0" smtClean="0">
                          <a:solidFill>
                            <a:srgbClr val="FF0000"/>
                          </a:solidFill>
                          <a:latin typeface="Arial"/>
                        </a:rPr>
                        <a:t>-ración </a:t>
                      </a:r>
                      <a:r>
                        <a:rPr lang="es-PE" sz="800" b="1" i="0" u="none" strike="noStrike" dirty="0">
                          <a:solidFill>
                            <a:srgbClr val="FF0000"/>
                          </a:solidFill>
                          <a:latin typeface="Arial"/>
                        </a:rPr>
                        <a:t>aplicada (Tabla 33)</a:t>
                      </a:r>
                    </a:p>
                  </a:txBody>
                  <a:tcPr marL="3315" marR="3315" marT="3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132618">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618">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2618">
                <a:tc>
                  <a:txBody>
                    <a:bodyPr/>
                    <a:lstStyle/>
                    <a:p>
                      <a:pPr algn="ctr" fontAlgn="b"/>
                      <a:r>
                        <a:rPr lang="es-PE" sz="900" b="0" i="0" u="none" strike="noStrike" dirty="0">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3315" marR="3315" marT="3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7 Rectángulo"/>
          <p:cNvSpPr/>
          <p:nvPr/>
        </p:nvSpPr>
        <p:spPr>
          <a:xfrm>
            <a:off x="5518298" y="3264195"/>
            <a:ext cx="2083981" cy="63452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1" name="10 Flecha abajo"/>
          <p:cNvSpPr/>
          <p:nvPr/>
        </p:nvSpPr>
        <p:spPr>
          <a:xfrm rot="10800000">
            <a:off x="6315658" y="3806446"/>
            <a:ext cx="478545" cy="483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5" name="14 Rectángulo"/>
          <p:cNvSpPr/>
          <p:nvPr/>
        </p:nvSpPr>
        <p:spPr>
          <a:xfrm>
            <a:off x="1786271" y="3278366"/>
            <a:ext cx="3746112" cy="62035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6" name="15 Flecha abajo"/>
          <p:cNvSpPr/>
          <p:nvPr/>
        </p:nvSpPr>
        <p:spPr>
          <a:xfrm rot="10800000">
            <a:off x="3171828" y="3809984"/>
            <a:ext cx="478545" cy="483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7" name="16 Rectángulo"/>
          <p:cNvSpPr/>
          <p:nvPr/>
        </p:nvSpPr>
        <p:spPr>
          <a:xfrm>
            <a:off x="7602278" y="3260637"/>
            <a:ext cx="474929" cy="63807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8" name="17 Flecha abajo"/>
          <p:cNvSpPr/>
          <p:nvPr/>
        </p:nvSpPr>
        <p:spPr>
          <a:xfrm rot="10800000">
            <a:off x="7605789" y="3809984"/>
            <a:ext cx="478545" cy="483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9" name="18 Rectángulo"/>
          <p:cNvSpPr/>
          <p:nvPr/>
        </p:nvSpPr>
        <p:spPr>
          <a:xfrm>
            <a:off x="310933" y="5911702"/>
            <a:ext cx="3984619" cy="44732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20" name="19 Flecha abajo"/>
          <p:cNvSpPr/>
          <p:nvPr/>
        </p:nvSpPr>
        <p:spPr>
          <a:xfrm rot="10800000">
            <a:off x="1917325" y="6202840"/>
            <a:ext cx="478545" cy="483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21" name="20 Rectángulo"/>
          <p:cNvSpPr/>
          <p:nvPr/>
        </p:nvSpPr>
        <p:spPr>
          <a:xfrm>
            <a:off x="4295552" y="5911702"/>
            <a:ext cx="4210495" cy="44732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22" name="21 Flecha abajo"/>
          <p:cNvSpPr/>
          <p:nvPr/>
        </p:nvSpPr>
        <p:spPr>
          <a:xfrm rot="10800000">
            <a:off x="5940137" y="6206378"/>
            <a:ext cx="478545" cy="483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23" name="22 Rectángulo"/>
          <p:cNvSpPr/>
          <p:nvPr/>
        </p:nvSpPr>
        <p:spPr>
          <a:xfrm>
            <a:off x="8077207" y="3274808"/>
            <a:ext cx="818119" cy="63807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24" name="23 Flecha abajo"/>
          <p:cNvSpPr/>
          <p:nvPr/>
        </p:nvSpPr>
        <p:spPr>
          <a:xfrm rot="10800000">
            <a:off x="8247307" y="3813522"/>
            <a:ext cx="478545" cy="483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22552" y="308472"/>
            <a:ext cx="8855582" cy="914400"/>
          </a:xfrm>
          <a:prstGeom prst="rect">
            <a:avLst/>
          </a:prstGeom>
        </p:spPr>
        <p:txBody>
          <a:bodyPr/>
          <a:lstStyle/>
          <a:p>
            <a:pPr>
              <a:defRPr/>
            </a:pPr>
            <a:r>
              <a:rPr lang="es-PE" sz="2800" dirty="0" smtClean="0">
                <a:solidFill>
                  <a:schemeClr val="bg1"/>
                </a:solidFill>
                <a:latin typeface="Arial"/>
                <a:ea typeface="+mj-ea"/>
                <a:cs typeface="Arial"/>
              </a:rPr>
              <a:t>8.2 Registro de Compras</a:t>
            </a:r>
          </a:p>
          <a:p>
            <a:pPr>
              <a:defRPr/>
            </a:pPr>
            <a:r>
              <a:rPr lang="es-PE" sz="2800" dirty="0" smtClean="0">
                <a:solidFill>
                  <a:schemeClr val="bg1"/>
                </a:solidFill>
                <a:latin typeface="Arial"/>
                <a:ea typeface="+mj-ea"/>
                <a:cs typeface="Arial"/>
              </a:rPr>
              <a:t>      Versión completa (2/2)</a:t>
            </a:r>
          </a:p>
        </p:txBody>
      </p:sp>
      <p:sp>
        <p:nvSpPr>
          <p:cNvPr id="12" name="11 CuadroTexto"/>
          <p:cNvSpPr txBox="1"/>
          <p:nvPr/>
        </p:nvSpPr>
        <p:spPr>
          <a:xfrm>
            <a:off x="1873258" y="1453457"/>
            <a:ext cx="5398265" cy="369332"/>
          </a:xfrm>
          <a:prstGeom prst="rect">
            <a:avLst/>
          </a:prstGeom>
          <a:noFill/>
        </p:spPr>
        <p:txBody>
          <a:bodyPr wrap="square" rtlCol="0">
            <a:spAutoFit/>
          </a:bodyPr>
          <a:lstStyle/>
          <a:p>
            <a:pPr algn="ctr"/>
            <a:r>
              <a:rPr lang="es-PE" dirty="0" smtClean="0">
                <a:solidFill>
                  <a:srgbClr val="FF0000"/>
                </a:solidFill>
                <a:latin typeface="Arial"/>
                <a:cs typeface="Arial"/>
              </a:rPr>
              <a:t>Importación de bienes</a:t>
            </a:r>
            <a:endParaRPr lang="es-PE" dirty="0">
              <a:solidFill>
                <a:srgbClr val="FF0000"/>
              </a:solidFill>
            </a:endParaRPr>
          </a:p>
        </p:txBody>
      </p:sp>
      <p:graphicFrame>
        <p:nvGraphicFramePr>
          <p:cNvPr id="16" name="15 Tabla"/>
          <p:cNvGraphicFramePr>
            <a:graphicFrameLocks noGrp="1"/>
          </p:cNvGraphicFramePr>
          <p:nvPr/>
        </p:nvGraphicFramePr>
        <p:xfrm>
          <a:off x="222552" y="1840679"/>
          <a:ext cx="8660190" cy="4267200"/>
        </p:xfrm>
        <a:graphic>
          <a:graphicData uri="http://schemas.openxmlformats.org/drawingml/2006/table">
            <a:tbl>
              <a:tblPr firstRow="1" bandRow="1">
                <a:tableStyleId>{5C22544A-7EE6-4342-B048-85BDC9FD1C3A}</a:tableStyleId>
              </a:tblPr>
              <a:tblGrid>
                <a:gridCol w="323713">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gridCol w="1092529">
                  <a:extLst>
                    <a:ext uri="{9D8B030D-6E8A-4147-A177-3AD203B41FA5}">
                      <a16:colId xmlns:a16="http://schemas.microsoft.com/office/drawing/2014/main" val="20002"/>
                    </a:ext>
                  </a:extLst>
                </a:gridCol>
                <a:gridCol w="1389413">
                  <a:extLst>
                    <a:ext uri="{9D8B030D-6E8A-4147-A177-3AD203B41FA5}">
                      <a16:colId xmlns:a16="http://schemas.microsoft.com/office/drawing/2014/main" val="20003"/>
                    </a:ext>
                  </a:extLst>
                </a:gridCol>
                <a:gridCol w="1068780">
                  <a:extLst>
                    <a:ext uri="{9D8B030D-6E8A-4147-A177-3AD203B41FA5}">
                      <a16:colId xmlns:a16="http://schemas.microsoft.com/office/drawing/2014/main" val="20004"/>
                    </a:ext>
                  </a:extLst>
                </a:gridCol>
                <a:gridCol w="1638794">
                  <a:extLst>
                    <a:ext uri="{9D8B030D-6E8A-4147-A177-3AD203B41FA5}">
                      <a16:colId xmlns:a16="http://schemas.microsoft.com/office/drawing/2014/main" val="20005"/>
                    </a:ext>
                  </a:extLst>
                </a:gridCol>
                <a:gridCol w="2101932">
                  <a:extLst>
                    <a:ext uri="{9D8B030D-6E8A-4147-A177-3AD203B41FA5}">
                      <a16:colId xmlns:a16="http://schemas.microsoft.com/office/drawing/2014/main" val="20006"/>
                    </a:ext>
                  </a:extLst>
                </a:gridCol>
              </a:tblGrid>
              <a:tr h="370840">
                <a:tc>
                  <a:txBody>
                    <a:bodyPr/>
                    <a:lstStyle/>
                    <a:p>
                      <a:pPr algn="ctr">
                        <a:spcAft>
                          <a:spcPts val="0"/>
                        </a:spcAft>
                      </a:pPr>
                      <a:r>
                        <a:rPr lang="es-PE" sz="1400" b="1" dirty="0">
                          <a:latin typeface="Calibri"/>
                          <a:ea typeface="Calibri"/>
                          <a:cs typeface="Times New Roman"/>
                        </a:rPr>
                        <a:t>N°</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b="1" dirty="0">
                          <a:latin typeface="Calibri"/>
                          <a:ea typeface="Calibri"/>
                          <a:cs typeface="Times New Roman"/>
                        </a:rPr>
                        <a:t>Factura (</a:t>
                      </a:r>
                      <a:r>
                        <a:rPr lang="es-PE" sz="1400" b="1" dirty="0" err="1">
                          <a:latin typeface="Calibri"/>
                          <a:ea typeface="Calibri"/>
                          <a:cs typeface="Times New Roman"/>
                        </a:rPr>
                        <a:t>Invoice</a:t>
                      </a:r>
                      <a:r>
                        <a:rPr lang="es-PE" sz="1400" b="1" dirty="0">
                          <a:latin typeface="Calibri"/>
                          <a:ea typeface="Calibri"/>
                          <a:cs typeface="Times New Roman"/>
                        </a:rPr>
                        <a:t>) del no domiciliado (bienes)</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b="1" dirty="0">
                          <a:latin typeface="Calibri"/>
                          <a:ea typeface="Calibri"/>
                          <a:cs typeface="Times New Roman"/>
                        </a:rPr>
                        <a:t>Mes de la emisión de la DUA</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b="1">
                          <a:latin typeface="Calibri"/>
                          <a:ea typeface="Calibri"/>
                          <a:cs typeface="Times New Roman"/>
                        </a:rPr>
                        <a:t>Mes del registro contable (Asiento contable en el Libro Diario o LDFS)</a:t>
                      </a:r>
                      <a:endParaRPr lang="es-PE" sz="1400">
                        <a:latin typeface="Calibri"/>
                        <a:ea typeface="Calibri"/>
                        <a:cs typeface="Times New Roman"/>
                      </a:endParaRPr>
                    </a:p>
                  </a:txBody>
                  <a:tcPr marL="68580" marR="68580" marT="0" marB="0"/>
                </a:tc>
                <a:tc>
                  <a:txBody>
                    <a:bodyPr/>
                    <a:lstStyle/>
                    <a:p>
                      <a:pPr algn="ctr">
                        <a:spcAft>
                          <a:spcPts val="0"/>
                        </a:spcAft>
                      </a:pPr>
                      <a:r>
                        <a:rPr lang="es-PE" sz="1400" b="1">
                          <a:latin typeface="Calibri"/>
                          <a:ea typeface="Calibri"/>
                          <a:cs typeface="Times New Roman"/>
                        </a:rPr>
                        <a:t>Mes de pago al No domicilado</a:t>
                      </a:r>
                      <a:endParaRPr lang="es-PE" sz="1400">
                        <a:latin typeface="Calibri"/>
                        <a:ea typeface="Calibri"/>
                        <a:cs typeface="Times New Roman"/>
                      </a:endParaRPr>
                    </a:p>
                  </a:txBody>
                  <a:tcPr marL="68580" marR="68580" marT="0" marB="0"/>
                </a:tc>
                <a:tc>
                  <a:txBody>
                    <a:bodyPr/>
                    <a:lstStyle/>
                    <a:p>
                      <a:pPr algn="ctr">
                        <a:spcAft>
                          <a:spcPts val="0"/>
                        </a:spcAft>
                      </a:pPr>
                      <a:r>
                        <a:rPr lang="es-PE" sz="1400" b="1">
                          <a:latin typeface="Calibri"/>
                          <a:ea typeface="Calibri"/>
                          <a:cs typeface="Times New Roman"/>
                        </a:rPr>
                        <a:t>Mes de anotación de la DUA en el 8.1 Reg. de Compras (Crédito Fiscal)</a:t>
                      </a:r>
                      <a:endParaRPr lang="es-PE" sz="1400">
                        <a:latin typeface="Calibri"/>
                        <a:ea typeface="Calibri"/>
                        <a:cs typeface="Times New Roman"/>
                      </a:endParaRPr>
                    </a:p>
                  </a:txBody>
                  <a:tcPr marL="68580" marR="68580" marT="0" marB="0"/>
                </a:tc>
                <a:tc>
                  <a:txBody>
                    <a:bodyPr/>
                    <a:lstStyle/>
                    <a:p>
                      <a:pPr algn="ctr">
                        <a:spcAft>
                          <a:spcPts val="0"/>
                        </a:spcAft>
                      </a:pPr>
                      <a:r>
                        <a:rPr lang="es-PE" sz="1400" b="1" dirty="0">
                          <a:latin typeface="Calibri"/>
                          <a:ea typeface="Calibri"/>
                          <a:cs typeface="Times New Roman"/>
                        </a:rPr>
                        <a:t>Mes de anotación de la Factura (</a:t>
                      </a:r>
                      <a:r>
                        <a:rPr lang="es-PE" sz="1400" b="1" dirty="0" err="1">
                          <a:latin typeface="Calibri"/>
                          <a:ea typeface="Calibri"/>
                          <a:cs typeface="Times New Roman"/>
                        </a:rPr>
                        <a:t>Invoice</a:t>
                      </a:r>
                      <a:r>
                        <a:rPr lang="es-PE" sz="1400" b="1" dirty="0">
                          <a:latin typeface="Calibri"/>
                          <a:ea typeface="Calibri"/>
                          <a:cs typeface="Times New Roman"/>
                        </a:rPr>
                        <a:t>) en el 8.2 Reg. de Compras </a:t>
                      </a:r>
                      <a:endParaRPr lang="es-PE" sz="1400" dirty="0">
                        <a:latin typeface="Calibri"/>
                        <a:ea typeface="Calibri"/>
                        <a:cs typeface="Times New Roman"/>
                      </a:endParaRPr>
                    </a:p>
                    <a:p>
                      <a:pPr algn="ctr">
                        <a:spcAft>
                          <a:spcPts val="0"/>
                        </a:spcAft>
                      </a:pPr>
                      <a:r>
                        <a:rPr lang="es-PE" sz="1400" b="1" dirty="0">
                          <a:latin typeface="Calibri"/>
                          <a:ea typeface="Calibri"/>
                          <a:cs typeface="Times New Roman"/>
                        </a:rPr>
                        <a:t>(No domiciliados)</a:t>
                      </a:r>
                      <a:endParaRPr lang="es-PE" sz="1400" dirty="0">
                        <a:latin typeface="Calibri"/>
                        <a:ea typeface="Calibri"/>
                        <a:cs typeface="Times New Roman"/>
                      </a:endParaRPr>
                    </a:p>
                    <a:p>
                      <a:pPr algn="ctr">
                        <a:spcAft>
                          <a:spcPts val="0"/>
                        </a:spcAft>
                      </a:pPr>
                      <a:r>
                        <a:rPr lang="es-PE" sz="1400" b="1" dirty="0">
                          <a:latin typeface="Calibri"/>
                          <a:ea typeface="Calibri"/>
                          <a:cs typeface="Times New Roman"/>
                        </a:rPr>
                        <a:t>Criterio: Impuesto a la Renta – Costo o Gasto</a:t>
                      </a:r>
                      <a:endParaRPr lang="es-PE" sz="14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ctr">
                        <a:spcAft>
                          <a:spcPts val="0"/>
                        </a:spcAft>
                      </a:pPr>
                      <a:r>
                        <a:rPr lang="es-PE" sz="1400">
                          <a:solidFill>
                            <a:srgbClr val="0F243E"/>
                          </a:solidFill>
                          <a:latin typeface="Calibri"/>
                          <a:ea typeface="Calibri"/>
                          <a:cs typeface="Times New Roman"/>
                        </a:rPr>
                        <a:t>1</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 al Mes 13</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p>
                      <a:pPr algn="ctr">
                        <a:spcAft>
                          <a:spcPts val="0"/>
                        </a:spcAft>
                      </a:pPr>
                      <a:r>
                        <a:rPr lang="es-PE" sz="1400">
                          <a:solidFill>
                            <a:srgbClr val="0F243E"/>
                          </a:solidFill>
                          <a:latin typeface="Calibri"/>
                          <a:ea typeface="Calibri"/>
                          <a:cs typeface="Times New Roman"/>
                        </a:rPr>
                        <a:t>Se referencia la DUA </a:t>
                      </a:r>
                      <a:endParaRPr lang="es-PE" sz="14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ctr">
                        <a:spcAft>
                          <a:spcPts val="0"/>
                        </a:spcAft>
                      </a:pPr>
                      <a:r>
                        <a:rPr lang="es-PE" sz="1400">
                          <a:solidFill>
                            <a:srgbClr val="0F243E"/>
                          </a:solidFill>
                          <a:latin typeface="Calibri"/>
                          <a:ea typeface="Calibri"/>
                          <a:cs typeface="Times New Roman"/>
                        </a:rPr>
                        <a:t>2</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2</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 al Mes 13</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p>
                      <a:pPr algn="ctr">
                        <a:spcAft>
                          <a:spcPts val="0"/>
                        </a:spcAft>
                      </a:pPr>
                      <a:r>
                        <a:rPr lang="es-PE" sz="1400">
                          <a:solidFill>
                            <a:srgbClr val="0F243E"/>
                          </a:solidFill>
                          <a:latin typeface="Calibri"/>
                          <a:ea typeface="Calibri"/>
                          <a:cs typeface="Times New Roman"/>
                        </a:rPr>
                        <a:t>Se referencia la DUA</a:t>
                      </a:r>
                      <a:endParaRPr lang="es-PE" sz="14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ctr">
                        <a:spcAft>
                          <a:spcPts val="0"/>
                        </a:spcAft>
                      </a:pPr>
                      <a:r>
                        <a:rPr lang="es-PE" sz="1400">
                          <a:solidFill>
                            <a:srgbClr val="0F243E"/>
                          </a:solidFill>
                          <a:latin typeface="Calibri"/>
                          <a:ea typeface="Calibri"/>
                          <a:cs typeface="Times New Roman"/>
                        </a:rPr>
                        <a:t>3</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2</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2</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2</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 al Mes 13</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p>
                      <a:pPr algn="ctr">
                        <a:spcAft>
                          <a:spcPts val="0"/>
                        </a:spcAft>
                      </a:pPr>
                      <a:r>
                        <a:rPr lang="es-PE" sz="1400" dirty="0" smtClean="0">
                          <a:solidFill>
                            <a:srgbClr val="0F243E"/>
                          </a:solidFill>
                          <a:latin typeface="+mn-lt"/>
                          <a:ea typeface="Calibri"/>
                          <a:cs typeface="Times New Roman"/>
                        </a:rPr>
                        <a:t>NO se referencia nada</a:t>
                      </a:r>
                      <a:endParaRPr lang="es-PE" sz="1400" dirty="0">
                        <a:latin typeface="+mn-lt"/>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gn="ctr">
                        <a:spcAft>
                          <a:spcPts val="0"/>
                        </a:spcAft>
                      </a:pPr>
                      <a:r>
                        <a:rPr lang="es-PE" sz="1400">
                          <a:solidFill>
                            <a:srgbClr val="0F243E"/>
                          </a:solidFill>
                          <a:latin typeface="Calibri"/>
                          <a:ea typeface="Calibri"/>
                          <a:cs typeface="Times New Roman"/>
                        </a:rPr>
                        <a:t>4</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2</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2</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3</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 al Mes 13</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p>
                      <a:pPr algn="ctr">
                        <a:spcAft>
                          <a:spcPts val="0"/>
                        </a:spcAft>
                      </a:pPr>
                      <a:r>
                        <a:rPr lang="es-PE" sz="1400" dirty="0">
                          <a:solidFill>
                            <a:srgbClr val="0F243E"/>
                          </a:solidFill>
                          <a:latin typeface="Calibri"/>
                          <a:ea typeface="Calibri"/>
                          <a:cs typeface="Times New Roman"/>
                        </a:rPr>
                        <a:t>NO se referencia nada</a:t>
                      </a:r>
                      <a:endParaRPr lang="es-PE" sz="14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gn="ctr">
                        <a:spcAft>
                          <a:spcPts val="0"/>
                        </a:spcAft>
                      </a:pPr>
                      <a:r>
                        <a:rPr lang="es-PE" sz="1400">
                          <a:solidFill>
                            <a:srgbClr val="0F243E"/>
                          </a:solidFill>
                          <a:latin typeface="Calibri"/>
                          <a:ea typeface="Calibri"/>
                          <a:cs typeface="Times New Roman"/>
                        </a:rPr>
                        <a:t>5</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No hay (*)</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 al Mes 13</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p>
                      <a:pPr algn="ctr">
                        <a:spcAft>
                          <a:spcPts val="0"/>
                        </a:spcAft>
                      </a:pPr>
                      <a:r>
                        <a:rPr lang="es-PE" sz="1400" dirty="0">
                          <a:solidFill>
                            <a:srgbClr val="0F243E"/>
                          </a:solidFill>
                          <a:latin typeface="Calibri"/>
                          <a:ea typeface="Calibri"/>
                          <a:cs typeface="Times New Roman"/>
                        </a:rPr>
                        <a:t>NO se referencia nada</a:t>
                      </a:r>
                      <a:endParaRPr lang="es-PE" sz="14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gn="ctr">
                        <a:spcAft>
                          <a:spcPts val="0"/>
                        </a:spcAft>
                      </a:pPr>
                      <a:r>
                        <a:rPr lang="es-PE" sz="1400">
                          <a:solidFill>
                            <a:srgbClr val="0F243E"/>
                          </a:solidFill>
                          <a:latin typeface="Calibri"/>
                          <a:ea typeface="Calibri"/>
                          <a:cs typeface="Times New Roman"/>
                        </a:rPr>
                        <a:t>6</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No hay (*)</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2</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 al Mes 13</a:t>
                      </a:r>
                      <a:endParaRPr lang="es-PE" sz="1400" dirty="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p>
                      <a:pPr algn="ctr">
                        <a:spcAft>
                          <a:spcPts val="0"/>
                        </a:spcAft>
                      </a:pPr>
                      <a:r>
                        <a:rPr lang="es-PE" sz="1400" dirty="0">
                          <a:solidFill>
                            <a:srgbClr val="0F243E"/>
                          </a:solidFill>
                          <a:latin typeface="Calibri"/>
                          <a:ea typeface="Calibri"/>
                          <a:cs typeface="Times New Roman"/>
                        </a:rPr>
                        <a:t>NO se referencia nada</a:t>
                      </a:r>
                      <a:endParaRPr lang="es-PE" sz="14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spcAft>
                          <a:spcPts val="0"/>
                        </a:spcAft>
                      </a:pPr>
                      <a:r>
                        <a:rPr lang="es-PE" sz="1400">
                          <a:solidFill>
                            <a:srgbClr val="0F243E"/>
                          </a:solidFill>
                          <a:latin typeface="Calibri"/>
                          <a:ea typeface="Calibri"/>
                          <a:cs typeface="Times New Roman"/>
                        </a:rPr>
                        <a:t>  7</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No hay (*)</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2</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2</a:t>
                      </a:r>
                      <a:endParaRPr lang="es-PE" sz="1400">
                        <a:latin typeface="Calibri"/>
                        <a:ea typeface="Calibri"/>
                        <a:cs typeface="Times New Roman"/>
                      </a:endParaRPr>
                    </a:p>
                  </a:txBody>
                  <a:tcPr marL="68580" marR="68580" marT="0" marB="0"/>
                </a:tc>
                <a:tc>
                  <a:txBody>
                    <a:bodyPr/>
                    <a:lstStyle/>
                    <a:p>
                      <a:pPr algn="ctr">
                        <a:spcAft>
                          <a:spcPts val="0"/>
                        </a:spcAft>
                      </a:pPr>
                      <a:r>
                        <a:rPr lang="es-PE" sz="1400">
                          <a:solidFill>
                            <a:srgbClr val="0F243E"/>
                          </a:solidFill>
                          <a:latin typeface="Calibri"/>
                          <a:ea typeface="Calibri"/>
                          <a:cs typeface="Times New Roman"/>
                        </a:rPr>
                        <a:t>Mes 1 al Mes 13</a:t>
                      </a:r>
                      <a:endParaRPr lang="es-PE" sz="1400">
                        <a:latin typeface="Calibri"/>
                        <a:ea typeface="Calibri"/>
                        <a:cs typeface="Times New Roman"/>
                      </a:endParaRPr>
                    </a:p>
                  </a:txBody>
                  <a:tcPr marL="68580" marR="68580" marT="0" marB="0"/>
                </a:tc>
                <a:tc>
                  <a:txBody>
                    <a:bodyPr/>
                    <a:lstStyle/>
                    <a:p>
                      <a:pPr algn="ctr">
                        <a:spcAft>
                          <a:spcPts val="0"/>
                        </a:spcAft>
                      </a:pPr>
                      <a:r>
                        <a:rPr lang="es-PE" sz="1400" dirty="0">
                          <a:solidFill>
                            <a:srgbClr val="0F243E"/>
                          </a:solidFill>
                          <a:latin typeface="Calibri"/>
                          <a:ea typeface="Calibri"/>
                          <a:cs typeface="Times New Roman"/>
                        </a:rPr>
                        <a:t>Mes 1</a:t>
                      </a:r>
                      <a:endParaRPr lang="es-PE" sz="1400" dirty="0">
                        <a:latin typeface="Calibri"/>
                        <a:ea typeface="Calibri"/>
                        <a:cs typeface="Times New Roman"/>
                      </a:endParaRPr>
                    </a:p>
                    <a:p>
                      <a:pPr algn="ctr">
                        <a:spcAft>
                          <a:spcPts val="0"/>
                        </a:spcAft>
                      </a:pPr>
                      <a:r>
                        <a:rPr lang="es-PE" sz="1400" dirty="0">
                          <a:solidFill>
                            <a:srgbClr val="0F243E"/>
                          </a:solidFill>
                          <a:latin typeface="Calibri"/>
                          <a:ea typeface="Calibri"/>
                          <a:cs typeface="Times New Roman"/>
                        </a:rPr>
                        <a:t>NO se referencia nada</a:t>
                      </a:r>
                      <a:endParaRPr lang="es-PE" sz="14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7" name="16 CuadroTexto"/>
          <p:cNvSpPr txBox="1"/>
          <p:nvPr/>
        </p:nvSpPr>
        <p:spPr>
          <a:xfrm>
            <a:off x="222551" y="6198923"/>
            <a:ext cx="8339557" cy="307777"/>
          </a:xfrm>
          <a:prstGeom prst="rect">
            <a:avLst/>
          </a:prstGeom>
          <a:noFill/>
        </p:spPr>
        <p:txBody>
          <a:bodyPr wrap="square" rtlCol="0">
            <a:spAutoFit/>
          </a:bodyPr>
          <a:lstStyle/>
          <a:p>
            <a:r>
              <a:rPr lang="es-PE" sz="1400" dirty="0" smtClean="0"/>
              <a:t>(*) No hay DUA en los casos de ventas de bienes realizadas antes de su despacho a consumo.</a:t>
            </a:r>
            <a:endParaRPr lang="es-PE" sz="16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22552" y="308472"/>
            <a:ext cx="8855582" cy="914400"/>
          </a:xfrm>
          <a:prstGeom prst="rect">
            <a:avLst/>
          </a:prstGeom>
        </p:spPr>
        <p:txBody>
          <a:bodyPr/>
          <a:lstStyle/>
          <a:p>
            <a:pPr>
              <a:defRPr/>
            </a:pPr>
            <a:r>
              <a:rPr lang="es-PE" sz="2800" dirty="0" smtClean="0">
                <a:solidFill>
                  <a:schemeClr val="bg1"/>
                </a:solidFill>
                <a:latin typeface="Arial"/>
                <a:ea typeface="+mj-ea"/>
                <a:cs typeface="Arial"/>
              </a:rPr>
              <a:t>8.2 Registro de Compras</a:t>
            </a:r>
          </a:p>
          <a:p>
            <a:pPr>
              <a:defRPr/>
            </a:pPr>
            <a:r>
              <a:rPr lang="es-PE" sz="2800" dirty="0" smtClean="0">
                <a:solidFill>
                  <a:schemeClr val="bg1"/>
                </a:solidFill>
                <a:latin typeface="Arial"/>
                <a:ea typeface="+mj-ea"/>
                <a:cs typeface="Arial"/>
              </a:rPr>
              <a:t>      Versión completa (2/2)</a:t>
            </a:r>
          </a:p>
        </p:txBody>
      </p:sp>
      <p:sp>
        <p:nvSpPr>
          <p:cNvPr id="12" name="11 CuadroTexto"/>
          <p:cNvSpPr txBox="1"/>
          <p:nvPr/>
        </p:nvSpPr>
        <p:spPr>
          <a:xfrm>
            <a:off x="1873258" y="1394082"/>
            <a:ext cx="5398265" cy="369332"/>
          </a:xfrm>
          <a:prstGeom prst="rect">
            <a:avLst/>
          </a:prstGeom>
          <a:noFill/>
        </p:spPr>
        <p:txBody>
          <a:bodyPr wrap="square" rtlCol="0">
            <a:spAutoFit/>
          </a:bodyPr>
          <a:lstStyle/>
          <a:p>
            <a:pPr algn="ctr"/>
            <a:r>
              <a:rPr lang="es-PE" dirty="0" smtClean="0">
                <a:solidFill>
                  <a:srgbClr val="FF0000"/>
                </a:solidFill>
                <a:latin typeface="Arial"/>
                <a:cs typeface="Arial"/>
              </a:rPr>
              <a:t>Importación de servicios</a:t>
            </a:r>
            <a:endParaRPr lang="es-PE" dirty="0">
              <a:solidFill>
                <a:srgbClr val="FF0000"/>
              </a:solidFill>
            </a:endParaRPr>
          </a:p>
        </p:txBody>
      </p:sp>
      <p:graphicFrame>
        <p:nvGraphicFramePr>
          <p:cNvPr id="16" name="15 Tabla"/>
          <p:cNvGraphicFramePr>
            <a:graphicFrameLocks noGrp="1"/>
          </p:cNvGraphicFramePr>
          <p:nvPr/>
        </p:nvGraphicFramePr>
        <p:xfrm>
          <a:off x="222552" y="1710054"/>
          <a:ext cx="8660190" cy="4246880"/>
        </p:xfrm>
        <a:graphic>
          <a:graphicData uri="http://schemas.openxmlformats.org/drawingml/2006/table">
            <a:tbl>
              <a:tblPr firstRow="1" bandRow="1">
                <a:tableStyleId>{5C22544A-7EE6-4342-B048-85BDC9FD1C3A}</a:tableStyleId>
              </a:tblPr>
              <a:tblGrid>
                <a:gridCol w="323713">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gridCol w="1092529">
                  <a:extLst>
                    <a:ext uri="{9D8B030D-6E8A-4147-A177-3AD203B41FA5}">
                      <a16:colId xmlns:a16="http://schemas.microsoft.com/office/drawing/2014/main" val="20002"/>
                    </a:ext>
                  </a:extLst>
                </a:gridCol>
                <a:gridCol w="1389413">
                  <a:extLst>
                    <a:ext uri="{9D8B030D-6E8A-4147-A177-3AD203B41FA5}">
                      <a16:colId xmlns:a16="http://schemas.microsoft.com/office/drawing/2014/main" val="20003"/>
                    </a:ext>
                  </a:extLst>
                </a:gridCol>
                <a:gridCol w="1068780">
                  <a:extLst>
                    <a:ext uri="{9D8B030D-6E8A-4147-A177-3AD203B41FA5}">
                      <a16:colId xmlns:a16="http://schemas.microsoft.com/office/drawing/2014/main" val="20004"/>
                    </a:ext>
                  </a:extLst>
                </a:gridCol>
                <a:gridCol w="1638794">
                  <a:extLst>
                    <a:ext uri="{9D8B030D-6E8A-4147-A177-3AD203B41FA5}">
                      <a16:colId xmlns:a16="http://schemas.microsoft.com/office/drawing/2014/main" val="20005"/>
                    </a:ext>
                  </a:extLst>
                </a:gridCol>
                <a:gridCol w="2101932">
                  <a:extLst>
                    <a:ext uri="{9D8B030D-6E8A-4147-A177-3AD203B41FA5}">
                      <a16:colId xmlns:a16="http://schemas.microsoft.com/office/drawing/2014/main" val="20006"/>
                    </a:ext>
                  </a:extLst>
                </a:gridCol>
              </a:tblGrid>
              <a:tr h="370840">
                <a:tc>
                  <a:txBody>
                    <a:bodyPr/>
                    <a:lstStyle/>
                    <a:p>
                      <a:pPr algn="ctr">
                        <a:spcAft>
                          <a:spcPts val="0"/>
                        </a:spcAft>
                      </a:pPr>
                      <a:r>
                        <a:rPr lang="es-PE" sz="1200" b="1" dirty="0">
                          <a:latin typeface="Calibri"/>
                          <a:ea typeface="Calibri"/>
                          <a:cs typeface="Times New Roman"/>
                        </a:rPr>
                        <a:t>N°</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b="1">
                          <a:latin typeface="Calibri"/>
                          <a:ea typeface="Calibri"/>
                          <a:cs typeface="Times New Roman"/>
                        </a:rPr>
                        <a:t>Factura (Invoice) del no domiciliado (servicios)</a:t>
                      </a:r>
                      <a:endParaRPr lang="es-PE" sz="1200">
                        <a:latin typeface="Calibri"/>
                        <a:ea typeface="Calibri"/>
                        <a:cs typeface="Times New Roman"/>
                      </a:endParaRPr>
                    </a:p>
                  </a:txBody>
                  <a:tcPr marL="68580" marR="68580" marT="0" marB="0"/>
                </a:tc>
                <a:tc>
                  <a:txBody>
                    <a:bodyPr/>
                    <a:lstStyle/>
                    <a:p>
                      <a:pPr algn="ctr">
                        <a:spcAft>
                          <a:spcPts val="0"/>
                        </a:spcAft>
                      </a:pPr>
                      <a:r>
                        <a:rPr lang="es-PE" sz="1200" b="1">
                          <a:latin typeface="Calibri"/>
                          <a:ea typeface="Calibri"/>
                          <a:cs typeface="Times New Roman"/>
                        </a:rPr>
                        <a:t>Mes del registro contable (Asiento contable en el Libro Diario o LDFS)</a:t>
                      </a:r>
                      <a:endParaRPr lang="es-PE" sz="1200">
                        <a:latin typeface="Calibri"/>
                        <a:ea typeface="Calibri"/>
                        <a:cs typeface="Times New Roman"/>
                      </a:endParaRPr>
                    </a:p>
                  </a:txBody>
                  <a:tcPr marL="68580" marR="68580" marT="0" marB="0"/>
                </a:tc>
                <a:tc>
                  <a:txBody>
                    <a:bodyPr/>
                    <a:lstStyle/>
                    <a:p>
                      <a:pPr algn="ctr">
                        <a:spcAft>
                          <a:spcPts val="0"/>
                        </a:spcAft>
                      </a:pPr>
                      <a:r>
                        <a:rPr lang="es-PE" sz="1200" b="1">
                          <a:latin typeface="Calibri"/>
                          <a:ea typeface="Calibri"/>
                          <a:cs typeface="Times New Roman"/>
                        </a:rPr>
                        <a:t>Mes de pago al No domicilado</a:t>
                      </a:r>
                      <a:endParaRPr lang="es-PE" sz="1200">
                        <a:latin typeface="Calibri"/>
                        <a:ea typeface="Calibri"/>
                        <a:cs typeface="Times New Roman"/>
                      </a:endParaRPr>
                    </a:p>
                  </a:txBody>
                  <a:tcPr marL="68580" marR="68580" marT="0" marB="0"/>
                </a:tc>
                <a:tc>
                  <a:txBody>
                    <a:bodyPr/>
                    <a:lstStyle/>
                    <a:p>
                      <a:pPr algn="ctr">
                        <a:spcAft>
                          <a:spcPts val="0"/>
                        </a:spcAft>
                      </a:pPr>
                      <a:r>
                        <a:rPr lang="es-PE" sz="1200">
                          <a:latin typeface="Calibri"/>
                          <a:ea typeface="Calibri"/>
                          <a:cs typeface="Times New Roman"/>
                        </a:rPr>
                        <a:t>Mes de utilización económica de servicios. Criterio: IGV (*)</a:t>
                      </a:r>
                    </a:p>
                  </a:txBody>
                  <a:tcPr marL="68580" marR="68580" marT="0" marB="0"/>
                </a:tc>
                <a:tc>
                  <a:txBody>
                    <a:bodyPr/>
                    <a:lstStyle/>
                    <a:p>
                      <a:pPr algn="ctr">
                        <a:spcAft>
                          <a:spcPts val="0"/>
                        </a:spcAft>
                      </a:pPr>
                      <a:r>
                        <a:rPr lang="es-PE" sz="1200" b="1">
                          <a:latin typeface="Calibri"/>
                          <a:ea typeface="Calibri"/>
                          <a:cs typeface="Times New Roman"/>
                        </a:rPr>
                        <a:t>Mes de anotación de la Boleta de Pago (*) en el 8.1 Reg. de Compras (Crédito Fiscal)</a:t>
                      </a:r>
                      <a:endParaRPr lang="es-PE" sz="1200">
                        <a:latin typeface="Calibri"/>
                        <a:ea typeface="Calibri"/>
                        <a:cs typeface="Times New Roman"/>
                      </a:endParaRPr>
                    </a:p>
                  </a:txBody>
                  <a:tcPr marL="68580" marR="68580" marT="0" marB="0"/>
                </a:tc>
                <a:tc>
                  <a:txBody>
                    <a:bodyPr/>
                    <a:lstStyle/>
                    <a:p>
                      <a:pPr algn="ctr">
                        <a:spcAft>
                          <a:spcPts val="0"/>
                        </a:spcAft>
                      </a:pPr>
                      <a:r>
                        <a:rPr lang="es-PE" sz="1200" b="1">
                          <a:latin typeface="Calibri"/>
                          <a:ea typeface="Calibri"/>
                          <a:cs typeface="Times New Roman"/>
                        </a:rPr>
                        <a:t>Mes de anotación de la Factura (Invoice) en el 8.2 Reg. de Compras </a:t>
                      </a:r>
                      <a:endParaRPr lang="es-PE" sz="1200">
                        <a:latin typeface="Calibri"/>
                        <a:ea typeface="Calibri"/>
                        <a:cs typeface="Times New Roman"/>
                      </a:endParaRPr>
                    </a:p>
                    <a:p>
                      <a:pPr algn="ctr">
                        <a:spcAft>
                          <a:spcPts val="0"/>
                        </a:spcAft>
                      </a:pPr>
                      <a:r>
                        <a:rPr lang="es-PE" sz="1200" b="1">
                          <a:latin typeface="Calibri"/>
                          <a:ea typeface="Calibri"/>
                          <a:cs typeface="Times New Roman"/>
                        </a:rPr>
                        <a:t>(No domiciliados)</a:t>
                      </a:r>
                      <a:endParaRPr lang="es-PE" sz="1200">
                        <a:latin typeface="Calibri"/>
                        <a:ea typeface="Calibri"/>
                        <a:cs typeface="Times New Roman"/>
                      </a:endParaRPr>
                    </a:p>
                    <a:p>
                      <a:pPr algn="ctr">
                        <a:spcAft>
                          <a:spcPts val="0"/>
                        </a:spcAft>
                      </a:pPr>
                      <a:r>
                        <a:rPr lang="es-PE" sz="1200" b="1">
                          <a:latin typeface="Calibri"/>
                          <a:ea typeface="Calibri"/>
                          <a:cs typeface="Times New Roman"/>
                        </a:rPr>
                        <a:t>Criterio: Impuesto a la Renta – Costo o Gasto</a:t>
                      </a:r>
                      <a:endParaRPr lang="es-PE" sz="12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ctr">
                        <a:spcAft>
                          <a:spcPts val="0"/>
                        </a:spcAft>
                      </a:pPr>
                      <a:r>
                        <a:rPr lang="es-PE" sz="1200" dirty="0">
                          <a:solidFill>
                            <a:srgbClr val="0F243E"/>
                          </a:solidFill>
                          <a:latin typeface="Calibri"/>
                          <a:ea typeface="Calibri"/>
                          <a:cs typeface="Times New Roman"/>
                        </a:rPr>
                        <a:t>1</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 al Mes 13</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p>
                      <a:pPr algn="ctr">
                        <a:spcAft>
                          <a:spcPts val="0"/>
                        </a:spcAft>
                      </a:pPr>
                      <a:r>
                        <a:rPr lang="es-PE" sz="1200">
                          <a:solidFill>
                            <a:srgbClr val="0F243E"/>
                          </a:solidFill>
                          <a:latin typeface="Calibri"/>
                          <a:ea typeface="Calibri"/>
                          <a:cs typeface="Times New Roman"/>
                        </a:rPr>
                        <a:t>Se referencia la Boleta de Pago </a:t>
                      </a:r>
                      <a:endParaRPr lang="es-PE" sz="12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ctr">
                        <a:spcAft>
                          <a:spcPts val="0"/>
                        </a:spcAft>
                      </a:pPr>
                      <a:r>
                        <a:rPr lang="es-PE" sz="1200">
                          <a:solidFill>
                            <a:srgbClr val="0F243E"/>
                          </a:solidFill>
                          <a:latin typeface="Calibri"/>
                          <a:ea typeface="Calibri"/>
                          <a:cs typeface="Times New Roman"/>
                        </a:rPr>
                        <a:t>2</a:t>
                      </a:r>
                      <a:endParaRPr lang="es-PE" sz="120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2</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 al Mes 13</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p>
                      <a:pPr algn="ctr">
                        <a:spcAft>
                          <a:spcPts val="0"/>
                        </a:spcAft>
                      </a:pPr>
                      <a:r>
                        <a:rPr lang="es-PE" sz="1200">
                          <a:solidFill>
                            <a:srgbClr val="0F243E"/>
                          </a:solidFill>
                          <a:latin typeface="Calibri"/>
                          <a:ea typeface="Calibri"/>
                          <a:cs typeface="Times New Roman"/>
                        </a:rPr>
                        <a:t>Se referencia la Boleta de Pago</a:t>
                      </a:r>
                      <a:endParaRPr lang="es-PE" sz="12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ctr">
                        <a:spcAft>
                          <a:spcPts val="0"/>
                        </a:spcAft>
                      </a:pPr>
                      <a:r>
                        <a:rPr lang="es-PE" sz="1200">
                          <a:solidFill>
                            <a:srgbClr val="0F243E"/>
                          </a:solidFill>
                          <a:latin typeface="Calibri"/>
                          <a:ea typeface="Calibri"/>
                          <a:cs typeface="Times New Roman"/>
                        </a:rPr>
                        <a:t>3</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2</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2</a:t>
                      </a:r>
                      <a:endParaRPr lang="es-PE" sz="1200" dirty="0">
                        <a:latin typeface="Calibri"/>
                        <a:ea typeface="Calibri"/>
                        <a:cs typeface="Times New Roman"/>
                      </a:endParaRPr>
                    </a:p>
                  </a:txBody>
                  <a:tcPr marL="68580" marR="68580" marT="0" marB="0"/>
                </a:tc>
                <a:tc>
                  <a:txBody>
                    <a:bodyPr/>
                    <a:lstStyle/>
                    <a:p>
                      <a:pPr>
                        <a:spcAft>
                          <a:spcPts val="0"/>
                        </a:spcAft>
                      </a:pPr>
                      <a:r>
                        <a:rPr lang="es-PE" sz="1200">
                          <a:solidFill>
                            <a:srgbClr val="0F243E"/>
                          </a:solidFill>
                          <a:latin typeface="Calibri"/>
                          <a:ea typeface="Calibri"/>
                          <a:cs typeface="Times New Roman"/>
                        </a:rPr>
                        <a:t>Mes 1 al Mes 13</a:t>
                      </a:r>
                      <a:endParaRPr lang="es-PE" sz="120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p>
                      <a:pPr algn="ctr">
                        <a:spcAft>
                          <a:spcPts val="0"/>
                        </a:spcAft>
                      </a:pPr>
                      <a:r>
                        <a:rPr lang="es-PE" sz="1200" dirty="0" smtClean="0">
                          <a:solidFill>
                            <a:srgbClr val="0F243E"/>
                          </a:solidFill>
                          <a:latin typeface="+mn-lt"/>
                          <a:ea typeface="Calibri"/>
                          <a:cs typeface="Times New Roman"/>
                        </a:rPr>
                        <a:t>NO se referencia nada</a:t>
                      </a:r>
                      <a:endParaRPr lang="es-PE" sz="1200" dirty="0">
                        <a:latin typeface="+mn-lt"/>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gn="ctr">
                        <a:spcAft>
                          <a:spcPts val="0"/>
                        </a:spcAft>
                      </a:pPr>
                      <a:r>
                        <a:rPr lang="es-PE" sz="1200">
                          <a:solidFill>
                            <a:srgbClr val="0F243E"/>
                          </a:solidFill>
                          <a:latin typeface="Calibri"/>
                          <a:ea typeface="Calibri"/>
                          <a:cs typeface="Times New Roman"/>
                        </a:rPr>
                        <a:t>4</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3</a:t>
                      </a:r>
                      <a:endParaRPr lang="es-PE" sz="120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3</a:t>
                      </a:r>
                      <a:endParaRPr lang="es-PE" sz="1200" dirty="0">
                        <a:latin typeface="Calibri"/>
                        <a:ea typeface="Calibri"/>
                        <a:cs typeface="Times New Roman"/>
                      </a:endParaRPr>
                    </a:p>
                  </a:txBody>
                  <a:tcPr marL="68580" marR="68580" marT="0" marB="0"/>
                </a:tc>
                <a:tc>
                  <a:txBody>
                    <a:bodyPr/>
                    <a:lstStyle/>
                    <a:p>
                      <a:pPr>
                        <a:spcAft>
                          <a:spcPts val="0"/>
                        </a:spcAft>
                      </a:pPr>
                      <a:r>
                        <a:rPr lang="es-PE" sz="1200" dirty="0">
                          <a:solidFill>
                            <a:srgbClr val="0F243E"/>
                          </a:solidFill>
                          <a:latin typeface="Calibri"/>
                          <a:ea typeface="Calibri"/>
                          <a:cs typeface="Times New Roman"/>
                        </a:rPr>
                        <a:t>Mes 1 al Mes 13</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p>
                      <a:pPr algn="ctr">
                        <a:spcAft>
                          <a:spcPts val="0"/>
                        </a:spcAft>
                      </a:pPr>
                      <a:r>
                        <a:rPr lang="es-PE" sz="1200" dirty="0">
                          <a:solidFill>
                            <a:srgbClr val="0F243E"/>
                          </a:solidFill>
                          <a:latin typeface="Calibri"/>
                          <a:ea typeface="Calibri"/>
                          <a:cs typeface="Times New Roman"/>
                        </a:rPr>
                        <a:t>NO se referencia nada</a:t>
                      </a:r>
                      <a:endParaRPr lang="es-PE" sz="12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gn="ctr">
                        <a:spcAft>
                          <a:spcPts val="0"/>
                        </a:spcAft>
                      </a:pPr>
                      <a:r>
                        <a:rPr lang="es-PE" sz="1200">
                          <a:solidFill>
                            <a:srgbClr val="0F243E"/>
                          </a:solidFill>
                          <a:latin typeface="Calibri"/>
                          <a:ea typeface="Calibri"/>
                          <a:cs typeface="Times New Roman"/>
                        </a:rPr>
                        <a:t>5</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No hay (**)</a:t>
                      </a:r>
                      <a:endParaRPr lang="es-PE" sz="1200">
                        <a:latin typeface="Calibri"/>
                        <a:ea typeface="Calibri"/>
                        <a:cs typeface="Times New Roman"/>
                      </a:endParaRPr>
                    </a:p>
                  </a:txBody>
                  <a:tcPr marL="68580" marR="68580" marT="0" marB="0"/>
                </a:tc>
                <a:tc>
                  <a:txBody>
                    <a:bodyPr/>
                    <a:lstStyle/>
                    <a:p>
                      <a:pPr>
                        <a:spcAft>
                          <a:spcPts val="0"/>
                        </a:spcAft>
                      </a:pPr>
                      <a:r>
                        <a:rPr lang="es-PE" sz="1200" dirty="0">
                          <a:solidFill>
                            <a:srgbClr val="0F243E"/>
                          </a:solidFill>
                          <a:latin typeface="Calibri"/>
                          <a:ea typeface="Calibri"/>
                          <a:cs typeface="Times New Roman"/>
                        </a:rPr>
                        <a:t>Mes 1 al Mes 13</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p>
                      <a:pPr algn="ctr">
                        <a:spcAft>
                          <a:spcPts val="0"/>
                        </a:spcAft>
                      </a:pPr>
                      <a:r>
                        <a:rPr lang="es-PE" sz="1200">
                          <a:solidFill>
                            <a:srgbClr val="0F243E"/>
                          </a:solidFill>
                          <a:latin typeface="Calibri"/>
                          <a:ea typeface="Calibri"/>
                          <a:cs typeface="Times New Roman"/>
                        </a:rPr>
                        <a:t>NO se referencia nada</a:t>
                      </a:r>
                      <a:endParaRPr lang="es-PE" sz="12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gn="ctr">
                        <a:spcAft>
                          <a:spcPts val="0"/>
                        </a:spcAft>
                      </a:pPr>
                      <a:r>
                        <a:rPr lang="es-PE" sz="1200">
                          <a:solidFill>
                            <a:srgbClr val="0F243E"/>
                          </a:solidFill>
                          <a:latin typeface="Calibri"/>
                          <a:ea typeface="Calibri"/>
                          <a:cs typeface="Times New Roman"/>
                        </a:rPr>
                        <a:t>6</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No hay (**)</a:t>
                      </a:r>
                      <a:endParaRPr lang="es-PE" sz="1200">
                        <a:latin typeface="Calibri"/>
                        <a:ea typeface="Calibri"/>
                        <a:cs typeface="Times New Roman"/>
                      </a:endParaRPr>
                    </a:p>
                  </a:txBody>
                  <a:tcPr marL="68580" marR="68580" marT="0" marB="0"/>
                </a:tc>
                <a:tc>
                  <a:txBody>
                    <a:bodyPr/>
                    <a:lstStyle/>
                    <a:p>
                      <a:pPr>
                        <a:spcAft>
                          <a:spcPts val="0"/>
                        </a:spcAft>
                      </a:pPr>
                      <a:r>
                        <a:rPr lang="es-PE" sz="1200" dirty="0">
                          <a:solidFill>
                            <a:srgbClr val="0F243E"/>
                          </a:solidFill>
                          <a:latin typeface="Calibri"/>
                          <a:ea typeface="Calibri"/>
                          <a:cs typeface="Times New Roman"/>
                        </a:rPr>
                        <a:t>Mes 1 al Mes 13</a:t>
                      </a:r>
                      <a:endParaRPr lang="es-PE" sz="1200" dirty="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p>
                      <a:pPr algn="ctr">
                        <a:spcAft>
                          <a:spcPts val="0"/>
                        </a:spcAft>
                      </a:pPr>
                      <a:r>
                        <a:rPr lang="es-PE" sz="1200" dirty="0">
                          <a:solidFill>
                            <a:srgbClr val="0F243E"/>
                          </a:solidFill>
                          <a:latin typeface="Calibri"/>
                          <a:ea typeface="Calibri"/>
                          <a:cs typeface="Times New Roman"/>
                        </a:rPr>
                        <a:t>NO se referencia nada</a:t>
                      </a:r>
                      <a:endParaRPr lang="es-PE" sz="12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spcAft>
                          <a:spcPts val="0"/>
                        </a:spcAft>
                      </a:pPr>
                      <a:r>
                        <a:rPr lang="es-PE" sz="1200">
                          <a:solidFill>
                            <a:srgbClr val="0F243E"/>
                          </a:solidFill>
                          <a:latin typeface="Calibri"/>
                          <a:ea typeface="Calibri"/>
                          <a:cs typeface="Times New Roman"/>
                        </a:rPr>
                        <a:t>  7</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No hay (**)</a:t>
                      </a:r>
                      <a:endParaRPr lang="es-PE" sz="1200">
                        <a:latin typeface="Calibri"/>
                        <a:ea typeface="Calibri"/>
                        <a:cs typeface="Times New Roman"/>
                      </a:endParaRPr>
                    </a:p>
                  </a:txBody>
                  <a:tcPr marL="68580" marR="68580" marT="0" marB="0"/>
                </a:tc>
                <a:tc>
                  <a:txBody>
                    <a:bodyPr/>
                    <a:lstStyle/>
                    <a:p>
                      <a:pPr>
                        <a:spcAft>
                          <a:spcPts val="0"/>
                        </a:spcAft>
                      </a:pPr>
                      <a:r>
                        <a:rPr lang="es-PE" sz="1200">
                          <a:solidFill>
                            <a:srgbClr val="0F243E"/>
                          </a:solidFill>
                          <a:latin typeface="Calibri"/>
                          <a:ea typeface="Calibri"/>
                          <a:cs typeface="Times New Roman"/>
                        </a:rPr>
                        <a:t>Mes 1 al Mes 13</a:t>
                      </a:r>
                      <a:endParaRPr lang="es-PE" sz="120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p>
                      <a:pPr algn="ctr">
                        <a:spcAft>
                          <a:spcPts val="0"/>
                        </a:spcAft>
                      </a:pPr>
                      <a:r>
                        <a:rPr lang="es-PE" sz="1200" dirty="0">
                          <a:solidFill>
                            <a:srgbClr val="0F243E"/>
                          </a:solidFill>
                          <a:latin typeface="Calibri"/>
                          <a:ea typeface="Calibri"/>
                          <a:cs typeface="Times New Roman"/>
                        </a:rPr>
                        <a:t>NO se referencia nada</a:t>
                      </a:r>
                      <a:endParaRPr lang="es-PE" sz="12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a:spcAft>
                          <a:spcPts val="0"/>
                        </a:spcAft>
                      </a:pPr>
                      <a:r>
                        <a:rPr lang="es-PE" sz="1200">
                          <a:solidFill>
                            <a:srgbClr val="0F243E"/>
                          </a:solidFill>
                          <a:latin typeface="Calibri"/>
                          <a:ea typeface="Calibri"/>
                          <a:cs typeface="Times New Roman"/>
                        </a:rPr>
                        <a:t>  8</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2</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3</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No hay (**)</a:t>
                      </a:r>
                      <a:endParaRPr lang="es-PE" sz="1200">
                        <a:latin typeface="Calibri"/>
                        <a:ea typeface="Calibri"/>
                        <a:cs typeface="Times New Roman"/>
                      </a:endParaRPr>
                    </a:p>
                  </a:txBody>
                  <a:tcPr marL="68580" marR="68580" marT="0" marB="0"/>
                </a:tc>
                <a:tc>
                  <a:txBody>
                    <a:bodyPr/>
                    <a:lstStyle/>
                    <a:p>
                      <a:pPr algn="ctr">
                        <a:spcAft>
                          <a:spcPts val="0"/>
                        </a:spcAft>
                      </a:pPr>
                      <a:r>
                        <a:rPr lang="es-PE" sz="1200">
                          <a:solidFill>
                            <a:srgbClr val="0F243E"/>
                          </a:solidFill>
                          <a:latin typeface="Calibri"/>
                          <a:ea typeface="Calibri"/>
                          <a:cs typeface="Times New Roman"/>
                        </a:rPr>
                        <a:t>Mes 1 al Mes 13</a:t>
                      </a:r>
                      <a:endParaRPr lang="es-PE" sz="1200">
                        <a:latin typeface="Calibri"/>
                        <a:ea typeface="Calibri"/>
                        <a:cs typeface="Times New Roman"/>
                      </a:endParaRPr>
                    </a:p>
                  </a:txBody>
                  <a:tcPr marL="68580" marR="68580" marT="0" marB="0"/>
                </a:tc>
                <a:tc>
                  <a:txBody>
                    <a:bodyPr/>
                    <a:lstStyle/>
                    <a:p>
                      <a:pPr algn="ctr">
                        <a:spcAft>
                          <a:spcPts val="0"/>
                        </a:spcAft>
                      </a:pPr>
                      <a:r>
                        <a:rPr lang="es-PE" sz="1200" dirty="0">
                          <a:solidFill>
                            <a:srgbClr val="0F243E"/>
                          </a:solidFill>
                          <a:latin typeface="Calibri"/>
                          <a:ea typeface="Calibri"/>
                          <a:cs typeface="Times New Roman"/>
                        </a:rPr>
                        <a:t>Mes 1</a:t>
                      </a:r>
                      <a:endParaRPr lang="es-PE" sz="1200" dirty="0">
                        <a:latin typeface="Calibri"/>
                        <a:ea typeface="Calibri"/>
                        <a:cs typeface="Times New Roman"/>
                      </a:endParaRPr>
                    </a:p>
                    <a:p>
                      <a:pPr algn="ctr">
                        <a:spcAft>
                          <a:spcPts val="0"/>
                        </a:spcAft>
                      </a:pPr>
                      <a:r>
                        <a:rPr lang="es-PE" sz="1200" dirty="0">
                          <a:solidFill>
                            <a:srgbClr val="0F243E"/>
                          </a:solidFill>
                          <a:latin typeface="Calibri"/>
                          <a:ea typeface="Calibri"/>
                          <a:cs typeface="Times New Roman"/>
                        </a:rPr>
                        <a:t>NO se referencia nada</a:t>
                      </a:r>
                      <a:endParaRPr lang="es-PE" sz="1200" dirty="0">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17" name="16 CuadroTexto"/>
          <p:cNvSpPr txBox="1"/>
          <p:nvPr/>
        </p:nvSpPr>
        <p:spPr>
          <a:xfrm>
            <a:off x="151301" y="5913923"/>
            <a:ext cx="8660191" cy="646331"/>
          </a:xfrm>
          <a:prstGeom prst="rect">
            <a:avLst/>
          </a:prstGeom>
          <a:noFill/>
        </p:spPr>
        <p:txBody>
          <a:bodyPr wrap="square" rtlCol="0">
            <a:spAutoFit/>
          </a:bodyPr>
          <a:lstStyle/>
          <a:p>
            <a:pPr algn="just"/>
            <a:r>
              <a:rPr lang="es-PE" sz="1200" dirty="0" smtClean="0"/>
              <a:t>(*) El pago del IGV por la utilización económica de servicios se debe realizar en una Guía de Pago Varios (Formulario 1662) con el código 1041 y el período tributario es la fecha en que se realiza el pago (según el Informe Nº 075-2007-SUNAT/2B0000).</a:t>
            </a:r>
          </a:p>
          <a:p>
            <a:pPr algn="just"/>
            <a:r>
              <a:rPr lang="es-PE" sz="1200" dirty="0" smtClean="0"/>
              <a:t>(**) El servicio fue prestado por un sujeto no domiciliado y consumido en el exterior</a:t>
            </a:r>
            <a:endParaRPr lang="es-PE" sz="14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252923" y="319490"/>
            <a:ext cx="4297044" cy="914400"/>
          </a:xfrm>
          <a:prstGeom prst="rect">
            <a:avLst/>
          </a:prstGeom>
        </p:spPr>
        <p:txBody>
          <a:bodyPr/>
          <a:lstStyle/>
          <a:p>
            <a:pPr>
              <a:defRPr/>
            </a:pPr>
            <a:r>
              <a:rPr lang="es-PE" sz="2800" dirty="0" smtClean="0">
                <a:solidFill>
                  <a:schemeClr val="bg1"/>
                </a:solidFill>
                <a:latin typeface="Arial"/>
                <a:ea typeface="+mj-ea"/>
                <a:cs typeface="Arial"/>
              </a:rPr>
              <a:t>8.3 Registro de Compras </a:t>
            </a:r>
          </a:p>
          <a:p>
            <a:pPr>
              <a:defRPr/>
            </a:pPr>
            <a:r>
              <a:rPr lang="es-PE" sz="2800" dirty="0" smtClean="0">
                <a:solidFill>
                  <a:schemeClr val="bg1"/>
                </a:solidFill>
                <a:latin typeface="Arial"/>
                <a:ea typeface="+mj-ea"/>
                <a:cs typeface="Arial"/>
              </a:rPr>
              <a:t>      Versión simplificada</a:t>
            </a:r>
            <a:endParaRPr lang="es-PE" sz="2600" b="1" dirty="0">
              <a:latin typeface="+mj-lt"/>
              <a:ea typeface="+mj-ea"/>
              <a:cs typeface="+mj-cs"/>
            </a:endParaRPr>
          </a:p>
        </p:txBody>
      </p:sp>
      <p:sp>
        <p:nvSpPr>
          <p:cNvPr id="7" name="6 Rectángulo"/>
          <p:cNvSpPr/>
          <p:nvPr/>
        </p:nvSpPr>
        <p:spPr bwMode="auto">
          <a:xfrm>
            <a:off x="67461" y="6239571"/>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10" name="9 Rectángulo"/>
          <p:cNvSpPr/>
          <p:nvPr/>
        </p:nvSpPr>
        <p:spPr>
          <a:xfrm>
            <a:off x="252922" y="6196455"/>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11" name="10 CuadroTexto"/>
          <p:cNvSpPr txBox="1"/>
          <p:nvPr/>
        </p:nvSpPr>
        <p:spPr>
          <a:xfrm>
            <a:off x="517792" y="1388123"/>
            <a:ext cx="5398265" cy="369332"/>
          </a:xfrm>
          <a:prstGeom prst="rect">
            <a:avLst/>
          </a:prstGeom>
          <a:noFill/>
        </p:spPr>
        <p:txBody>
          <a:bodyPr wrap="square" rtlCol="0">
            <a:spAutoFit/>
          </a:bodyPr>
          <a:lstStyle/>
          <a:p>
            <a:r>
              <a:rPr lang="es-PE" dirty="0" smtClean="0">
                <a:solidFill>
                  <a:srgbClr val="FF0000"/>
                </a:solidFill>
                <a:latin typeface="Arial"/>
                <a:cs typeface="Arial"/>
              </a:rPr>
              <a:t>Nuevo sub libro: Sólo operaciones gravadas</a:t>
            </a:r>
            <a:endParaRPr lang="es-PE" dirty="0">
              <a:solidFill>
                <a:srgbClr val="FF0000"/>
              </a:solidFill>
            </a:endParaRPr>
          </a:p>
        </p:txBody>
      </p:sp>
      <p:graphicFrame>
        <p:nvGraphicFramePr>
          <p:cNvPr id="8" name="7 Tabla"/>
          <p:cNvGraphicFramePr>
            <a:graphicFrameLocks noGrp="1"/>
          </p:cNvGraphicFramePr>
          <p:nvPr/>
        </p:nvGraphicFramePr>
        <p:xfrm>
          <a:off x="171034" y="1845773"/>
          <a:ext cx="8891079" cy="2329810"/>
        </p:xfrm>
        <a:graphic>
          <a:graphicData uri="http://schemas.openxmlformats.org/drawingml/2006/table">
            <a:tbl>
              <a:tblPr/>
              <a:tblGrid>
                <a:gridCol w="598993">
                  <a:extLst>
                    <a:ext uri="{9D8B030D-6E8A-4147-A177-3AD203B41FA5}">
                      <a16:colId xmlns:a16="http://schemas.microsoft.com/office/drawing/2014/main" val="20000"/>
                    </a:ext>
                  </a:extLst>
                </a:gridCol>
                <a:gridCol w="714461">
                  <a:extLst>
                    <a:ext uri="{9D8B030D-6E8A-4147-A177-3AD203B41FA5}">
                      <a16:colId xmlns:a16="http://schemas.microsoft.com/office/drawing/2014/main" val="20001"/>
                    </a:ext>
                  </a:extLst>
                </a:gridCol>
                <a:gridCol w="714461">
                  <a:extLst>
                    <a:ext uri="{9D8B030D-6E8A-4147-A177-3AD203B41FA5}">
                      <a16:colId xmlns:a16="http://schemas.microsoft.com/office/drawing/2014/main" val="20002"/>
                    </a:ext>
                  </a:extLst>
                </a:gridCol>
                <a:gridCol w="433007">
                  <a:extLst>
                    <a:ext uri="{9D8B030D-6E8A-4147-A177-3AD203B41FA5}">
                      <a16:colId xmlns:a16="http://schemas.microsoft.com/office/drawing/2014/main" val="20003"/>
                    </a:ext>
                  </a:extLst>
                </a:gridCol>
                <a:gridCol w="418574">
                  <a:extLst>
                    <a:ext uri="{9D8B030D-6E8A-4147-A177-3AD203B41FA5}">
                      <a16:colId xmlns:a16="http://schemas.microsoft.com/office/drawing/2014/main" val="20004"/>
                    </a:ext>
                  </a:extLst>
                </a:gridCol>
                <a:gridCol w="418574">
                  <a:extLst>
                    <a:ext uri="{9D8B030D-6E8A-4147-A177-3AD203B41FA5}">
                      <a16:colId xmlns:a16="http://schemas.microsoft.com/office/drawing/2014/main" val="20005"/>
                    </a:ext>
                  </a:extLst>
                </a:gridCol>
                <a:gridCol w="375273">
                  <a:extLst>
                    <a:ext uri="{9D8B030D-6E8A-4147-A177-3AD203B41FA5}">
                      <a16:colId xmlns:a16="http://schemas.microsoft.com/office/drawing/2014/main" val="20006"/>
                    </a:ext>
                  </a:extLst>
                </a:gridCol>
                <a:gridCol w="411357">
                  <a:extLst>
                    <a:ext uri="{9D8B030D-6E8A-4147-A177-3AD203B41FA5}">
                      <a16:colId xmlns:a16="http://schemas.microsoft.com/office/drawing/2014/main" val="20007"/>
                    </a:ext>
                  </a:extLst>
                </a:gridCol>
                <a:gridCol w="505175">
                  <a:extLst>
                    <a:ext uri="{9D8B030D-6E8A-4147-A177-3AD203B41FA5}">
                      <a16:colId xmlns:a16="http://schemas.microsoft.com/office/drawing/2014/main" val="20008"/>
                    </a:ext>
                  </a:extLst>
                </a:gridCol>
                <a:gridCol w="519609">
                  <a:extLst>
                    <a:ext uri="{9D8B030D-6E8A-4147-A177-3AD203B41FA5}">
                      <a16:colId xmlns:a16="http://schemas.microsoft.com/office/drawing/2014/main" val="20009"/>
                    </a:ext>
                  </a:extLst>
                </a:gridCol>
                <a:gridCol w="678378">
                  <a:extLst>
                    <a:ext uri="{9D8B030D-6E8A-4147-A177-3AD203B41FA5}">
                      <a16:colId xmlns:a16="http://schemas.microsoft.com/office/drawing/2014/main" val="20010"/>
                    </a:ext>
                  </a:extLst>
                </a:gridCol>
                <a:gridCol w="678378">
                  <a:extLst>
                    <a:ext uri="{9D8B030D-6E8A-4147-A177-3AD203B41FA5}">
                      <a16:colId xmlns:a16="http://schemas.microsoft.com/office/drawing/2014/main" val="20011"/>
                    </a:ext>
                  </a:extLst>
                </a:gridCol>
                <a:gridCol w="642294">
                  <a:extLst>
                    <a:ext uri="{9D8B030D-6E8A-4147-A177-3AD203B41FA5}">
                      <a16:colId xmlns:a16="http://schemas.microsoft.com/office/drawing/2014/main" val="20012"/>
                    </a:ext>
                  </a:extLst>
                </a:gridCol>
                <a:gridCol w="541259">
                  <a:extLst>
                    <a:ext uri="{9D8B030D-6E8A-4147-A177-3AD203B41FA5}">
                      <a16:colId xmlns:a16="http://schemas.microsoft.com/office/drawing/2014/main" val="20013"/>
                    </a:ext>
                  </a:extLst>
                </a:gridCol>
                <a:gridCol w="606209">
                  <a:extLst>
                    <a:ext uri="{9D8B030D-6E8A-4147-A177-3AD203B41FA5}">
                      <a16:colId xmlns:a16="http://schemas.microsoft.com/office/drawing/2014/main" val="20014"/>
                    </a:ext>
                  </a:extLst>
                </a:gridCol>
                <a:gridCol w="635077">
                  <a:extLst>
                    <a:ext uri="{9D8B030D-6E8A-4147-A177-3AD203B41FA5}">
                      <a16:colId xmlns:a16="http://schemas.microsoft.com/office/drawing/2014/main" val="20015"/>
                    </a:ext>
                  </a:extLst>
                </a:gridCol>
              </a:tblGrid>
              <a:tr h="153810">
                <a:tc>
                  <a:txBody>
                    <a:bodyPr/>
                    <a:lstStyle/>
                    <a:p>
                      <a:pPr algn="ctr" fontAlgn="ctr"/>
                      <a:r>
                        <a:rPr lang="es-PE" sz="900" b="1" i="0" u="none" strike="noStrike" dirty="0">
                          <a:solidFill>
                            <a:srgbClr val="FFFFFF"/>
                          </a:solidFill>
                          <a:latin typeface="Arial"/>
                        </a:rPr>
                        <a:t>1</a:t>
                      </a:r>
                    </a:p>
                  </a:txBody>
                  <a:tcPr marL="3845" marR="3845" marT="384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dirty="0">
                          <a:solidFill>
                            <a:srgbClr val="FFFFFF"/>
                          </a:solidFill>
                          <a:latin typeface="Arial"/>
                        </a:rPr>
                        <a:t>4</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5</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7</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8</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9</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14</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15</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900" b="1" i="0" u="none" strike="noStrike">
                          <a:solidFill>
                            <a:srgbClr val="FFFFFF"/>
                          </a:solidFill>
                          <a:latin typeface="Arial"/>
                        </a:rPr>
                        <a:t>16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442204">
                <a:tc rowSpan="2">
                  <a:txBody>
                    <a:bodyPr/>
                    <a:lstStyle/>
                    <a:p>
                      <a:pPr algn="ctr" fontAlgn="ctr"/>
                      <a:r>
                        <a:rPr lang="es-PE" sz="800" b="1" i="0" u="none" strike="noStrike">
                          <a:solidFill>
                            <a:srgbClr val="000000"/>
                          </a:solidFill>
                          <a:latin typeface="Arial"/>
                        </a:rPr>
                        <a:t>Periodo</a:t>
                      </a:r>
                    </a:p>
                  </a:txBody>
                  <a:tcPr marL="3845" marR="3845" marT="384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fontAlgn="ctr"/>
                      <a:r>
                        <a:rPr lang="es-PE" sz="800" b="1" i="0" u="none" strike="noStrike">
                          <a:solidFill>
                            <a:srgbClr val="000000"/>
                          </a:solidFill>
                          <a:latin typeface="Arial"/>
                        </a:rPr>
                        <a:t>Código Único de la Operación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2">
                  <a:txBody>
                    <a:bodyPr/>
                    <a:lstStyle/>
                    <a:p>
                      <a:pPr algn="ctr" fontAlgn="ctr"/>
                      <a:r>
                        <a:rPr lang="es-PE" sz="800" b="1" i="0" u="none" strike="noStrike">
                          <a:solidFill>
                            <a:srgbClr val="000000"/>
                          </a:solidFill>
                          <a:latin typeface="Arial"/>
                        </a:rPr>
                        <a:t>Número correlativo del CUO</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6">
                  <a:txBody>
                    <a:bodyPr/>
                    <a:lstStyle/>
                    <a:p>
                      <a:pPr algn="ctr" fontAlgn="ctr"/>
                      <a:r>
                        <a:rPr lang="es-PE" sz="800" b="1" i="0" u="none" strike="noStrike">
                          <a:solidFill>
                            <a:srgbClr val="000000"/>
                          </a:solidFill>
                          <a:latin typeface="Arial"/>
                        </a:rPr>
                        <a:t>Comprobante de Pago físico y/o electrónico</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3">
                  <a:txBody>
                    <a:bodyPr/>
                    <a:lstStyle/>
                    <a:p>
                      <a:pPr algn="ctr" fontAlgn="ctr"/>
                      <a:r>
                        <a:rPr lang="es-PE" sz="800" b="1" i="0" u="none" strike="noStrike">
                          <a:solidFill>
                            <a:srgbClr val="000000"/>
                          </a:solidFill>
                          <a:latin typeface="Arial"/>
                        </a:rPr>
                        <a:t>Proveedor</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gridSpan="2">
                  <a:txBody>
                    <a:bodyPr/>
                    <a:lstStyle/>
                    <a:p>
                      <a:pPr algn="ctr" fontAlgn="ctr"/>
                      <a:r>
                        <a:rPr lang="es-PE" sz="800" b="1" i="0" u="none" strike="noStrike">
                          <a:solidFill>
                            <a:srgbClr val="000000"/>
                          </a:solidFill>
                          <a:latin typeface="Arial"/>
                        </a:rPr>
                        <a:t>Adquisiciones gravadas que dan derecho a crédito fiscal y/o saldo a favor por exportación, destinadas exclusivamente a operaciones gravadas y/o de exportación</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rowSpan="2">
                  <a:txBody>
                    <a:bodyPr/>
                    <a:lstStyle/>
                    <a:p>
                      <a:pPr algn="ctr" fontAlgn="ctr"/>
                      <a:r>
                        <a:rPr lang="es-PE" sz="800" b="1" i="0" u="none" strike="noStrike">
                          <a:solidFill>
                            <a:srgbClr val="000000"/>
                          </a:solidFill>
                          <a:latin typeface="Arial"/>
                        </a:rPr>
                        <a:t>Otros tributos y cargos que no formen parte de la base imponible</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PE" sz="800" b="1" i="0" u="none" strike="noStrike">
                          <a:solidFill>
                            <a:srgbClr val="000000"/>
                          </a:solidFill>
                          <a:latin typeface="Arial"/>
                        </a:rPr>
                        <a:t>Importe total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2215">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800" b="1" i="0" u="none" strike="noStrike">
                          <a:solidFill>
                            <a:srgbClr val="000000"/>
                          </a:solidFill>
                          <a:latin typeface="Arial"/>
                        </a:rPr>
                        <a:t>Fecha de emisión</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Fecha de Venci-miento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Tipo (Tabla 10)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Serie</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Número inicial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Número final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Tipo de Documento de Identidad (Tabla 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Número</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Apellidos y nombres, denominación o razón social del proveedor</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Base imponible </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800" b="1" i="0" u="none" strike="noStrike">
                          <a:solidFill>
                            <a:srgbClr val="000000"/>
                          </a:solidFill>
                          <a:latin typeface="Arial"/>
                        </a:rPr>
                        <a:t>IGV</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153810">
                <a:tc>
                  <a:txBody>
                    <a:bodyPr/>
                    <a:lstStyle/>
                    <a:p>
                      <a:pPr algn="ctr" fontAlgn="b"/>
                      <a:r>
                        <a:rPr lang="es-PE" sz="800" b="0" i="0" u="none" strike="noStrike">
                          <a:solidFill>
                            <a:srgbClr val="000000"/>
                          </a:solidFill>
                          <a:latin typeface="Calibri"/>
                        </a:rPr>
                        <a:t> </a:t>
                      </a:r>
                    </a:p>
                  </a:txBody>
                  <a:tcPr marL="3845" marR="3845" marT="384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3810">
                <a:tc>
                  <a:txBody>
                    <a:bodyPr/>
                    <a:lstStyle/>
                    <a:p>
                      <a:pPr algn="ctr" fontAlgn="b"/>
                      <a:r>
                        <a:rPr lang="es-PE" sz="800" b="0" i="0" u="none" strike="noStrike">
                          <a:solidFill>
                            <a:srgbClr val="000000"/>
                          </a:solidFill>
                          <a:latin typeface="Calibri"/>
                        </a:rPr>
                        <a:t> </a:t>
                      </a:r>
                    </a:p>
                  </a:txBody>
                  <a:tcPr marL="3845" marR="3845" marT="38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3810">
                <a:tc>
                  <a:txBody>
                    <a:bodyPr/>
                    <a:lstStyle/>
                    <a:p>
                      <a:pPr algn="ctr" fontAlgn="b"/>
                      <a:r>
                        <a:rPr lang="es-PE" sz="800" b="0" i="0" u="none" strike="noStrike">
                          <a:solidFill>
                            <a:srgbClr val="000000"/>
                          </a:solidFill>
                          <a:latin typeface="Calibri"/>
                        </a:rPr>
                        <a:t> </a:t>
                      </a:r>
                    </a:p>
                  </a:txBody>
                  <a:tcPr marL="3845" marR="3845" marT="38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800" b="0" i="0" u="none" strike="noStrike" dirty="0">
                          <a:solidFill>
                            <a:srgbClr val="000000"/>
                          </a:solidFill>
                          <a:latin typeface="Calibri"/>
                        </a:rPr>
                        <a:t> </a:t>
                      </a:r>
                    </a:p>
                  </a:txBody>
                  <a:tcPr marL="3845" marR="3845" marT="3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8 Tabla"/>
          <p:cNvGraphicFramePr>
            <a:graphicFrameLocks noGrp="1"/>
          </p:cNvGraphicFramePr>
          <p:nvPr/>
        </p:nvGraphicFramePr>
        <p:xfrm>
          <a:off x="712376" y="4288560"/>
          <a:ext cx="8243407" cy="1775073"/>
        </p:xfrm>
        <a:graphic>
          <a:graphicData uri="http://schemas.openxmlformats.org/drawingml/2006/table">
            <a:tbl>
              <a:tblPr/>
              <a:tblGrid>
                <a:gridCol w="569656">
                  <a:extLst>
                    <a:ext uri="{9D8B030D-6E8A-4147-A177-3AD203B41FA5}">
                      <a16:colId xmlns:a16="http://schemas.microsoft.com/office/drawing/2014/main" val="20000"/>
                    </a:ext>
                  </a:extLst>
                </a:gridCol>
                <a:gridCol w="465220">
                  <a:extLst>
                    <a:ext uri="{9D8B030D-6E8A-4147-A177-3AD203B41FA5}">
                      <a16:colId xmlns:a16="http://schemas.microsoft.com/office/drawing/2014/main" val="20001"/>
                    </a:ext>
                  </a:extLst>
                </a:gridCol>
                <a:gridCol w="465220">
                  <a:extLst>
                    <a:ext uri="{9D8B030D-6E8A-4147-A177-3AD203B41FA5}">
                      <a16:colId xmlns:a16="http://schemas.microsoft.com/office/drawing/2014/main" val="20002"/>
                    </a:ext>
                  </a:extLst>
                </a:gridCol>
                <a:gridCol w="465220">
                  <a:extLst>
                    <a:ext uri="{9D8B030D-6E8A-4147-A177-3AD203B41FA5}">
                      <a16:colId xmlns:a16="http://schemas.microsoft.com/office/drawing/2014/main" val="20003"/>
                    </a:ext>
                  </a:extLst>
                </a:gridCol>
                <a:gridCol w="465220">
                  <a:extLst>
                    <a:ext uri="{9D8B030D-6E8A-4147-A177-3AD203B41FA5}">
                      <a16:colId xmlns:a16="http://schemas.microsoft.com/office/drawing/2014/main" val="20004"/>
                    </a:ext>
                  </a:extLst>
                </a:gridCol>
                <a:gridCol w="465220">
                  <a:extLst>
                    <a:ext uri="{9D8B030D-6E8A-4147-A177-3AD203B41FA5}">
                      <a16:colId xmlns:a16="http://schemas.microsoft.com/office/drawing/2014/main" val="20005"/>
                    </a:ext>
                  </a:extLst>
                </a:gridCol>
                <a:gridCol w="645611">
                  <a:extLst>
                    <a:ext uri="{9D8B030D-6E8A-4147-A177-3AD203B41FA5}">
                      <a16:colId xmlns:a16="http://schemas.microsoft.com/office/drawing/2014/main" val="20006"/>
                    </a:ext>
                  </a:extLst>
                </a:gridCol>
                <a:gridCol w="647984">
                  <a:extLst>
                    <a:ext uri="{9D8B030D-6E8A-4147-A177-3AD203B41FA5}">
                      <a16:colId xmlns:a16="http://schemas.microsoft.com/office/drawing/2014/main" val="20007"/>
                    </a:ext>
                  </a:extLst>
                </a:gridCol>
                <a:gridCol w="686339">
                  <a:extLst>
                    <a:ext uri="{9D8B030D-6E8A-4147-A177-3AD203B41FA5}">
                      <a16:colId xmlns:a16="http://schemas.microsoft.com/office/drawing/2014/main" val="20008"/>
                    </a:ext>
                  </a:extLst>
                </a:gridCol>
                <a:gridCol w="718814">
                  <a:extLst>
                    <a:ext uri="{9D8B030D-6E8A-4147-A177-3AD203B41FA5}">
                      <a16:colId xmlns:a16="http://schemas.microsoft.com/office/drawing/2014/main" val="20009"/>
                    </a:ext>
                  </a:extLst>
                </a:gridCol>
                <a:gridCol w="522185">
                  <a:extLst>
                    <a:ext uri="{9D8B030D-6E8A-4147-A177-3AD203B41FA5}">
                      <a16:colId xmlns:a16="http://schemas.microsoft.com/office/drawing/2014/main" val="20010"/>
                    </a:ext>
                  </a:extLst>
                </a:gridCol>
                <a:gridCol w="522185">
                  <a:extLst>
                    <a:ext uri="{9D8B030D-6E8A-4147-A177-3AD203B41FA5}">
                      <a16:colId xmlns:a16="http://schemas.microsoft.com/office/drawing/2014/main" val="20011"/>
                    </a:ext>
                  </a:extLst>
                </a:gridCol>
                <a:gridCol w="522185">
                  <a:extLst>
                    <a:ext uri="{9D8B030D-6E8A-4147-A177-3AD203B41FA5}">
                      <a16:colId xmlns:a16="http://schemas.microsoft.com/office/drawing/2014/main" val="20012"/>
                    </a:ext>
                  </a:extLst>
                </a:gridCol>
                <a:gridCol w="617128">
                  <a:extLst>
                    <a:ext uri="{9D8B030D-6E8A-4147-A177-3AD203B41FA5}">
                      <a16:colId xmlns:a16="http://schemas.microsoft.com/office/drawing/2014/main" val="20013"/>
                    </a:ext>
                  </a:extLst>
                </a:gridCol>
                <a:gridCol w="465220">
                  <a:extLst>
                    <a:ext uri="{9D8B030D-6E8A-4147-A177-3AD203B41FA5}">
                      <a16:colId xmlns:a16="http://schemas.microsoft.com/office/drawing/2014/main" val="20014"/>
                    </a:ext>
                  </a:extLst>
                </a:gridCol>
              </a:tblGrid>
              <a:tr h="210691">
                <a:tc>
                  <a:txBody>
                    <a:bodyPr/>
                    <a:lstStyle/>
                    <a:p>
                      <a:pPr algn="ctr" fontAlgn="ctr"/>
                      <a:r>
                        <a:rPr lang="es-PE" sz="1000" b="1" i="0" u="none" strike="noStrike" dirty="0">
                          <a:solidFill>
                            <a:srgbClr val="FFFFFF"/>
                          </a:solidFill>
                          <a:latin typeface="Arial"/>
                        </a:rPr>
                        <a:t>17</a:t>
                      </a:r>
                    </a:p>
                  </a:txBody>
                  <a:tcPr marL="5267" marR="5267" marT="526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18</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19</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20</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21</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22</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23</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24</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25</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26</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27</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28</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29</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30</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PE" sz="1000" b="1" i="0" u="none" strike="noStrike">
                          <a:solidFill>
                            <a:srgbClr val="FFFFFF"/>
                          </a:solidFill>
                          <a:latin typeface="Arial"/>
                        </a:rPr>
                        <a:t>31</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extLst>
                  <a:ext uri="{0D108BD9-81ED-4DB2-BD59-A6C34878D82A}">
                    <a16:rowId xmlns:a16="http://schemas.microsoft.com/office/drawing/2014/main" val="10000"/>
                  </a:ext>
                </a:extLst>
              </a:tr>
              <a:tr h="605737">
                <a:tc gridSpan="2">
                  <a:txBody>
                    <a:bodyPr/>
                    <a:lstStyle/>
                    <a:p>
                      <a:pPr algn="ctr" fontAlgn="ctr"/>
                      <a:r>
                        <a:rPr lang="es-PE" sz="900" b="1" i="0" u="none" strike="noStrike">
                          <a:solidFill>
                            <a:srgbClr val="000000"/>
                          </a:solidFill>
                          <a:latin typeface="Arial"/>
                        </a:rPr>
                        <a:t>Moneda</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gridSpan="4">
                  <a:txBody>
                    <a:bodyPr/>
                    <a:lstStyle/>
                    <a:p>
                      <a:pPr algn="ctr" fontAlgn="ctr"/>
                      <a:r>
                        <a:rPr lang="es-PE" sz="900" b="1" i="0" u="none" strike="noStrike">
                          <a:solidFill>
                            <a:srgbClr val="000000"/>
                          </a:solidFill>
                          <a:latin typeface="Arial"/>
                        </a:rPr>
                        <a:t>Documento modificado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lgn="ctr" fontAlgn="ctr"/>
                      <a:r>
                        <a:rPr lang="es-PE" sz="900" b="1" i="0" u="none" strike="noStrike">
                          <a:solidFill>
                            <a:srgbClr val="000000"/>
                          </a:solidFill>
                          <a:latin typeface="Arial"/>
                        </a:rPr>
                        <a:t>Constancia de Depósito de Detracción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rowSpan="2">
                  <a:txBody>
                    <a:bodyPr/>
                    <a:lstStyle/>
                    <a:p>
                      <a:pPr algn="ctr" fontAlgn="ctr"/>
                      <a:r>
                        <a:rPr lang="es-PE" sz="900" b="1" i="0" u="none" strike="noStrike">
                          <a:solidFill>
                            <a:srgbClr val="000000"/>
                          </a:solidFill>
                          <a:latin typeface="Arial"/>
                        </a:rPr>
                        <a:t>Marca del compro-bante de pago sujeto a retención </a:t>
                      </a:r>
                      <a:br>
                        <a:rPr lang="es-PE" sz="900" b="1" i="0" u="none" strike="noStrike">
                          <a:solidFill>
                            <a:srgbClr val="000000"/>
                          </a:solidFill>
                          <a:latin typeface="Arial"/>
                        </a:rPr>
                      </a:br>
                      <a:r>
                        <a:rPr lang="es-PE" sz="900" b="1" i="0" u="none" strike="noStrike">
                          <a:solidFill>
                            <a:srgbClr val="000000"/>
                          </a:solidFill>
                          <a:latin typeface="Arial"/>
                        </a:rPr>
                        <a:t>(1 si hay retención)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PE" sz="900" b="1" i="0" u="none" strike="noStrike" dirty="0">
                          <a:solidFill>
                            <a:srgbClr val="FF0000"/>
                          </a:solidFill>
                          <a:latin typeface="Arial"/>
                        </a:rPr>
                        <a:t>Clasificación de los bienes y servicios adquiridos (Tabla 30)</a:t>
                      </a:r>
                    </a:p>
                  </a:txBody>
                  <a:tcPr marL="5267" marR="5267" marT="52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dirty="0">
                          <a:solidFill>
                            <a:srgbClr val="FF0000"/>
                          </a:solidFill>
                          <a:latin typeface="Arial"/>
                        </a:rPr>
                        <a:t>Error tipo 1</a:t>
                      </a:r>
                    </a:p>
                  </a:txBody>
                  <a:tcPr marL="5267" marR="5267" marT="52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dirty="0">
                          <a:solidFill>
                            <a:srgbClr val="FF0000"/>
                          </a:solidFill>
                          <a:latin typeface="Arial"/>
                        </a:rPr>
                        <a:t>Error tipo 2</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dirty="0">
                          <a:solidFill>
                            <a:srgbClr val="FF0000"/>
                          </a:solidFill>
                          <a:latin typeface="Arial"/>
                        </a:rPr>
                        <a:t>Error tipo 3</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dirty="0">
                          <a:solidFill>
                            <a:srgbClr val="FF0000"/>
                          </a:solidFill>
                          <a:latin typeface="Arial"/>
                        </a:rPr>
                        <a:t>Indicador de medio de </a:t>
                      </a:r>
                      <a:r>
                        <a:rPr lang="es-PE" sz="900" b="1" i="0" u="none" strike="noStrike" dirty="0" smtClean="0">
                          <a:solidFill>
                            <a:srgbClr val="FF0000"/>
                          </a:solidFill>
                          <a:latin typeface="Arial"/>
                        </a:rPr>
                        <a:t>pago</a:t>
                      </a:r>
                    </a:p>
                    <a:p>
                      <a:pPr algn="ctr" fontAlgn="ctr"/>
                      <a:r>
                        <a:rPr lang="es-PE" sz="900" b="1" i="0" u="none" strike="noStrike" dirty="0" smtClean="0">
                          <a:solidFill>
                            <a:srgbClr val="FF0000"/>
                          </a:solidFill>
                          <a:latin typeface="Arial"/>
                        </a:rPr>
                        <a:t>(</a:t>
                      </a:r>
                      <a:r>
                        <a:rPr lang="es-PE" sz="900" b="1" i="0" u="none" strike="noStrike" dirty="0">
                          <a:solidFill>
                            <a:srgbClr val="FF0000"/>
                          </a:solidFill>
                          <a:latin typeface="Arial"/>
                        </a:rPr>
                        <a:t>1 = Si)</a:t>
                      </a:r>
                    </a:p>
                  </a:txBody>
                  <a:tcPr marL="5267" marR="5267" marT="52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s-PE" sz="900" b="1" i="0" u="none" strike="noStrike">
                          <a:solidFill>
                            <a:srgbClr val="000000"/>
                          </a:solidFill>
                          <a:latin typeface="Arial"/>
                        </a:rPr>
                        <a:t>Estado</a:t>
                      </a:r>
                    </a:p>
                  </a:txBody>
                  <a:tcPr marL="5267" marR="5267" marT="5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263">
                <a:tc>
                  <a:txBody>
                    <a:bodyPr/>
                    <a:lstStyle/>
                    <a:p>
                      <a:pPr algn="ctr" fontAlgn="ctr"/>
                      <a:r>
                        <a:rPr lang="es-PE" sz="900" b="1" i="0" u="none" strike="noStrike" dirty="0">
                          <a:solidFill>
                            <a:srgbClr val="FF0000"/>
                          </a:solidFill>
                          <a:latin typeface="Arial"/>
                        </a:rPr>
                        <a:t>Código  (Tabla 4)</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900" b="1" i="0" u="none" strike="noStrike" dirty="0">
                          <a:solidFill>
                            <a:srgbClr val="000000"/>
                          </a:solidFill>
                          <a:latin typeface="Arial"/>
                        </a:rPr>
                        <a:t>Tipo de cambio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0000"/>
                          </a:solidFill>
                          <a:latin typeface="Arial"/>
                        </a:rPr>
                        <a:t>Fecha de emisión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0000"/>
                          </a:solidFill>
                          <a:latin typeface="Arial"/>
                        </a:rPr>
                        <a:t>Tipo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0000"/>
                          </a:solidFill>
                          <a:latin typeface="Arial"/>
                        </a:rPr>
                        <a:t>Serie</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solidFill>
                            <a:srgbClr val="000000"/>
                          </a:solidFill>
                          <a:latin typeface="Arial"/>
                        </a:rPr>
                        <a:t>Número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0000"/>
                          </a:solidFill>
                          <a:latin typeface="Arial"/>
                        </a:rPr>
                        <a:t>Fecha de emisión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0000"/>
                          </a:solidFill>
                          <a:latin typeface="Arial"/>
                        </a:rPr>
                        <a:t>Número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2"/>
                  </a:ext>
                </a:extLst>
              </a:tr>
              <a:tr h="210691">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PE" sz="900" b="0" i="0" u="none" strike="noStrike" dirty="0" smtClean="0">
                          <a:solidFill>
                            <a:srgbClr val="FF0000"/>
                          </a:solidFill>
                          <a:latin typeface="+mn-lt"/>
                        </a:rPr>
                        <a:t>Optativo</a:t>
                      </a:r>
                      <a:r>
                        <a:rPr lang="es-PE" sz="9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5267" marR="5267" marT="52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smtClean="0">
                          <a:solidFill>
                            <a:srgbClr val="FF0000"/>
                          </a:solidFill>
                          <a:latin typeface="Calibri"/>
                        </a:rPr>
                        <a:t>Optativo</a:t>
                      </a:r>
                      <a:endParaRPr lang="es-PE" sz="900" b="0" i="0" u="none" strike="noStrike" dirty="0">
                        <a:solidFill>
                          <a:srgbClr val="FF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PE" sz="900" b="0" i="0" u="none" strike="noStrike" dirty="0">
                        <a:solidFill>
                          <a:srgbClr val="FF0000"/>
                        </a:solidFill>
                        <a:latin typeface="Calibri"/>
                      </a:endParaRPr>
                    </a:p>
                  </a:txBody>
                  <a:tcPr marL="5267" marR="5267" marT="52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691">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5267" marR="5267" marT="52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900" b="0" i="0" u="none" strike="noStrike" dirty="0">
                          <a:solidFill>
                            <a:srgbClr val="000000"/>
                          </a:solidFill>
                          <a:latin typeface="Calibri"/>
                        </a:rPr>
                        <a:t> </a:t>
                      </a:r>
                    </a:p>
                  </a:txBody>
                  <a:tcPr marL="5267" marR="5267" marT="52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12 Rectángulo"/>
          <p:cNvSpPr/>
          <p:nvPr/>
        </p:nvSpPr>
        <p:spPr>
          <a:xfrm>
            <a:off x="5624628" y="5626315"/>
            <a:ext cx="661863" cy="43731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2" name="11 Flecha abajo"/>
          <p:cNvSpPr/>
          <p:nvPr/>
        </p:nvSpPr>
        <p:spPr>
          <a:xfrm rot="10800000">
            <a:off x="5598788" y="5836962"/>
            <a:ext cx="63453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4" name="13 Rectángulo"/>
          <p:cNvSpPr/>
          <p:nvPr/>
        </p:nvSpPr>
        <p:spPr>
          <a:xfrm>
            <a:off x="6308678" y="5629853"/>
            <a:ext cx="1591313" cy="43731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21610" y="2969353"/>
            <a:ext cx="6662758" cy="1443985"/>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FF0000"/>
                </a:solidFill>
                <a:effectLst>
                  <a:reflection blurRad="12700" stA="50000" endPos="50000" dist="5000" dir="5400000" sy="-100000" rotWithShape="0"/>
                </a:effectLst>
              </a:rPr>
              <a:t>Cambios en el LIBRO DIARIO ELECTRÓNICO</a:t>
            </a:r>
            <a:endParaRPr lang="es-ES" sz="4400" b="1" cap="all" dirty="0">
              <a:ln w="0"/>
              <a:solidFill>
                <a:srgbClr val="FF0000"/>
              </a:solidFill>
              <a:effectLst>
                <a:reflection blurRad="12700" stA="50000" endPos="50000" dist="5000" dir="5400000" sy="-100000" rotWithShape="0"/>
              </a:effectLst>
            </a:endParaRPr>
          </a:p>
        </p:txBody>
      </p:sp>
    </p:spTree>
  </p:cSld>
  <p:clrMapOvr>
    <a:masterClrMapping/>
  </p:clrMapOvr>
  <p:transition>
    <p:cover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txBox="1">
            <a:spLocks/>
          </p:cNvSpPr>
          <p:nvPr/>
        </p:nvSpPr>
        <p:spPr>
          <a:xfrm>
            <a:off x="274956" y="473230"/>
            <a:ext cx="7508304" cy="609600"/>
          </a:xfrm>
          <a:prstGeom prst="rect">
            <a:avLst/>
          </a:prstGeom>
        </p:spPr>
        <p:txBody>
          <a:bodyPr/>
          <a:lstStyle/>
          <a:p>
            <a:pPr>
              <a:defRPr/>
            </a:pPr>
            <a:r>
              <a:rPr lang="es-PE" sz="2800" dirty="0" smtClean="0">
                <a:solidFill>
                  <a:schemeClr val="bg1"/>
                </a:solidFill>
                <a:latin typeface="Arial"/>
                <a:ea typeface="+mj-ea"/>
                <a:cs typeface="Arial"/>
              </a:rPr>
              <a:t>5.1 Libro Diario</a:t>
            </a:r>
            <a:endParaRPr lang="es-PE" sz="2800" dirty="0">
              <a:solidFill>
                <a:schemeClr val="bg1"/>
              </a:solidFill>
              <a:latin typeface="Arial"/>
              <a:ea typeface="+mj-ea"/>
              <a:cs typeface="Arial"/>
            </a:endParaRPr>
          </a:p>
        </p:txBody>
      </p:sp>
      <p:sp>
        <p:nvSpPr>
          <p:cNvPr id="7" name="6 Rectángulo"/>
          <p:cNvSpPr/>
          <p:nvPr/>
        </p:nvSpPr>
        <p:spPr>
          <a:xfrm>
            <a:off x="310934" y="1720718"/>
            <a:ext cx="5153432" cy="923330"/>
          </a:xfrm>
          <a:prstGeom prst="rect">
            <a:avLst/>
          </a:prstGeom>
        </p:spPr>
        <p:txBody>
          <a:bodyPr wrap="square">
            <a:spAutoFit/>
          </a:bodyPr>
          <a:lstStyle/>
          <a:p>
            <a:pPr algn="just"/>
            <a:r>
              <a:rPr lang="es-PE" b="1" dirty="0" smtClean="0">
                <a:solidFill>
                  <a:srgbClr val="18338A"/>
                </a:solidFill>
              </a:rPr>
              <a:t>Obligados: </a:t>
            </a:r>
            <a:r>
              <a:rPr lang="es-PE" dirty="0" smtClean="0">
                <a:solidFill>
                  <a:srgbClr val="18338A"/>
                </a:solidFill>
              </a:rPr>
              <a:t>PRICOS</a:t>
            </a:r>
          </a:p>
          <a:p>
            <a:r>
              <a:rPr lang="es-PE" b="1" dirty="0" smtClean="0">
                <a:solidFill>
                  <a:srgbClr val="18338A"/>
                </a:solidFill>
              </a:rPr>
              <a:t>Periodicidad: </a:t>
            </a:r>
            <a:r>
              <a:rPr lang="es-PE" dirty="0" smtClean="0">
                <a:solidFill>
                  <a:srgbClr val="18338A"/>
                </a:solidFill>
              </a:rPr>
              <a:t>Mensual</a:t>
            </a:r>
          </a:p>
          <a:p>
            <a:r>
              <a:rPr lang="es-PE" b="1" dirty="0" smtClean="0">
                <a:solidFill>
                  <a:srgbClr val="18338A"/>
                </a:solidFill>
              </a:rPr>
              <a:t>Cambios: </a:t>
            </a:r>
            <a:r>
              <a:rPr lang="es-PE" dirty="0" smtClean="0">
                <a:solidFill>
                  <a:srgbClr val="18338A"/>
                </a:solidFill>
              </a:rPr>
              <a:t>Se incluyen nuevos campos  </a:t>
            </a:r>
            <a:endParaRPr lang="es-PE" dirty="0">
              <a:solidFill>
                <a:srgbClr val="18338A"/>
              </a:solidFill>
            </a:endParaRPr>
          </a:p>
        </p:txBody>
      </p:sp>
      <p:graphicFrame>
        <p:nvGraphicFramePr>
          <p:cNvPr id="5" name="4 Tabla"/>
          <p:cNvGraphicFramePr>
            <a:graphicFrameLocks noGrp="1"/>
          </p:cNvGraphicFramePr>
          <p:nvPr/>
        </p:nvGraphicFramePr>
        <p:xfrm>
          <a:off x="75281" y="2882476"/>
          <a:ext cx="8930495" cy="1936812"/>
        </p:xfrm>
        <a:graphic>
          <a:graphicData uri="http://schemas.openxmlformats.org/drawingml/2006/table">
            <a:tbl>
              <a:tblPr/>
              <a:tblGrid>
                <a:gridCol w="460106">
                  <a:extLst>
                    <a:ext uri="{9D8B030D-6E8A-4147-A177-3AD203B41FA5}">
                      <a16:colId xmlns:a16="http://schemas.microsoft.com/office/drawing/2014/main" val="20000"/>
                    </a:ext>
                  </a:extLst>
                </a:gridCol>
                <a:gridCol w="460106">
                  <a:extLst>
                    <a:ext uri="{9D8B030D-6E8A-4147-A177-3AD203B41FA5}">
                      <a16:colId xmlns:a16="http://schemas.microsoft.com/office/drawing/2014/main" val="20001"/>
                    </a:ext>
                  </a:extLst>
                </a:gridCol>
                <a:gridCol w="460106">
                  <a:extLst>
                    <a:ext uri="{9D8B030D-6E8A-4147-A177-3AD203B41FA5}">
                      <a16:colId xmlns:a16="http://schemas.microsoft.com/office/drawing/2014/main" val="20002"/>
                    </a:ext>
                  </a:extLst>
                </a:gridCol>
                <a:gridCol w="460106">
                  <a:extLst>
                    <a:ext uri="{9D8B030D-6E8A-4147-A177-3AD203B41FA5}">
                      <a16:colId xmlns:a16="http://schemas.microsoft.com/office/drawing/2014/main" val="20003"/>
                    </a:ext>
                  </a:extLst>
                </a:gridCol>
                <a:gridCol w="556958">
                  <a:extLst>
                    <a:ext uri="{9D8B030D-6E8A-4147-A177-3AD203B41FA5}">
                      <a16:colId xmlns:a16="http://schemas.microsoft.com/office/drawing/2014/main" val="20004"/>
                    </a:ext>
                  </a:extLst>
                </a:gridCol>
                <a:gridCol w="496831">
                  <a:extLst>
                    <a:ext uri="{9D8B030D-6E8A-4147-A177-3AD203B41FA5}">
                      <a16:colId xmlns:a16="http://schemas.microsoft.com/office/drawing/2014/main" val="20005"/>
                    </a:ext>
                  </a:extLst>
                </a:gridCol>
                <a:gridCol w="460106">
                  <a:extLst>
                    <a:ext uri="{9D8B030D-6E8A-4147-A177-3AD203B41FA5}">
                      <a16:colId xmlns:a16="http://schemas.microsoft.com/office/drawing/2014/main" val="20006"/>
                    </a:ext>
                  </a:extLst>
                </a:gridCol>
                <a:gridCol w="560659">
                  <a:extLst>
                    <a:ext uri="{9D8B030D-6E8A-4147-A177-3AD203B41FA5}">
                      <a16:colId xmlns:a16="http://schemas.microsoft.com/office/drawing/2014/main" val="20007"/>
                    </a:ext>
                  </a:extLst>
                </a:gridCol>
                <a:gridCol w="387163">
                  <a:extLst>
                    <a:ext uri="{9D8B030D-6E8A-4147-A177-3AD203B41FA5}">
                      <a16:colId xmlns:a16="http://schemas.microsoft.com/office/drawing/2014/main" val="20008"/>
                    </a:ext>
                  </a:extLst>
                </a:gridCol>
                <a:gridCol w="432497">
                  <a:extLst>
                    <a:ext uri="{9D8B030D-6E8A-4147-A177-3AD203B41FA5}">
                      <a16:colId xmlns:a16="http://schemas.microsoft.com/office/drawing/2014/main" val="20009"/>
                    </a:ext>
                  </a:extLst>
                </a:gridCol>
                <a:gridCol w="460106">
                  <a:extLst>
                    <a:ext uri="{9D8B030D-6E8A-4147-A177-3AD203B41FA5}">
                      <a16:colId xmlns:a16="http://schemas.microsoft.com/office/drawing/2014/main" val="20010"/>
                    </a:ext>
                  </a:extLst>
                </a:gridCol>
                <a:gridCol w="460106">
                  <a:extLst>
                    <a:ext uri="{9D8B030D-6E8A-4147-A177-3AD203B41FA5}">
                      <a16:colId xmlns:a16="http://schemas.microsoft.com/office/drawing/2014/main" val="20011"/>
                    </a:ext>
                  </a:extLst>
                </a:gridCol>
                <a:gridCol w="494608">
                  <a:extLst>
                    <a:ext uri="{9D8B030D-6E8A-4147-A177-3AD203B41FA5}">
                      <a16:colId xmlns:a16="http://schemas.microsoft.com/office/drawing/2014/main" val="20012"/>
                    </a:ext>
                  </a:extLst>
                </a:gridCol>
                <a:gridCol w="530965">
                  <a:extLst>
                    <a:ext uri="{9D8B030D-6E8A-4147-A177-3AD203B41FA5}">
                      <a16:colId xmlns:a16="http://schemas.microsoft.com/office/drawing/2014/main" val="20013"/>
                    </a:ext>
                  </a:extLst>
                </a:gridCol>
                <a:gridCol w="486719">
                  <a:extLst>
                    <a:ext uri="{9D8B030D-6E8A-4147-A177-3AD203B41FA5}">
                      <a16:colId xmlns:a16="http://schemas.microsoft.com/office/drawing/2014/main" val="20014"/>
                    </a:ext>
                  </a:extLst>
                </a:gridCol>
                <a:gridCol w="442471">
                  <a:extLst>
                    <a:ext uri="{9D8B030D-6E8A-4147-A177-3AD203B41FA5}">
                      <a16:colId xmlns:a16="http://schemas.microsoft.com/office/drawing/2014/main" val="20015"/>
                    </a:ext>
                  </a:extLst>
                </a:gridCol>
                <a:gridCol w="353188">
                  <a:extLst>
                    <a:ext uri="{9D8B030D-6E8A-4147-A177-3AD203B41FA5}">
                      <a16:colId xmlns:a16="http://schemas.microsoft.com/office/drawing/2014/main" val="20016"/>
                    </a:ext>
                  </a:extLst>
                </a:gridCol>
                <a:gridCol w="542815">
                  <a:extLst>
                    <a:ext uri="{9D8B030D-6E8A-4147-A177-3AD203B41FA5}">
                      <a16:colId xmlns:a16="http://schemas.microsoft.com/office/drawing/2014/main" val="20017"/>
                    </a:ext>
                  </a:extLst>
                </a:gridCol>
                <a:gridCol w="424879">
                  <a:extLst>
                    <a:ext uri="{9D8B030D-6E8A-4147-A177-3AD203B41FA5}">
                      <a16:colId xmlns:a16="http://schemas.microsoft.com/office/drawing/2014/main" val="20018"/>
                    </a:ext>
                  </a:extLst>
                </a:gridCol>
              </a:tblGrid>
              <a:tr h="1057233">
                <a:tc rowSpan="2">
                  <a:txBody>
                    <a:bodyPr/>
                    <a:lstStyle/>
                    <a:p>
                      <a:pPr algn="ctr" rtl="0" fontAlgn="ctr"/>
                      <a:r>
                        <a:rPr lang="es-PE" sz="700" b="1" i="0" u="none" strike="noStrike" dirty="0">
                          <a:solidFill>
                            <a:srgbClr val="000000"/>
                          </a:solidFill>
                          <a:latin typeface="Arial"/>
                        </a:rPr>
                        <a:t>Periodo</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rtl="0" fontAlgn="ctr"/>
                      <a:r>
                        <a:rPr lang="es-PE" sz="700" b="1" i="0" u="none" strike="noStrike" dirty="0">
                          <a:solidFill>
                            <a:srgbClr val="000000"/>
                          </a:solidFill>
                          <a:latin typeface="Arial"/>
                        </a:rPr>
                        <a:t>Código Único de la </a:t>
                      </a:r>
                      <a:r>
                        <a:rPr lang="es-PE" sz="700" b="1" i="0" u="none" strike="noStrike" dirty="0" smtClean="0">
                          <a:solidFill>
                            <a:srgbClr val="000000"/>
                          </a:solidFill>
                          <a:latin typeface="Arial"/>
                        </a:rPr>
                        <a:t>Opera-</a:t>
                      </a:r>
                      <a:r>
                        <a:rPr lang="es-PE" sz="700" b="1" i="0" u="none" strike="noStrike" dirty="0" err="1" smtClean="0">
                          <a:solidFill>
                            <a:srgbClr val="000000"/>
                          </a:solidFill>
                          <a:latin typeface="Arial"/>
                        </a:rPr>
                        <a:t>ción</a:t>
                      </a:r>
                      <a:endParaRPr lang="es-PE" sz="700" b="1" i="0" u="none" strike="noStrike" dirty="0">
                        <a:solidFill>
                          <a:srgbClr val="000000"/>
                        </a:solidFill>
                        <a:latin typeface="Arial"/>
                      </a:endParaRP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rtl="0" fontAlgn="ctr"/>
                      <a:r>
                        <a:rPr lang="es-PE" sz="700" b="1" i="0" u="none" strike="noStrike" dirty="0">
                          <a:solidFill>
                            <a:srgbClr val="000000"/>
                          </a:solidFill>
                          <a:latin typeface="Arial"/>
                        </a:rPr>
                        <a:t>Número </a:t>
                      </a:r>
                      <a:r>
                        <a:rPr lang="es-PE" sz="700" b="1" i="0" u="none" strike="noStrike" dirty="0" err="1" smtClean="0">
                          <a:solidFill>
                            <a:srgbClr val="000000"/>
                          </a:solidFill>
                          <a:latin typeface="Arial"/>
                        </a:rPr>
                        <a:t>correla-tivo</a:t>
                      </a:r>
                      <a:r>
                        <a:rPr lang="es-PE" sz="700" b="1" i="0" u="none" strike="noStrike" dirty="0" smtClean="0">
                          <a:solidFill>
                            <a:srgbClr val="000000"/>
                          </a:solidFill>
                          <a:latin typeface="Arial"/>
                        </a:rPr>
                        <a:t> </a:t>
                      </a:r>
                      <a:r>
                        <a:rPr lang="es-PE" sz="700" b="1" i="0" u="none" strike="noStrike" dirty="0">
                          <a:solidFill>
                            <a:srgbClr val="000000"/>
                          </a:solidFill>
                          <a:latin typeface="Arial"/>
                        </a:rPr>
                        <a:t>del CUO</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rtl="0" fontAlgn="ctr"/>
                      <a:r>
                        <a:rPr lang="es-PE" sz="700" b="1" i="0" u="none" strike="noStrike" dirty="0">
                          <a:solidFill>
                            <a:srgbClr val="000000"/>
                          </a:solidFill>
                          <a:latin typeface="Arial"/>
                        </a:rPr>
                        <a:t>Código de la Cuenta Contable</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rtl="0" fontAlgn="ctr"/>
                      <a:r>
                        <a:rPr lang="es-PE" sz="700" b="1" i="0" u="none" strike="noStrike" dirty="0">
                          <a:solidFill>
                            <a:srgbClr val="FF0000"/>
                          </a:solidFill>
                          <a:latin typeface="Arial"/>
                        </a:rPr>
                        <a:t>Código de la Unidad de </a:t>
                      </a:r>
                      <a:r>
                        <a:rPr lang="es-PE" sz="700" b="1" i="0" u="none" strike="noStrike" dirty="0" smtClean="0">
                          <a:solidFill>
                            <a:srgbClr val="FF0000"/>
                          </a:solidFill>
                          <a:latin typeface="Arial"/>
                        </a:rPr>
                        <a:t>Operación</a:t>
                      </a:r>
                      <a:r>
                        <a:rPr lang="es-PE" sz="700" b="1" i="0" u="none" strike="noStrike" baseline="0" dirty="0" smtClean="0">
                          <a:solidFill>
                            <a:srgbClr val="FF0000"/>
                          </a:solidFill>
                          <a:latin typeface="Arial"/>
                        </a:rPr>
                        <a:t> (*)</a:t>
                      </a:r>
                      <a:endParaRPr lang="es-PE" sz="700" b="1" i="0" u="none" strike="noStrike" dirty="0">
                        <a:solidFill>
                          <a:srgbClr val="FF0000"/>
                        </a:solidFill>
                        <a:latin typeface="Arial"/>
                      </a:endParaRP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es-PE" sz="700" b="1" i="0" u="none" strike="noStrike" dirty="0">
                          <a:solidFill>
                            <a:srgbClr val="FF0000"/>
                          </a:solidFill>
                          <a:latin typeface="Arial"/>
                        </a:rPr>
                        <a:t>Código del Centro de Costos, Centro de Utilidades o Centro de Inversión</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Tipo de Moneda de origen (tabla 4)</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algn="ctr" rtl="0" fontAlgn="ctr"/>
                      <a:r>
                        <a:rPr lang="es-PE" sz="700" b="1" i="0" u="none" strike="noStrike" dirty="0">
                          <a:solidFill>
                            <a:srgbClr val="000000"/>
                          </a:solidFill>
                          <a:latin typeface="Arial"/>
                        </a:rPr>
                        <a:t>Tipo de </a:t>
                      </a:r>
                      <a:r>
                        <a:rPr lang="es-PE" sz="700" b="1" i="0" u="none" strike="noStrike" dirty="0" smtClean="0">
                          <a:solidFill>
                            <a:srgbClr val="000000"/>
                          </a:solidFill>
                          <a:latin typeface="Arial"/>
                        </a:rPr>
                        <a:t>Compro-</a:t>
                      </a:r>
                      <a:r>
                        <a:rPr lang="es-PE" sz="700" b="1" i="0" u="none" strike="noStrike" dirty="0" err="1" smtClean="0">
                          <a:solidFill>
                            <a:srgbClr val="000000"/>
                          </a:solidFill>
                          <a:latin typeface="Arial"/>
                        </a:rPr>
                        <a:t>bante</a:t>
                      </a:r>
                      <a:r>
                        <a:rPr lang="es-PE" sz="700" b="1" i="0" u="none" strike="noStrike" dirty="0" smtClean="0">
                          <a:solidFill>
                            <a:srgbClr val="000000"/>
                          </a:solidFill>
                          <a:latin typeface="Arial"/>
                        </a:rPr>
                        <a:t> </a:t>
                      </a:r>
                      <a:r>
                        <a:rPr lang="es-PE" sz="700" b="1" i="0" u="none" strike="noStrike" dirty="0">
                          <a:solidFill>
                            <a:srgbClr val="000000"/>
                          </a:solidFill>
                          <a:latin typeface="Arial"/>
                        </a:rPr>
                        <a:t>de Pago o </a:t>
                      </a:r>
                      <a:r>
                        <a:rPr lang="es-PE" sz="700" b="1" i="0" u="none" strike="noStrike" dirty="0" smtClean="0">
                          <a:solidFill>
                            <a:srgbClr val="000000"/>
                          </a:solidFill>
                          <a:latin typeface="Arial"/>
                        </a:rPr>
                        <a:t>Documento</a:t>
                      </a:r>
                      <a:endParaRPr lang="es-PE" sz="700" b="1" i="0" u="none" strike="noStrike" dirty="0">
                        <a:solidFill>
                          <a:srgbClr val="000000"/>
                        </a:solidFill>
                        <a:latin typeface="Arial"/>
                      </a:endParaRPr>
                    </a:p>
                    <a:p>
                      <a:pPr algn="ctr" rtl="0" fontAlgn="ctr"/>
                      <a:r>
                        <a:rPr lang="es-PE" sz="700" b="1" i="0" u="none" strike="noStrike" dirty="0">
                          <a:solidFill>
                            <a:srgbClr val="000000"/>
                          </a:solidFill>
                          <a:latin typeface="Arial"/>
                        </a:rPr>
                        <a:t> </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rtl="0" fontAlgn="ctr"/>
                      <a:r>
                        <a:rPr lang="es-PE" sz="700" b="1" i="0" u="none" strike="noStrike" dirty="0">
                          <a:solidFill>
                            <a:srgbClr val="000000"/>
                          </a:solidFill>
                          <a:latin typeface="Arial"/>
                        </a:rPr>
                        <a:t>Número serie del </a:t>
                      </a:r>
                      <a:r>
                        <a:rPr lang="es-PE" sz="700" b="1" i="0" u="none" strike="noStrike" dirty="0" smtClean="0">
                          <a:solidFill>
                            <a:srgbClr val="000000"/>
                          </a:solidFill>
                          <a:latin typeface="Arial"/>
                        </a:rPr>
                        <a:t>compro-</a:t>
                      </a:r>
                      <a:r>
                        <a:rPr lang="es-PE" sz="700" b="1" i="0" u="none" strike="noStrike" dirty="0" err="1" smtClean="0">
                          <a:solidFill>
                            <a:srgbClr val="000000"/>
                          </a:solidFill>
                          <a:latin typeface="Arial"/>
                        </a:rPr>
                        <a:t>bante</a:t>
                      </a:r>
                      <a:r>
                        <a:rPr lang="es-PE" sz="700" b="1" i="0" u="none" strike="noStrike" dirty="0" smtClean="0">
                          <a:solidFill>
                            <a:srgbClr val="000000"/>
                          </a:solidFill>
                          <a:latin typeface="Arial"/>
                        </a:rPr>
                        <a:t> </a:t>
                      </a:r>
                      <a:r>
                        <a:rPr lang="es-PE" sz="700" b="1" i="0" u="none" strike="noStrike" dirty="0">
                          <a:solidFill>
                            <a:srgbClr val="000000"/>
                          </a:solidFill>
                          <a:latin typeface="Arial"/>
                        </a:rPr>
                        <a:t>de pago o </a:t>
                      </a:r>
                      <a:r>
                        <a:rPr lang="es-PE" sz="700" b="1" i="0" u="none" strike="noStrike" dirty="0" err="1" smtClean="0">
                          <a:solidFill>
                            <a:srgbClr val="000000"/>
                          </a:solidFill>
                          <a:latin typeface="Arial"/>
                        </a:rPr>
                        <a:t>docu-mento</a:t>
                      </a:r>
                      <a:r>
                        <a:rPr lang="es-PE" sz="700" b="1" i="0" u="none" strike="noStrike" dirty="0" smtClean="0">
                          <a:solidFill>
                            <a:srgbClr val="000000"/>
                          </a:solidFill>
                          <a:latin typeface="Arial"/>
                        </a:rPr>
                        <a:t> </a:t>
                      </a:r>
                      <a:endParaRPr lang="es-PE" sz="700" b="1" i="0" u="none" strike="noStrike" dirty="0">
                        <a:solidFill>
                          <a:srgbClr val="000000"/>
                        </a:solidFill>
                        <a:latin typeface="Arial"/>
                      </a:endParaRP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rtl="0" fontAlgn="ctr"/>
                      <a:r>
                        <a:rPr lang="es-PE" sz="700" b="1" i="0" u="none" strike="noStrike" dirty="0">
                          <a:solidFill>
                            <a:srgbClr val="000000"/>
                          </a:solidFill>
                          <a:latin typeface="Arial"/>
                        </a:rPr>
                        <a:t>Número del </a:t>
                      </a:r>
                      <a:r>
                        <a:rPr lang="es-PE" sz="700" b="1" i="0" u="none" strike="noStrike" dirty="0" smtClean="0">
                          <a:solidFill>
                            <a:srgbClr val="000000"/>
                          </a:solidFill>
                          <a:latin typeface="Arial"/>
                        </a:rPr>
                        <a:t>compro-</a:t>
                      </a:r>
                      <a:r>
                        <a:rPr lang="es-PE" sz="700" b="1" i="0" u="none" strike="noStrike" dirty="0" err="1" smtClean="0">
                          <a:solidFill>
                            <a:srgbClr val="000000"/>
                          </a:solidFill>
                          <a:latin typeface="Arial"/>
                        </a:rPr>
                        <a:t>bante</a:t>
                      </a:r>
                      <a:r>
                        <a:rPr lang="es-PE" sz="700" b="1" i="0" u="none" strike="noStrike" dirty="0" smtClean="0">
                          <a:solidFill>
                            <a:srgbClr val="000000"/>
                          </a:solidFill>
                          <a:latin typeface="Arial"/>
                        </a:rPr>
                        <a:t> </a:t>
                      </a:r>
                      <a:r>
                        <a:rPr lang="es-PE" sz="700" b="1" i="0" u="none" strike="noStrike" dirty="0">
                          <a:solidFill>
                            <a:srgbClr val="000000"/>
                          </a:solidFill>
                          <a:latin typeface="Arial"/>
                        </a:rPr>
                        <a:t>de pago o </a:t>
                      </a:r>
                      <a:r>
                        <a:rPr lang="es-PE" sz="700" b="1" i="0" u="none" strike="noStrike" dirty="0" err="1">
                          <a:solidFill>
                            <a:srgbClr val="000000"/>
                          </a:solidFill>
                          <a:latin typeface="Arial"/>
                        </a:rPr>
                        <a:t>docu-mento</a:t>
                      </a:r>
                      <a:r>
                        <a:rPr lang="es-PE" sz="700" b="1" i="0" u="none" strike="noStrike" dirty="0">
                          <a:solidFill>
                            <a:srgbClr val="000000"/>
                          </a:solidFill>
                          <a:latin typeface="Arial"/>
                        </a:rPr>
                        <a:t> </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a:solidFill>
                            <a:srgbClr val="FF0000"/>
                          </a:solidFill>
                          <a:latin typeface="Arial"/>
                        </a:rPr>
                        <a:t>Fecha contable</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rtl="0" fontAlgn="ctr"/>
                      <a:r>
                        <a:rPr lang="es-PE" sz="700" b="1" i="0" u="none" strike="noStrike" dirty="0">
                          <a:solidFill>
                            <a:srgbClr val="FF0000"/>
                          </a:solidFill>
                          <a:latin typeface="Arial"/>
                        </a:rPr>
                        <a:t>Fecha de </a:t>
                      </a:r>
                      <a:r>
                        <a:rPr lang="es-PE" sz="700" b="1" i="0" u="none" strike="noStrike" dirty="0" err="1" smtClean="0">
                          <a:solidFill>
                            <a:srgbClr val="FF0000"/>
                          </a:solidFill>
                          <a:latin typeface="Arial"/>
                        </a:rPr>
                        <a:t>venci</a:t>
                      </a:r>
                      <a:r>
                        <a:rPr lang="es-PE" sz="700" b="1" i="0" u="none" strike="noStrike" dirty="0" smtClean="0">
                          <a:solidFill>
                            <a:srgbClr val="FF0000"/>
                          </a:solidFill>
                          <a:latin typeface="Arial"/>
                        </a:rPr>
                        <a:t>-miento </a:t>
                      </a:r>
                      <a:endParaRPr lang="es-PE" sz="700" b="1" i="0" u="none" strike="noStrike" dirty="0">
                        <a:solidFill>
                          <a:srgbClr val="FF0000"/>
                        </a:solidFill>
                        <a:latin typeface="Arial"/>
                      </a:endParaRP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algn="ctr" rtl="0" fontAlgn="ctr"/>
                      <a:r>
                        <a:rPr lang="es-PE" sz="700" b="1" i="0" u="none" strike="noStrike" dirty="0">
                          <a:solidFill>
                            <a:srgbClr val="000000"/>
                          </a:solidFill>
                          <a:latin typeface="Arial"/>
                        </a:rPr>
                        <a:t>Fecha de la operación o emisión</a:t>
                      </a:r>
                    </a:p>
                    <a:p>
                      <a:pPr algn="ctr" rtl="0" fontAlgn="ctr"/>
                      <a:r>
                        <a:rPr lang="es-PE" sz="700" b="1" i="0" u="none" strike="noStrike" dirty="0">
                          <a:solidFill>
                            <a:srgbClr val="000000"/>
                          </a:solidFill>
                          <a:latin typeface="Arial"/>
                        </a:rPr>
                        <a:t> </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rtl="0" fontAlgn="ctr"/>
                      <a:r>
                        <a:rPr lang="es-PE" sz="700" b="1" i="0" u="none" strike="noStrike" dirty="0">
                          <a:solidFill>
                            <a:srgbClr val="000000"/>
                          </a:solidFill>
                          <a:latin typeface="Arial"/>
                        </a:rPr>
                        <a:t>Glosa o descripción de la operación</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rtl="0" fontAlgn="ctr"/>
                      <a:r>
                        <a:rPr lang="es-PE" sz="700" b="1" i="0" u="none" strike="noStrike" kern="1200" dirty="0">
                          <a:solidFill>
                            <a:srgbClr val="FF0000"/>
                          </a:solidFill>
                          <a:latin typeface="Arial"/>
                          <a:ea typeface="+mn-ea"/>
                          <a:cs typeface="+mn-cs"/>
                        </a:rPr>
                        <a:t>Glosa referencial</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ctr"/>
                      <a:r>
                        <a:rPr lang="es-PE" sz="700" b="1" i="0" u="none" strike="noStrike" dirty="0">
                          <a:solidFill>
                            <a:srgbClr val="000000"/>
                          </a:solidFill>
                          <a:latin typeface="Arial"/>
                        </a:rPr>
                        <a:t>Movimiento</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tc rowSpan="2">
                  <a:txBody>
                    <a:bodyPr/>
                    <a:lstStyle/>
                    <a:p>
                      <a:pPr algn="ctr" rtl="0" fontAlgn="ctr"/>
                      <a:r>
                        <a:rPr lang="es-PE" sz="700" b="1" i="0" u="none" strike="noStrike" dirty="0">
                          <a:solidFill>
                            <a:srgbClr val="FF0000"/>
                          </a:solidFill>
                          <a:latin typeface="Arial"/>
                        </a:rPr>
                        <a:t>Campos </a:t>
                      </a:r>
                      <a:r>
                        <a:rPr lang="es-PE" sz="700" b="1" i="0" u="none" strike="noStrike" dirty="0" smtClean="0">
                          <a:solidFill>
                            <a:srgbClr val="FF0000"/>
                          </a:solidFill>
                          <a:latin typeface="Arial"/>
                        </a:rPr>
                        <a:t>1, 2 </a:t>
                      </a:r>
                      <a:r>
                        <a:rPr lang="es-PE" sz="700" b="1" i="0" u="none" strike="noStrike" dirty="0">
                          <a:solidFill>
                            <a:srgbClr val="FF0000"/>
                          </a:solidFill>
                          <a:latin typeface="Arial"/>
                        </a:rPr>
                        <a:t>y </a:t>
                      </a:r>
                      <a:r>
                        <a:rPr lang="es-PE" sz="700" b="1" i="0" u="none" strike="noStrike" dirty="0" smtClean="0">
                          <a:solidFill>
                            <a:srgbClr val="FF0000"/>
                          </a:solidFill>
                          <a:latin typeface="Arial"/>
                        </a:rPr>
                        <a:t>3 </a:t>
                      </a:r>
                      <a:r>
                        <a:rPr lang="es-PE" sz="700" b="1" i="0" u="none" strike="noStrike" dirty="0">
                          <a:solidFill>
                            <a:srgbClr val="FF0000"/>
                          </a:solidFill>
                          <a:latin typeface="Arial"/>
                        </a:rPr>
                        <a:t>del Registro de Ventas e Ingresos o del Registro de Compras</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es-PE" sz="700" b="1" i="0" u="none" strike="noStrike" dirty="0">
                          <a:solidFill>
                            <a:srgbClr val="000000"/>
                          </a:solidFill>
                          <a:latin typeface="Arial"/>
                        </a:rPr>
                        <a:t>Estado</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54619">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rtl="0" fontAlgn="ctr"/>
                      <a:r>
                        <a:rPr lang="es-PE" sz="700" b="1" i="0" u="none" strike="noStrike">
                          <a:solidFill>
                            <a:srgbClr val="000000"/>
                          </a:solidFill>
                          <a:latin typeface="Arial"/>
                        </a:rPr>
                        <a:t> </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0" fontAlgn="ctr"/>
                      <a:endParaRPr lang="es-PE" sz="700" b="1" i="0" u="none" strike="noStrike" dirty="0">
                        <a:solidFill>
                          <a:srgbClr val="000000"/>
                        </a:solidFill>
                        <a:latin typeface="Arial"/>
                      </a:endParaRP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a:txBody>
                    <a:bodyPr/>
                    <a:lstStyle/>
                    <a:p>
                      <a:pPr algn="ctr" rtl="0" fontAlgn="ctr"/>
                      <a:r>
                        <a:rPr lang="es-PE" sz="700" b="1" i="0" u="none" strike="noStrike">
                          <a:solidFill>
                            <a:srgbClr val="000000"/>
                          </a:solidFill>
                          <a:latin typeface="Arial"/>
                        </a:rPr>
                        <a:t> </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000000"/>
                          </a:solidFill>
                          <a:latin typeface="Arial"/>
                        </a:rPr>
                        <a:t> </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pPr algn="ctr" rtl="0" fontAlgn="ctr"/>
                      <a:endParaRPr lang="es-PE" sz="700" b="1" i="0" u="none" strike="noStrike" dirty="0">
                        <a:solidFill>
                          <a:srgbClr val="000000"/>
                        </a:solidFill>
                        <a:latin typeface="Arial"/>
                      </a:endParaRP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a:txBody>
                    <a:bodyPr/>
                    <a:lstStyle/>
                    <a:p>
                      <a:pPr algn="ctr" rtl="0" fontAlgn="ctr"/>
                      <a:r>
                        <a:rPr lang="es-PE" sz="700" b="1" i="0" u="none" strike="noStrike">
                          <a:solidFill>
                            <a:srgbClr val="000000"/>
                          </a:solidFill>
                          <a:latin typeface="Arial"/>
                        </a:rPr>
                        <a:t>Debe</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a:solidFill>
                            <a:srgbClr val="000000"/>
                          </a:solidFill>
                          <a:latin typeface="Arial"/>
                        </a:rPr>
                        <a:t>Haber</a:t>
                      </a:r>
                    </a:p>
                  </a:txBody>
                  <a:tcPr marL="2915" marR="2915" marT="3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0001"/>
                  </a:ext>
                </a:extLst>
              </a:tr>
              <a:tr h="144992">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900" b="0" i="0" u="none" strike="noStrike" dirty="0" smtClean="0">
                          <a:solidFill>
                            <a:srgbClr val="FF0000"/>
                          </a:solidFill>
                          <a:latin typeface="Calibri"/>
                        </a:rPr>
                        <a:t>Optativo</a:t>
                      </a:r>
                      <a:endParaRPr lang="es-PE" sz="700" b="0" i="0" u="none" strike="noStrike" dirty="0">
                        <a:solidFill>
                          <a:srgbClr val="FF0000"/>
                        </a:solidFill>
                        <a:latin typeface="Calibri"/>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900" b="0" i="0" u="none" strike="noStrike" dirty="0" smtClean="0">
                          <a:solidFill>
                            <a:srgbClr val="FF0000"/>
                          </a:solidFill>
                          <a:latin typeface="Calibri"/>
                        </a:rPr>
                        <a:t>Optativo</a:t>
                      </a:r>
                      <a:endParaRPr lang="es-PE" sz="700" b="0" i="0" u="none" strike="noStrike" dirty="0">
                        <a:solidFill>
                          <a:srgbClr val="FF0000"/>
                        </a:solidFill>
                        <a:latin typeface="Calibri"/>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900" b="0" i="0" u="none" strike="noStrike" dirty="0" smtClean="0">
                          <a:solidFill>
                            <a:srgbClr val="FF0000"/>
                          </a:solidFill>
                          <a:latin typeface="Calibri"/>
                        </a:rPr>
                        <a:t>Optativo</a:t>
                      </a:r>
                      <a:endParaRPr lang="es-PE" sz="700" b="0" i="0" u="none" strike="noStrike" dirty="0">
                        <a:solidFill>
                          <a:srgbClr val="FF0000"/>
                        </a:solidFill>
                        <a:latin typeface="Calibri"/>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FF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FF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FF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900" b="0" i="0" u="none" strike="noStrike" dirty="0" smtClean="0">
                          <a:solidFill>
                            <a:srgbClr val="FF0000"/>
                          </a:solidFill>
                          <a:latin typeface="Calibri"/>
                        </a:rPr>
                        <a:t>Optativo</a:t>
                      </a:r>
                      <a:endParaRPr lang="es-PE" sz="700" b="0" i="0" u="none" strike="noStrike" dirty="0">
                        <a:solidFill>
                          <a:srgbClr val="FF0000"/>
                        </a:solidFill>
                        <a:latin typeface="Calibri"/>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900" b="0" i="0" u="none" strike="noStrike" dirty="0" smtClean="0">
                          <a:solidFill>
                            <a:srgbClr val="FF0000"/>
                          </a:solidFill>
                          <a:latin typeface="Calibri"/>
                        </a:rPr>
                        <a:t>Optativo</a:t>
                      </a:r>
                      <a:endParaRPr lang="es-PE" sz="700" b="0" i="0" u="none" strike="noStrike" dirty="0">
                        <a:solidFill>
                          <a:srgbClr val="FF0000"/>
                        </a:solidFill>
                        <a:latin typeface="Calibri"/>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FF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FF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FF0000"/>
                          </a:solidFill>
                          <a:latin typeface="Calibri"/>
                        </a:rPr>
                        <a:t> </a:t>
                      </a:r>
                      <a:r>
                        <a:rPr lang="es-PE" sz="800" b="0" i="0" u="none" strike="noStrike" dirty="0" smtClean="0">
                          <a:solidFill>
                            <a:srgbClr val="FF0000"/>
                          </a:solidFill>
                          <a:latin typeface="+mn-lt"/>
                        </a:rPr>
                        <a:t>Optativo</a:t>
                      </a:r>
                      <a:endParaRPr lang="es-PE" sz="700" b="0" i="0" u="none" strike="noStrike" dirty="0">
                        <a:solidFill>
                          <a:srgbClr val="FF0000"/>
                        </a:solidFill>
                        <a:latin typeface="Calibri"/>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PE" sz="700" b="0" i="0" u="none" strike="noStrike" dirty="0">
                          <a:solidFill>
                            <a:srgbClr val="000000"/>
                          </a:solidFill>
                          <a:latin typeface="Calibri"/>
                        </a:rPr>
                        <a:t> </a:t>
                      </a:r>
                      <a:r>
                        <a:rPr lang="es-PE" sz="700" b="0" i="0" u="none" strike="noStrike" dirty="0" smtClean="0">
                          <a:solidFill>
                            <a:srgbClr val="FF0000"/>
                          </a:solidFill>
                          <a:latin typeface="+mn-lt"/>
                        </a:rPr>
                        <a:t>Optativo</a:t>
                      </a:r>
                      <a:endParaRPr lang="es-PE" sz="600" b="0" i="0" u="none" strike="noStrike" dirty="0" smtClean="0">
                        <a:solidFill>
                          <a:srgbClr val="FF0000"/>
                        </a:solidFill>
                        <a:latin typeface="+mn-lt"/>
                      </a:endParaRP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992">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992">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992">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992">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PE" sz="700" b="0" i="0" u="none" strike="noStrike" dirty="0">
                          <a:solidFill>
                            <a:srgbClr val="000000"/>
                          </a:solidFill>
                          <a:latin typeface="Calibri"/>
                        </a:rPr>
                        <a:t> </a:t>
                      </a:r>
                    </a:p>
                  </a:txBody>
                  <a:tcPr marL="2915" marR="2915" marT="3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5 Rectángulo"/>
          <p:cNvSpPr/>
          <p:nvPr/>
        </p:nvSpPr>
        <p:spPr>
          <a:xfrm>
            <a:off x="1871978" y="6239571"/>
            <a:ext cx="5458546" cy="215444"/>
          </a:xfrm>
          <a:prstGeom prst="rect">
            <a:avLst/>
          </a:prstGeom>
        </p:spPr>
        <p:txBody>
          <a:bodyPr wrap="none">
            <a:spAutoFit/>
          </a:bodyPr>
          <a:lstStyle/>
          <a:p>
            <a:r>
              <a:rPr lang="es-PE" sz="800" b="1" dirty="0" smtClean="0">
                <a:solidFill>
                  <a:srgbClr val="18338A"/>
                </a:solidFill>
                <a:latin typeface="Arial"/>
              </a:rPr>
              <a:t>(*) Económica Administrativa, de Negocio, de Producción, de la Línea, de la Concesión, del Local o del Lote</a:t>
            </a:r>
            <a:endParaRPr lang="es-PE" sz="1600" dirty="0">
              <a:solidFill>
                <a:srgbClr val="18338A"/>
              </a:solidFill>
            </a:endParaRPr>
          </a:p>
        </p:txBody>
      </p:sp>
      <p:sp>
        <p:nvSpPr>
          <p:cNvPr id="8" name="7 Rectángulo"/>
          <p:cNvSpPr/>
          <p:nvPr/>
        </p:nvSpPr>
        <p:spPr bwMode="auto">
          <a:xfrm>
            <a:off x="88727" y="6069443"/>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9" name="8 Rectángulo"/>
          <p:cNvSpPr/>
          <p:nvPr/>
        </p:nvSpPr>
        <p:spPr>
          <a:xfrm>
            <a:off x="274188" y="6026327"/>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10" name="9 Flecha abajo"/>
          <p:cNvSpPr/>
          <p:nvPr/>
        </p:nvSpPr>
        <p:spPr>
          <a:xfrm rot="10800000">
            <a:off x="447256" y="4767568"/>
            <a:ext cx="63453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1" name="10 Rectángulo"/>
          <p:cNvSpPr/>
          <p:nvPr/>
        </p:nvSpPr>
        <p:spPr>
          <a:xfrm rot="805096">
            <a:off x="3632510" y="5233348"/>
            <a:ext cx="1667569" cy="764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fontAlgn="b"/>
            <a:r>
              <a:rPr lang="es-PE" sz="1050" dirty="0" smtClean="0"/>
              <a:t>La Unidad de Operación y el Centro de Costos  se detalla en el sub libro  10.4 del Registro de Costos</a:t>
            </a:r>
            <a:endParaRPr lang="es-PE" sz="1050" dirty="0">
              <a:solidFill>
                <a:srgbClr val="FF0000"/>
              </a:solidFill>
              <a:latin typeface="Arial"/>
            </a:endParaRPr>
          </a:p>
        </p:txBody>
      </p:sp>
      <p:cxnSp>
        <p:nvCxnSpPr>
          <p:cNvPr id="12" name="11 Conector recto de flecha"/>
          <p:cNvCxnSpPr>
            <a:stCxn id="11" idx="1"/>
          </p:cNvCxnSpPr>
          <p:nvPr/>
        </p:nvCxnSpPr>
        <p:spPr>
          <a:xfrm flipH="1" flipV="1">
            <a:off x="2764467" y="4316819"/>
            <a:ext cx="890804" cy="11051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19 Conector recto de flecha"/>
          <p:cNvCxnSpPr/>
          <p:nvPr/>
        </p:nvCxnSpPr>
        <p:spPr>
          <a:xfrm flipH="1" flipV="1">
            <a:off x="2232837" y="4316819"/>
            <a:ext cx="1425972" cy="11086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12 Rectángulo"/>
          <p:cNvSpPr/>
          <p:nvPr/>
        </p:nvSpPr>
        <p:spPr>
          <a:xfrm>
            <a:off x="1901905" y="4098160"/>
            <a:ext cx="1053946" cy="72112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txBox="1">
            <a:spLocks/>
          </p:cNvSpPr>
          <p:nvPr/>
        </p:nvSpPr>
        <p:spPr>
          <a:xfrm>
            <a:off x="274956" y="473230"/>
            <a:ext cx="7508304" cy="609600"/>
          </a:xfrm>
          <a:prstGeom prst="rect">
            <a:avLst/>
          </a:prstGeom>
        </p:spPr>
        <p:txBody>
          <a:bodyPr/>
          <a:lstStyle/>
          <a:p>
            <a:pPr>
              <a:defRPr/>
            </a:pPr>
            <a:r>
              <a:rPr lang="es-PE" sz="2800" dirty="0" smtClean="0">
                <a:solidFill>
                  <a:schemeClr val="bg1"/>
                </a:solidFill>
                <a:latin typeface="Arial"/>
                <a:ea typeface="+mj-ea"/>
                <a:cs typeface="Arial"/>
              </a:rPr>
              <a:t>5.1 Libro Diario</a:t>
            </a:r>
            <a:endParaRPr lang="es-PE" sz="2800" dirty="0">
              <a:solidFill>
                <a:schemeClr val="bg1"/>
              </a:solidFill>
              <a:latin typeface="Arial"/>
              <a:ea typeface="+mj-ea"/>
              <a:cs typeface="Arial"/>
            </a:endParaRPr>
          </a:p>
        </p:txBody>
      </p:sp>
      <p:sp>
        <p:nvSpPr>
          <p:cNvPr id="10" name="9 Flecha abajo"/>
          <p:cNvSpPr/>
          <p:nvPr/>
        </p:nvSpPr>
        <p:spPr>
          <a:xfrm>
            <a:off x="3884931" y="1577789"/>
            <a:ext cx="88908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graphicFrame>
        <p:nvGraphicFramePr>
          <p:cNvPr id="11" name="10 Tabla"/>
          <p:cNvGraphicFramePr>
            <a:graphicFrameLocks noGrp="1"/>
          </p:cNvGraphicFramePr>
          <p:nvPr/>
        </p:nvGraphicFramePr>
        <p:xfrm>
          <a:off x="274955" y="2438419"/>
          <a:ext cx="8550067" cy="3850005"/>
        </p:xfrm>
        <a:graphic>
          <a:graphicData uri="http://schemas.openxmlformats.org/drawingml/2006/table">
            <a:tbl>
              <a:tblPr/>
              <a:tblGrid>
                <a:gridCol w="8550067">
                  <a:extLst>
                    <a:ext uri="{9D8B030D-6E8A-4147-A177-3AD203B41FA5}">
                      <a16:colId xmlns:a16="http://schemas.microsoft.com/office/drawing/2014/main" val="20000"/>
                    </a:ext>
                  </a:extLst>
                </a:gridCol>
              </a:tblGrid>
              <a:tr h="1346791">
                <a:tc>
                  <a:txBody>
                    <a:bodyPr/>
                    <a:lstStyle/>
                    <a:p>
                      <a:pPr algn="just" fontAlgn="b"/>
                      <a:r>
                        <a:rPr lang="es-PE" sz="1800" b="0" i="0" u="none" strike="noStrike" dirty="0">
                          <a:latin typeface="Arial"/>
                        </a:rPr>
                        <a:t>Código Único de la Operación (CUO), que es la llave única o clave única o clave primaria del software contable que identifica de manera unívoca el asiento contable.</a:t>
                      </a:r>
                      <a:br>
                        <a:rPr lang="es-PE" sz="1800" b="0" i="0" u="none" strike="noStrike" dirty="0">
                          <a:latin typeface="Arial"/>
                        </a:rPr>
                      </a:br>
                      <a:r>
                        <a:rPr lang="es-PE" sz="1800" b="0" i="0" u="none" strike="noStrike" dirty="0">
                          <a:solidFill>
                            <a:srgbClr val="FF0000"/>
                          </a:solidFill>
                          <a:latin typeface="Arial"/>
                        </a:rPr>
                        <a:t>Sólo se permite la consolidación de operaciones, siempre que se cumpla con las siguientes condiciones</a:t>
                      </a:r>
                      <a:r>
                        <a:rPr lang="es-PE" sz="1800" b="0" i="0" u="none" strike="noStrike" dirty="0" smtClean="0">
                          <a:solidFill>
                            <a:srgbClr val="FF0000"/>
                          </a:solidFill>
                          <a:latin typeface="Arial"/>
                        </a:rPr>
                        <a:t>:</a:t>
                      </a:r>
                    </a:p>
                    <a:p>
                      <a:pPr marL="342900" indent="-342900" algn="just" fontAlgn="b">
                        <a:buAutoNum type="arabicPeriod"/>
                      </a:pPr>
                      <a:r>
                        <a:rPr lang="es-PE" sz="1800" b="0" i="0" u="none" strike="noStrike" dirty="0" smtClean="0">
                          <a:solidFill>
                            <a:srgbClr val="FF0000"/>
                          </a:solidFill>
                          <a:latin typeface="Arial"/>
                        </a:rPr>
                        <a:t>Que </a:t>
                      </a:r>
                      <a:r>
                        <a:rPr lang="es-PE" sz="1800" b="0" i="0" u="none" strike="noStrike" dirty="0">
                          <a:solidFill>
                            <a:srgbClr val="FF0000"/>
                          </a:solidFill>
                          <a:latin typeface="Arial"/>
                        </a:rPr>
                        <a:t>sea diaria, </a:t>
                      </a:r>
                      <a:r>
                        <a:rPr lang="es-PE" sz="1800" b="0" i="0" u="none" strike="noStrike" dirty="0" smtClean="0">
                          <a:solidFill>
                            <a:srgbClr val="FF0000"/>
                          </a:solidFill>
                          <a:latin typeface="Arial"/>
                        </a:rPr>
                        <a:t>y</a:t>
                      </a:r>
                    </a:p>
                    <a:p>
                      <a:pPr marL="342900" indent="-342900" algn="just" fontAlgn="b">
                        <a:buAutoNum type="arabicPeriod"/>
                      </a:pPr>
                      <a:r>
                        <a:rPr lang="es-PE" sz="1800" b="0" i="0" u="none" strike="noStrike" dirty="0" smtClean="0">
                          <a:solidFill>
                            <a:srgbClr val="FF0000"/>
                          </a:solidFill>
                          <a:latin typeface="Arial"/>
                        </a:rPr>
                        <a:t>Que </a:t>
                      </a:r>
                      <a:r>
                        <a:rPr lang="es-PE" sz="1800" b="0" i="0" u="none" strike="noStrike" dirty="0">
                          <a:solidFill>
                            <a:srgbClr val="FF0000"/>
                          </a:solidFill>
                          <a:latin typeface="Arial"/>
                        </a:rPr>
                        <a:t>por las mencionadas operaciones se mantenga la información detallada que permita efectuar la verificación individual de cada </a:t>
                      </a:r>
                      <a:r>
                        <a:rPr lang="es-PE" sz="1800" b="0" i="0" u="none" strike="noStrike" dirty="0" smtClean="0">
                          <a:solidFill>
                            <a:srgbClr val="FF0000"/>
                          </a:solidFill>
                          <a:latin typeface="Arial"/>
                        </a:rPr>
                        <a:t>documento.</a:t>
                      </a:r>
                    </a:p>
                    <a:p>
                      <a:pPr marL="0" indent="0" algn="just" fontAlgn="b">
                        <a:buNone/>
                      </a:pPr>
                      <a:r>
                        <a:rPr lang="es-PE" sz="1800" b="0" i="0" u="none" strike="noStrike" dirty="0" smtClean="0">
                          <a:solidFill>
                            <a:srgbClr val="FF0000"/>
                          </a:solidFill>
                          <a:latin typeface="Arial"/>
                        </a:rPr>
                        <a:t>Dicha </a:t>
                      </a:r>
                      <a:r>
                        <a:rPr lang="es-PE" sz="1800" b="0" i="0" u="none" strike="noStrike" dirty="0">
                          <a:solidFill>
                            <a:srgbClr val="FF0000"/>
                          </a:solidFill>
                          <a:latin typeface="Arial"/>
                        </a:rPr>
                        <a:t>información detallada deberá ser llevada mediante un sistema de control computarizado y contener como mínimo la misma estructura del presente registro y ser proporcionada mediante medios magnéticos cuando sea requerida por la </a:t>
                      </a:r>
                      <a:r>
                        <a:rPr lang="es-PE" sz="1800" b="0" i="0" u="none" strike="noStrike" dirty="0" smtClean="0">
                          <a:solidFill>
                            <a:srgbClr val="FF0000"/>
                          </a:solidFill>
                          <a:latin typeface="Arial"/>
                        </a:rPr>
                        <a:t>SUNAT.</a:t>
                      </a:r>
                    </a:p>
                    <a:p>
                      <a:pPr marL="0" indent="0" algn="just" fontAlgn="b">
                        <a:buNone/>
                      </a:pPr>
                      <a:r>
                        <a:rPr lang="es-PE" sz="1800" b="0" i="0" u="none" strike="noStrike" dirty="0" smtClean="0">
                          <a:solidFill>
                            <a:srgbClr val="FF0000"/>
                          </a:solidFill>
                          <a:latin typeface="Arial"/>
                        </a:rPr>
                        <a:t>Los </a:t>
                      </a:r>
                      <a:r>
                        <a:rPr lang="es-PE" sz="1800" b="0" i="0" u="none" strike="noStrike" dirty="0">
                          <a:solidFill>
                            <a:srgbClr val="FF0000"/>
                          </a:solidFill>
                          <a:latin typeface="Arial"/>
                        </a:rPr>
                        <a:t>contribuyentes obligados a llevar el Registro de Inventario Permanente Valorizado solo podrán consolidar las operaciones relacionadas con los inventarios hasta el 31/12/2016.</a:t>
                      </a:r>
                      <a:endParaRPr lang="es-PE" sz="1800" b="0" i="0" u="none" strike="noStrike"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84360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97528" y="3149791"/>
            <a:ext cx="7148945" cy="1714828"/>
          </a:xfrm>
          <a:prstGeom prst="rect">
            <a:avLst/>
          </a:prstGeom>
          <a:noFill/>
          <a:ln w="12700">
            <a:noFill/>
            <a:miter lim="800000"/>
            <a:headEnd/>
            <a:tailEnd/>
          </a:ln>
        </p:spPr>
        <p:txBody>
          <a:bodyPr wrap="square" lIns="90488" tIns="44450" rIns="90488" bIns="44450">
            <a:spAutoFit/>
          </a:bodyPr>
          <a:lstStyle/>
          <a:p>
            <a:pPr algn="ctr">
              <a:lnSpc>
                <a:spcPct val="80000"/>
              </a:lnSpc>
              <a:spcBef>
                <a:spcPct val="20000"/>
              </a:spcBef>
              <a:buClr>
                <a:srgbClr val="990033"/>
              </a:buClr>
              <a:buSzPct val="100000"/>
            </a:pPr>
            <a:r>
              <a:rPr lang="es-MX" sz="4400" b="1" cap="all" dirty="0" smtClean="0">
                <a:ln w="0"/>
                <a:solidFill>
                  <a:srgbClr val="FF0000"/>
                </a:solidFill>
                <a:effectLst>
                  <a:reflection blurRad="12700" stA="50000" endPos="50000" dist="5000" dir="5400000" sy="-100000" rotWithShape="0"/>
                </a:effectLst>
              </a:rPr>
              <a:t>Cambios en el libro diario de formato simplificado Electrónico</a:t>
            </a:r>
            <a:endParaRPr lang="es-MX" sz="4400" b="1" cap="all" dirty="0">
              <a:ln w="0"/>
              <a:solidFill>
                <a:srgbClr val="FF0000"/>
              </a:solidFill>
              <a:effectLst>
                <a:reflection blurRad="12700" stA="50000" endPos="50000" dist="5000" dir="5400000" sy="-100000"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a"/>
          <p:cNvGraphicFramePr>
            <a:graphicFrameLocks noGrp="1"/>
          </p:cNvGraphicFramePr>
          <p:nvPr>
            <p:extLst>
              <p:ext uri="{D42A27DB-BD31-4B8C-83A1-F6EECF244321}">
                <p14:modId xmlns:p14="http://schemas.microsoft.com/office/powerpoint/2010/main" val="3210257404"/>
              </p:ext>
            </p:extLst>
          </p:nvPr>
        </p:nvGraphicFramePr>
        <p:xfrm>
          <a:off x="142336" y="1712093"/>
          <a:ext cx="8851536" cy="4520787"/>
        </p:xfrm>
        <a:graphic>
          <a:graphicData uri="http://schemas.openxmlformats.org/drawingml/2006/table">
            <a:tbl>
              <a:tblPr firstRow="1" bandRow="1">
                <a:tableStyleId>{5C22544A-7EE6-4342-B048-85BDC9FD1C3A}</a:tableStyleId>
              </a:tblPr>
              <a:tblGrid>
                <a:gridCol w="1437429">
                  <a:extLst>
                    <a:ext uri="{9D8B030D-6E8A-4147-A177-3AD203B41FA5}">
                      <a16:colId xmlns:a16="http://schemas.microsoft.com/office/drawing/2014/main" val="20000"/>
                    </a:ext>
                  </a:extLst>
                </a:gridCol>
                <a:gridCol w="6355219">
                  <a:extLst>
                    <a:ext uri="{9D8B030D-6E8A-4147-A177-3AD203B41FA5}">
                      <a16:colId xmlns:a16="http://schemas.microsoft.com/office/drawing/2014/main" val="20001"/>
                    </a:ext>
                  </a:extLst>
                </a:gridCol>
                <a:gridCol w="1058888">
                  <a:extLst>
                    <a:ext uri="{9D8B030D-6E8A-4147-A177-3AD203B41FA5}">
                      <a16:colId xmlns:a16="http://schemas.microsoft.com/office/drawing/2014/main" val="20002"/>
                    </a:ext>
                  </a:extLst>
                </a:gridCol>
              </a:tblGrid>
              <a:tr h="553766">
                <a:tc>
                  <a:txBody>
                    <a:bodyPr/>
                    <a:lstStyle/>
                    <a:p>
                      <a:pPr algn="ctr">
                        <a:lnSpc>
                          <a:spcPct val="115000"/>
                        </a:lnSpc>
                        <a:spcAft>
                          <a:spcPts val="1000"/>
                        </a:spcAft>
                      </a:pPr>
                      <a:r>
                        <a:rPr lang="es-ES" sz="1600" dirty="0" smtClean="0"/>
                        <a:t>Res. de </a:t>
                      </a:r>
                      <a:r>
                        <a:rPr lang="es-ES" sz="1600" dirty="0" err="1" smtClean="0"/>
                        <a:t>Superintend</a:t>
                      </a:r>
                      <a:r>
                        <a:rPr lang="es-ES" sz="1600" dirty="0" smtClean="0"/>
                        <a:t>.</a:t>
                      </a:r>
                      <a:endParaRPr lang="es-PE" sz="2400" dirty="0">
                        <a:solidFill>
                          <a:srgbClr val="0000CC"/>
                        </a:solidFill>
                        <a:latin typeface="Calibri"/>
                        <a:ea typeface="Calibri"/>
                        <a:cs typeface="Times New Roman"/>
                      </a:endParaRPr>
                    </a:p>
                  </a:txBody>
                  <a:tcPr marL="44450" marR="44450" marT="0" marB="0"/>
                </a:tc>
                <a:tc>
                  <a:txBody>
                    <a:bodyPr/>
                    <a:lstStyle/>
                    <a:p>
                      <a:pPr algn="ctr">
                        <a:lnSpc>
                          <a:spcPct val="115000"/>
                        </a:lnSpc>
                        <a:spcAft>
                          <a:spcPts val="1000"/>
                        </a:spcAft>
                      </a:pPr>
                      <a:r>
                        <a:rPr lang="es-ES" sz="1800" dirty="0"/>
                        <a:t>Tema </a:t>
                      </a:r>
                      <a:r>
                        <a:rPr lang="es-ES" sz="1800" dirty="0" smtClean="0"/>
                        <a:t>que </a:t>
                      </a:r>
                      <a:r>
                        <a:rPr lang="es-ES" sz="1800" dirty="0"/>
                        <a:t>norma</a:t>
                      </a:r>
                      <a:endParaRPr lang="es-PE" sz="2800" dirty="0">
                        <a:solidFill>
                          <a:srgbClr val="0000CC"/>
                        </a:solidFill>
                        <a:latin typeface="Calibri"/>
                        <a:ea typeface="Calibri"/>
                        <a:cs typeface="Times New Roman"/>
                      </a:endParaRPr>
                    </a:p>
                  </a:txBody>
                  <a:tcPr marL="44450" marR="44450" marT="0" marB="0"/>
                </a:tc>
                <a:tc>
                  <a:txBody>
                    <a:bodyPr/>
                    <a:lstStyle/>
                    <a:p>
                      <a:pPr algn="ctr">
                        <a:lnSpc>
                          <a:spcPct val="115000"/>
                        </a:lnSpc>
                        <a:spcAft>
                          <a:spcPts val="1000"/>
                        </a:spcAft>
                      </a:pPr>
                      <a:r>
                        <a:rPr lang="es-ES" sz="1800" dirty="0"/>
                        <a:t>Fecha </a:t>
                      </a:r>
                      <a:endParaRPr lang="es-PE" sz="2800" dirty="0">
                        <a:solidFill>
                          <a:srgbClr val="0000CC"/>
                        </a:solidFill>
                        <a:latin typeface="Calibri"/>
                        <a:ea typeface="Calibri"/>
                        <a:cs typeface="Times New Roman"/>
                      </a:endParaRPr>
                    </a:p>
                  </a:txBody>
                  <a:tcPr marL="44450" marR="44450" marT="0" marB="0"/>
                </a:tc>
                <a:extLst>
                  <a:ext uri="{0D108BD9-81ED-4DB2-BD59-A6C34878D82A}">
                    <a16:rowId xmlns:a16="http://schemas.microsoft.com/office/drawing/2014/main" val="10000"/>
                  </a:ext>
                </a:extLst>
              </a:tr>
              <a:tr h="916702">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390-2014</a:t>
                      </a:r>
                      <a:endParaRPr lang="es-PE" sz="1400" kern="1200" dirty="0" smtClean="0">
                        <a:solidFill>
                          <a:schemeClr val="dk1"/>
                        </a:solidFill>
                        <a:latin typeface="+mn-lt"/>
                        <a:ea typeface="+mn-ea"/>
                        <a:cs typeface="+mn-cs"/>
                      </a:endParaRPr>
                    </a:p>
                  </a:txBody>
                  <a:tcPr marL="44450" marR="4445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PE" sz="1400" kern="1200" dirty="0" smtClean="0"/>
                        <a:t>Establece que los sujetos con ingresos mayores a 150 UIT están obligados a llevar los Registros de Ventas e Ingresos y de Compras de manera electrónica, a partir del 01/01/2015.</a:t>
                      </a:r>
                      <a:r>
                        <a:rPr lang="es-PE" sz="1400" kern="1200" baseline="0" dirty="0" smtClean="0"/>
                        <a:t> Se aprueban los plazos de atraso del año 2015 del Registro de Ventas e Ingresos y de Compras mediante los Cronogramas tipo A y B.</a:t>
                      </a:r>
                      <a:endParaRPr lang="es-PE" sz="1400" kern="1200" dirty="0" smtClean="0">
                        <a:solidFill>
                          <a:srgbClr val="FF0000"/>
                        </a:solidFill>
                        <a:latin typeface="+mn-lt"/>
                        <a:ea typeface="+mn-ea"/>
                        <a:cs typeface="+mn-cs"/>
                      </a:endParaRP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400" kern="1200" smtClean="0"/>
                        <a:t>30/12/2014</a:t>
                      </a:r>
                      <a:endParaRPr lang="es-PE" sz="1400" kern="1200" dirty="0" smtClean="0">
                        <a:solidFill>
                          <a:schemeClr val="tx1"/>
                        </a:solidFill>
                        <a:latin typeface="+mn-lt"/>
                        <a:ea typeface="+mn-ea"/>
                        <a:cs typeface="+mn-cs"/>
                      </a:endParaRPr>
                    </a:p>
                  </a:txBody>
                  <a:tcPr marL="44450" marR="44450" marT="0" marB="0"/>
                </a:tc>
                <a:extLst>
                  <a:ext uri="{0D108BD9-81ED-4DB2-BD59-A6C34878D82A}">
                    <a16:rowId xmlns:a16="http://schemas.microsoft.com/office/drawing/2014/main" val="10001"/>
                  </a:ext>
                </a:extLst>
              </a:tr>
              <a:tr h="684111">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018-2015</a:t>
                      </a:r>
                      <a:endParaRPr lang="es-PE" sz="1400" kern="1200" dirty="0" smtClean="0">
                        <a:solidFill>
                          <a:schemeClr val="dk1"/>
                        </a:solidFill>
                        <a:latin typeface="+mn-lt"/>
                        <a:ea typeface="+mn-ea"/>
                        <a:cs typeface="+mn-cs"/>
                      </a:endParaRPr>
                    </a:p>
                  </a:txBody>
                  <a:tcPr marL="44450" marR="4445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PE" sz="1400" kern="1200" dirty="0" smtClean="0">
                          <a:solidFill>
                            <a:schemeClr val="dk1"/>
                          </a:solidFill>
                          <a:latin typeface="+mn-lt"/>
                          <a:ea typeface="+mn-ea"/>
                          <a:cs typeface="+mn-cs"/>
                        </a:rPr>
                        <a:t>Establece que los sujetos con ingresos mayores a 75 UIT están obligados a llevar los Registros de Ventas e Ingresos y de Compras de manera electrónica, a partir del 01/01/2016.</a:t>
                      </a: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ES" sz="1400" kern="1200" dirty="0" smtClean="0"/>
                        <a:t>23/01/2015</a:t>
                      </a:r>
                      <a:endParaRPr lang="es-PE" sz="1400" kern="1200" dirty="0" smtClean="0">
                        <a:solidFill>
                          <a:schemeClr val="tx1"/>
                        </a:solidFill>
                        <a:latin typeface="+mn-lt"/>
                        <a:ea typeface="+mn-ea"/>
                        <a:cs typeface="+mn-cs"/>
                      </a:endParaRPr>
                    </a:p>
                  </a:txBody>
                  <a:tcPr marL="44450" marR="44450" marT="0" marB="0"/>
                </a:tc>
                <a:extLst>
                  <a:ext uri="{0D108BD9-81ED-4DB2-BD59-A6C34878D82A}">
                    <a16:rowId xmlns:a16="http://schemas.microsoft.com/office/drawing/2014/main" val="10002"/>
                  </a:ext>
                </a:extLst>
              </a:tr>
              <a:tr h="43951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t>Nº 169-2015</a:t>
                      </a:r>
                      <a:endParaRPr lang="es-PE" sz="1400" kern="1200" dirty="0" smtClean="0">
                        <a:solidFill>
                          <a:schemeClr val="dk1"/>
                        </a:solidFill>
                        <a:latin typeface="+mn-lt"/>
                        <a:ea typeface="+mn-ea"/>
                        <a:cs typeface="+mn-cs"/>
                      </a:endParaRPr>
                    </a:p>
                  </a:txBody>
                  <a:tcPr marL="44450" marR="4445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PE" sz="1400" kern="1200" dirty="0" smtClean="0">
                          <a:solidFill>
                            <a:schemeClr val="dk1"/>
                          </a:solidFill>
                          <a:latin typeface="+mn-lt"/>
                          <a:ea typeface="+mn-ea"/>
                          <a:cs typeface="+mn-cs"/>
                        </a:rPr>
                        <a:t>Modifican la RS N° 286-2009 y N° 066-2013 y aprueba la versión 5.0.0 del PLE</a:t>
                      </a: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PE" sz="1400" kern="1200" dirty="0" smtClean="0">
                          <a:solidFill>
                            <a:schemeClr val="tx1"/>
                          </a:solidFill>
                          <a:latin typeface="+mn-lt"/>
                          <a:ea typeface="+mn-ea"/>
                          <a:cs typeface="+mn-cs"/>
                        </a:rPr>
                        <a:t>30/06/2015</a:t>
                      </a:r>
                    </a:p>
                  </a:txBody>
                  <a:tcPr marL="44450" marR="44450" marT="0" marB="0"/>
                </a:tc>
                <a:extLst>
                  <a:ext uri="{0D108BD9-81ED-4DB2-BD59-A6C34878D82A}">
                    <a16:rowId xmlns:a16="http://schemas.microsoft.com/office/drawing/2014/main" val="10003"/>
                  </a:ext>
                </a:extLst>
              </a:tr>
              <a:tr h="43951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solidFill>
                            <a:srgbClr val="FF0000"/>
                          </a:solidFill>
                        </a:rPr>
                        <a:t>Nº 361-2015</a:t>
                      </a:r>
                      <a:endParaRPr lang="es-PE" sz="1400" kern="1200" dirty="0" smtClean="0">
                        <a:solidFill>
                          <a:srgbClr val="FF0000"/>
                        </a:solidFill>
                        <a:latin typeface="+mn-lt"/>
                        <a:ea typeface="+mn-ea"/>
                        <a:cs typeface="+mn-cs"/>
                      </a:endParaRPr>
                    </a:p>
                  </a:txBody>
                  <a:tcPr marL="44450" marR="44450" marT="0" marB="0"/>
                </a:tc>
                <a:tc>
                  <a:txBody>
                    <a:bodyPr/>
                    <a:lstStyle/>
                    <a:p>
                      <a:pPr algn="just"/>
                      <a:r>
                        <a:rPr lang="es-PE" sz="1400" kern="1200" dirty="0" smtClean="0">
                          <a:solidFill>
                            <a:schemeClr val="dk1"/>
                          </a:solidFill>
                          <a:latin typeface="+mn-lt"/>
                          <a:ea typeface="+mn-ea"/>
                          <a:cs typeface="+mn-cs"/>
                        </a:rPr>
                        <a:t>Precisan sujetos obligados a llevar los Registros de Ventas e Ingresos y de Compras de manera electrónica, establecen nuevos sujetos obligados a llevarlos de dicha manera y modifican las normas que regulan los sistemas a través de los cuales se cumple con la obligación de llevar libros y registros de manera electrónica a fin de facilitar su aplicación </a:t>
                      </a:r>
                      <a:r>
                        <a:rPr lang="es-PE" sz="1400" b="1" kern="1200" dirty="0" smtClean="0">
                          <a:solidFill>
                            <a:schemeClr val="dk1"/>
                          </a:solidFill>
                          <a:latin typeface="+mn-lt"/>
                          <a:ea typeface="+mn-ea"/>
                          <a:cs typeface="+mn-cs"/>
                        </a:rPr>
                        <a:t>(Separata Especial)</a:t>
                      </a: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PE" sz="1400" kern="1200" dirty="0" smtClean="0">
                          <a:solidFill>
                            <a:schemeClr val="tx1"/>
                          </a:solidFill>
                          <a:latin typeface="+mn-lt"/>
                          <a:ea typeface="+mn-ea"/>
                          <a:cs typeface="+mn-cs"/>
                        </a:rPr>
                        <a:t>30/12/2015</a:t>
                      </a:r>
                    </a:p>
                  </a:txBody>
                  <a:tcPr marL="44450" marR="44450" marT="0" marB="0"/>
                </a:tc>
                <a:extLst>
                  <a:ext uri="{0D108BD9-81ED-4DB2-BD59-A6C34878D82A}">
                    <a16:rowId xmlns:a16="http://schemas.microsoft.com/office/drawing/2014/main" val="10004"/>
                  </a:ext>
                </a:extLst>
              </a:tr>
              <a:tr h="43951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s-ES" sz="1400" kern="1200" dirty="0" smtClean="0">
                          <a:solidFill>
                            <a:srgbClr val="FF0000"/>
                          </a:solidFill>
                        </a:rPr>
                        <a:t>Nº 360-2015</a:t>
                      </a:r>
                      <a:endParaRPr lang="es-PE" sz="1400" kern="1200" dirty="0" smtClean="0">
                        <a:solidFill>
                          <a:srgbClr val="FF0000"/>
                        </a:solidFill>
                        <a:latin typeface="+mn-lt"/>
                        <a:ea typeface="+mn-ea"/>
                        <a:cs typeface="+mn-cs"/>
                      </a:endParaRPr>
                    </a:p>
                  </a:txBody>
                  <a:tcPr marL="44450" marR="44450" marT="0" marB="0"/>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PE" sz="1400" kern="1200" dirty="0" smtClean="0">
                          <a:solidFill>
                            <a:schemeClr val="dk1"/>
                          </a:solidFill>
                          <a:latin typeface="+mn-lt"/>
                          <a:ea typeface="+mn-ea"/>
                          <a:cs typeface="+mn-cs"/>
                        </a:rPr>
                        <a:t>Establecen Cronogramas para el cumplimiento de las obligaciones tributaria y las fechas máximas de atraso del registro de Ventas e Ingresos y de Compras generados mediante el SLE-PLE o el SLE-PORTAL, correspondientes al año 2016</a:t>
                      </a:r>
                    </a:p>
                  </a:txBody>
                  <a:tcPr marL="44450" marR="44450"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PE" sz="1400" kern="1200" dirty="0" smtClean="0">
                          <a:solidFill>
                            <a:schemeClr val="tx1"/>
                          </a:solidFill>
                          <a:latin typeface="+mn-lt"/>
                          <a:ea typeface="+mn-ea"/>
                          <a:cs typeface="+mn-cs"/>
                        </a:rPr>
                        <a:t>31/12/2015</a:t>
                      </a:r>
                    </a:p>
                  </a:txBody>
                  <a:tcPr marL="44450" marR="44450" marT="0" marB="0"/>
                </a:tc>
                <a:extLst>
                  <a:ext uri="{0D108BD9-81ED-4DB2-BD59-A6C34878D82A}">
                    <a16:rowId xmlns:a16="http://schemas.microsoft.com/office/drawing/2014/main" val="10005"/>
                  </a:ext>
                </a:extLst>
              </a:tr>
            </a:tbl>
          </a:graphicData>
        </a:graphic>
      </p:graphicFrame>
      <p:sp>
        <p:nvSpPr>
          <p:cNvPr id="7" name="Rectangle 2"/>
          <p:cNvSpPr txBox="1">
            <a:spLocks noChangeArrowheads="1"/>
          </p:cNvSpPr>
          <p:nvPr/>
        </p:nvSpPr>
        <p:spPr>
          <a:xfrm>
            <a:off x="219621" y="492085"/>
            <a:ext cx="6353996" cy="533400"/>
          </a:xfrm>
          <a:prstGeom prst="rect">
            <a:avLst/>
          </a:prstGeom>
        </p:spPr>
        <p:txBody>
          <a:bodyPr/>
          <a:lstStyle/>
          <a:p>
            <a:pPr lvl="0">
              <a:defRPr/>
            </a:pPr>
            <a:r>
              <a:rPr lang="es-PE" sz="2800" dirty="0" smtClean="0">
                <a:solidFill>
                  <a:schemeClr val="bg1"/>
                </a:solidFill>
                <a:latin typeface="Arial"/>
                <a:ea typeface="+mj-ea"/>
                <a:cs typeface="Arial"/>
              </a:rPr>
              <a:t>Libros Electrónicos: n</a:t>
            </a:r>
            <a:r>
              <a:rPr lang="en-US" sz="2800" dirty="0" err="1" smtClean="0">
                <a:solidFill>
                  <a:schemeClr val="bg1"/>
                </a:solidFill>
                <a:latin typeface="Arial"/>
                <a:ea typeface="+mj-ea"/>
                <a:cs typeface="Arial"/>
              </a:rPr>
              <a:t>ormativa</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vigente</a:t>
            </a:r>
            <a:r>
              <a:rPr lang="en-US" sz="2800" dirty="0" smtClean="0">
                <a:solidFill>
                  <a:schemeClr val="bg1"/>
                </a:solidFill>
                <a:latin typeface="Arial"/>
                <a:ea typeface="+mj-ea"/>
                <a:cs typeface="Arial"/>
              </a:rPr>
              <a:t> </a:t>
            </a:r>
            <a:endParaRPr lang="en-US" sz="2800" dirty="0">
              <a:solidFill>
                <a:schemeClr val="bg1"/>
              </a:solidFill>
              <a:latin typeface="Arial"/>
              <a:ea typeface="+mj-ea"/>
              <a:cs typeface="Arial"/>
            </a:endParaRPr>
          </a:p>
        </p:txBody>
      </p:sp>
      <p:sp>
        <p:nvSpPr>
          <p:cNvPr id="4" name="Rectángulo 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6895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0256" y="259224"/>
            <a:ext cx="5255506" cy="1080120"/>
          </a:xfrm>
          <a:prstGeom prst="rect">
            <a:avLst/>
          </a:prstGeom>
        </p:spPr>
        <p:txBody>
          <a:bodyPr/>
          <a:lstStyle/>
          <a:p>
            <a:pPr>
              <a:defRPr/>
            </a:pPr>
            <a:r>
              <a:rPr lang="en-US" sz="2800" dirty="0" err="1" smtClean="0">
                <a:solidFill>
                  <a:schemeClr val="bg1"/>
                </a:solidFill>
                <a:latin typeface="Arial"/>
                <a:ea typeface="+mj-ea"/>
                <a:cs typeface="Arial"/>
              </a:rPr>
              <a:t>Libro</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Diario</a:t>
            </a:r>
            <a:r>
              <a:rPr lang="en-US" sz="2800" dirty="0" smtClean="0">
                <a:solidFill>
                  <a:schemeClr val="bg1"/>
                </a:solidFill>
                <a:latin typeface="Arial"/>
                <a:ea typeface="+mj-ea"/>
                <a:cs typeface="Arial"/>
              </a:rPr>
              <a:t> de </a:t>
            </a:r>
            <a:r>
              <a:rPr lang="en-US" sz="2800" dirty="0" err="1" smtClean="0">
                <a:solidFill>
                  <a:schemeClr val="bg1"/>
                </a:solidFill>
                <a:latin typeface="Arial"/>
                <a:ea typeface="+mj-ea"/>
                <a:cs typeface="Arial"/>
              </a:rPr>
              <a:t>Formato</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Simplificado</a:t>
            </a:r>
            <a:r>
              <a:rPr lang="en-US" sz="2800" dirty="0" smtClean="0">
                <a:solidFill>
                  <a:schemeClr val="bg1"/>
                </a:solidFill>
                <a:latin typeface="Arial"/>
                <a:ea typeface="+mj-ea"/>
                <a:cs typeface="Arial"/>
              </a:rPr>
              <a:t> </a:t>
            </a:r>
            <a:r>
              <a:rPr lang="en-US" sz="2800" dirty="0" err="1" smtClean="0">
                <a:solidFill>
                  <a:schemeClr val="bg1"/>
                </a:solidFill>
                <a:latin typeface="Arial"/>
                <a:ea typeface="+mj-ea"/>
                <a:cs typeface="Arial"/>
              </a:rPr>
              <a:t>Electrónico</a:t>
            </a:r>
            <a:endParaRPr lang="en-US" sz="2800" dirty="0">
              <a:solidFill>
                <a:schemeClr val="bg1"/>
              </a:solidFill>
              <a:latin typeface="Arial"/>
              <a:ea typeface="+mj-ea"/>
              <a:cs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286516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89165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031370" y="3582779"/>
            <a:ext cx="1224136" cy="830997"/>
          </a:xfrm>
          <a:prstGeom prst="rect">
            <a:avLst/>
          </a:prstGeom>
          <a:noFill/>
        </p:spPr>
        <p:txBody>
          <a:bodyPr wrap="square" rtlCol="0">
            <a:spAutoFit/>
          </a:bodyPr>
          <a:lstStyle/>
          <a:p>
            <a:pPr algn="ctr"/>
            <a:r>
              <a:rPr lang="es-PE" sz="4800" b="1" dirty="0" smtClean="0">
                <a:solidFill>
                  <a:srgbClr val="FF0000"/>
                </a:solidFill>
              </a:rPr>
              <a:t>=</a:t>
            </a:r>
            <a:endParaRPr lang="es-PE" sz="4800" b="1" dirty="0">
              <a:solidFill>
                <a:srgbClr val="FF0000"/>
              </a:solidFill>
            </a:endParaRPr>
          </a:p>
        </p:txBody>
      </p:sp>
      <p:sp>
        <p:nvSpPr>
          <p:cNvPr id="8" name="7 CuadroTexto"/>
          <p:cNvSpPr txBox="1"/>
          <p:nvPr/>
        </p:nvSpPr>
        <p:spPr>
          <a:xfrm>
            <a:off x="1816807" y="2001064"/>
            <a:ext cx="1224136" cy="954107"/>
          </a:xfrm>
          <a:prstGeom prst="rect">
            <a:avLst/>
          </a:prstGeom>
          <a:noFill/>
        </p:spPr>
        <p:txBody>
          <a:bodyPr wrap="square" rtlCol="0">
            <a:spAutoFit/>
          </a:bodyPr>
          <a:lstStyle/>
          <a:p>
            <a:pPr algn="ctr"/>
            <a:r>
              <a:rPr lang="es-PE" sz="2800" b="1" dirty="0" smtClean="0">
                <a:solidFill>
                  <a:srgbClr val="FF0000"/>
                </a:solidFill>
              </a:rPr>
              <a:t>Libro Diario</a:t>
            </a:r>
            <a:endParaRPr lang="es-PE" sz="2800" b="1" dirty="0">
              <a:solidFill>
                <a:srgbClr val="FF0000"/>
              </a:solidFill>
            </a:endParaRPr>
          </a:p>
        </p:txBody>
      </p:sp>
      <p:sp>
        <p:nvSpPr>
          <p:cNvPr id="9" name="8 CuadroTexto"/>
          <p:cNvSpPr txBox="1"/>
          <p:nvPr/>
        </p:nvSpPr>
        <p:spPr>
          <a:xfrm>
            <a:off x="6444208" y="2217088"/>
            <a:ext cx="1224136" cy="523220"/>
          </a:xfrm>
          <a:prstGeom prst="rect">
            <a:avLst/>
          </a:prstGeom>
          <a:noFill/>
        </p:spPr>
        <p:txBody>
          <a:bodyPr wrap="square" rtlCol="0">
            <a:spAutoFit/>
          </a:bodyPr>
          <a:lstStyle/>
          <a:p>
            <a:pPr algn="ctr"/>
            <a:r>
              <a:rPr lang="es-PE" sz="2800" b="1" dirty="0" smtClean="0">
                <a:solidFill>
                  <a:srgbClr val="FF0000"/>
                </a:solidFill>
              </a:rPr>
              <a:t>LDFS</a:t>
            </a:r>
            <a:endParaRPr lang="es-PE" sz="28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21610" y="2969353"/>
            <a:ext cx="6662758" cy="1443985"/>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FF0000"/>
                </a:solidFill>
                <a:effectLst>
                  <a:reflection blurRad="12700" stA="50000" endPos="50000" dist="5000" dir="5400000" sy="-100000" rotWithShape="0"/>
                </a:effectLst>
              </a:rPr>
              <a:t>Cambios en el LIBRO MAYOR ELECTRÓNICO</a:t>
            </a:r>
            <a:endParaRPr lang="es-ES" sz="4400" b="1" cap="all" dirty="0">
              <a:ln w="0"/>
              <a:solidFill>
                <a:srgbClr val="FF0000"/>
              </a:solidFill>
              <a:effectLst>
                <a:reflection blurRad="12700" stA="50000" endPos="50000" dist="5000" dir="5400000" sy="-100000" rotWithShape="0"/>
              </a:effectLst>
            </a:endParaRPr>
          </a:p>
        </p:txBody>
      </p:sp>
    </p:spTree>
  </p:cSld>
  <p:clrMapOvr>
    <a:masterClrMapping/>
  </p:clrMapOvr>
  <p:transition>
    <p:cover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56490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59139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195736" y="3282523"/>
            <a:ext cx="1224136" cy="707886"/>
          </a:xfrm>
          <a:prstGeom prst="rect">
            <a:avLst/>
          </a:prstGeom>
          <a:noFill/>
        </p:spPr>
        <p:txBody>
          <a:bodyPr wrap="square" rtlCol="0">
            <a:spAutoFit/>
          </a:bodyPr>
          <a:lstStyle/>
          <a:p>
            <a:pPr algn="ctr"/>
            <a:r>
              <a:rPr lang="es-PE" sz="4000" b="1" dirty="0" smtClean="0">
                <a:solidFill>
                  <a:srgbClr val="FF0000"/>
                </a:solidFill>
              </a:rPr>
              <a:t>=</a:t>
            </a:r>
            <a:endParaRPr lang="es-PE" sz="4000" b="1" dirty="0">
              <a:solidFill>
                <a:srgbClr val="FF0000"/>
              </a:solidFill>
            </a:endParaRPr>
          </a:p>
        </p:txBody>
      </p:sp>
      <p:sp>
        <p:nvSpPr>
          <p:cNvPr id="9" name="8 CuadroTexto"/>
          <p:cNvSpPr txBox="1"/>
          <p:nvPr/>
        </p:nvSpPr>
        <p:spPr>
          <a:xfrm>
            <a:off x="566998" y="1700808"/>
            <a:ext cx="1224136" cy="830997"/>
          </a:xfrm>
          <a:prstGeom prst="rect">
            <a:avLst/>
          </a:prstGeom>
          <a:noFill/>
        </p:spPr>
        <p:txBody>
          <a:bodyPr wrap="square" rtlCol="0">
            <a:spAutoFit/>
          </a:bodyPr>
          <a:lstStyle/>
          <a:p>
            <a:pPr algn="ctr"/>
            <a:r>
              <a:rPr lang="es-PE" sz="2400" b="1" dirty="0" smtClean="0">
                <a:solidFill>
                  <a:srgbClr val="FF0000"/>
                </a:solidFill>
              </a:rPr>
              <a:t>Libro Diario</a:t>
            </a:r>
            <a:endParaRPr lang="es-PE" sz="2400" b="1" dirty="0">
              <a:solidFill>
                <a:srgbClr val="FF0000"/>
              </a:solidFill>
            </a:endParaRPr>
          </a:p>
        </p:txBody>
      </p:sp>
      <p:sp>
        <p:nvSpPr>
          <p:cNvPr id="10" name="9 CuadroTexto"/>
          <p:cNvSpPr txBox="1"/>
          <p:nvPr/>
        </p:nvSpPr>
        <p:spPr>
          <a:xfrm>
            <a:off x="3995936" y="1916832"/>
            <a:ext cx="1224136" cy="461665"/>
          </a:xfrm>
          <a:prstGeom prst="rect">
            <a:avLst/>
          </a:prstGeom>
          <a:noFill/>
        </p:spPr>
        <p:txBody>
          <a:bodyPr wrap="square" rtlCol="0">
            <a:spAutoFit/>
          </a:bodyPr>
          <a:lstStyle/>
          <a:p>
            <a:pPr algn="ctr"/>
            <a:r>
              <a:rPr lang="es-PE" sz="2400" b="1" dirty="0" smtClean="0">
                <a:solidFill>
                  <a:srgbClr val="FF0000"/>
                </a:solidFill>
              </a:rPr>
              <a:t>LDFS</a:t>
            </a:r>
            <a:endParaRPr lang="es-PE" sz="2400" b="1" dirty="0">
              <a:solidFill>
                <a:srgbClr val="FF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8466" y="259139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453211" y="3282523"/>
            <a:ext cx="1224136" cy="707886"/>
          </a:xfrm>
          <a:prstGeom prst="rect">
            <a:avLst/>
          </a:prstGeom>
          <a:noFill/>
        </p:spPr>
        <p:txBody>
          <a:bodyPr wrap="square" rtlCol="0">
            <a:spAutoFit/>
          </a:bodyPr>
          <a:lstStyle/>
          <a:p>
            <a:pPr algn="ctr"/>
            <a:r>
              <a:rPr lang="es-PE" sz="4000" b="1" dirty="0" smtClean="0">
                <a:solidFill>
                  <a:srgbClr val="FF0000"/>
                </a:solidFill>
              </a:rPr>
              <a:t>=</a:t>
            </a:r>
            <a:endParaRPr lang="es-PE" sz="4000" b="1" dirty="0">
              <a:solidFill>
                <a:srgbClr val="FF0000"/>
              </a:solidFill>
            </a:endParaRPr>
          </a:p>
        </p:txBody>
      </p:sp>
      <p:sp>
        <p:nvSpPr>
          <p:cNvPr id="13" name="12 CuadroTexto"/>
          <p:cNvSpPr txBox="1"/>
          <p:nvPr/>
        </p:nvSpPr>
        <p:spPr>
          <a:xfrm>
            <a:off x="6783923" y="1778332"/>
            <a:ext cx="1224136" cy="830997"/>
          </a:xfrm>
          <a:prstGeom prst="rect">
            <a:avLst/>
          </a:prstGeom>
          <a:noFill/>
        </p:spPr>
        <p:txBody>
          <a:bodyPr wrap="square" rtlCol="0">
            <a:spAutoFit/>
          </a:bodyPr>
          <a:lstStyle/>
          <a:p>
            <a:pPr algn="ctr"/>
            <a:r>
              <a:rPr lang="es-PE" sz="2400" b="1" dirty="0" smtClean="0">
                <a:solidFill>
                  <a:srgbClr val="FF0000"/>
                </a:solidFill>
              </a:rPr>
              <a:t>Libro Mayor</a:t>
            </a:r>
            <a:endParaRPr lang="es-PE" sz="2400" b="1" dirty="0">
              <a:solidFill>
                <a:srgbClr val="FF0000"/>
              </a:solidFill>
            </a:endParaRPr>
          </a:p>
        </p:txBody>
      </p:sp>
      <p:sp>
        <p:nvSpPr>
          <p:cNvPr id="12" name="11 Rectángulo"/>
          <p:cNvSpPr/>
          <p:nvPr/>
        </p:nvSpPr>
        <p:spPr>
          <a:xfrm rot="19990220">
            <a:off x="6605261" y="5072751"/>
            <a:ext cx="2215133" cy="83627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solidFill>
                  <a:srgbClr val="FF0000"/>
                </a:solidFill>
              </a:rPr>
              <a:t>EXIMIDO si lleva el Libro Diario Electrónico</a:t>
            </a:r>
            <a:endParaRPr lang="es-PE" b="1" dirty="0">
              <a:solidFill>
                <a:srgbClr val="FF0000"/>
              </a:solidFill>
            </a:endParaRPr>
          </a:p>
        </p:txBody>
      </p:sp>
      <p:sp>
        <p:nvSpPr>
          <p:cNvPr id="14" name="1 Título"/>
          <p:cNvSpPr txBox="1">
            <a:spLocks/>
          </p:cNvSpPr>
          <p:nvPr/>
        </p:nvSpPr>
        <p:spPr>
          <a:xfrm>
            <a:off x="274956" y="473230"/>
            <a:ext cx="7508304" cy="609600"/>
          </a:xfrm>
          <a:prstGeom prst="rect">
            <a:avLst/>
          </a:prstGeom>
        </p:spPr>
        <p:txBody>
          <a:bodyPr/>
          <a:lstStyle/>
          <a:p>
            <a:pPr>
              <a:defRPr/>
            </a:pPr>
            <a:r>
              <a:rPr lang="es-PE" sz="2800" dirty="0" smtClean="0">
                <a:solidFill>
                  <a:schemeClr val="bg1"/>
                </a:solidFill>
                <a:latin typeface="Arial"/>
                <a:ea typeface="+mj-ea"/>
                <a:cs typeface="Arial"/>
              </a:rPr>
              <a:t>6.1 Libro Mayor</a:t>
            </a:r>
            <a:endParaRPr lang="es-PE" sz="2800" dirty="0">
              <a:solidFill>
                <a:schemeClr val="bg1"/>
              </a:solidFill>
              <a:latin typeface="Arial"/>
              <a:ea typeface="+mj-ea"/>
              <a:cs typeface="Arial"/>
            </a:endParaRPr>
          </a:p>
        </p:txBody>
      </p:sp>
    </p:spTree>
    <p:extLst>
      <p:ext uri="{BB962C8B-B14F-4D97-AF65-F5344CB8AC3E}">
        <p14:creationId xmlns:p14="http://schemas.microsoft.com/office/powerpoint/2010/main" val="16588681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33032" y="2903432"/>
            <a:ext cx="6912768" cy="2256515"/>
          </a:xfrm>
          <a:prstGeom prst="rect">
            <a:avLst/>
          </a:prstGeom>
          <a:noFill/>
          <a:ln w="12700">
            <a:noFill/>
            <a:miter lim="800000"/>
            <a:headEnd/>
            <a:tailEnd/>
          </a:ln>
        </p:spPr>
        <p:txBody>
          <a:bodyPr wrap="square" lIns="90488" tIns="44450" rIns="90488" bIns="44450">
            <a:spAutoFit/>
          </a:bodyPr>
          <a:lstStyle/>
          <a:p>
            <a:pPr algn="ctr">
              <a:lnSpc>
                <a:spcPct val="80000"/>
              </a:lnSpc>
              <a:spcBef>
                <a:spcPct val="20000"/>
              </a:spcBef>
              <a:buClr>
                <a:srgbClr val="990033"/>
              </a:buClr>
              <a:buSzPct val="100000"/>
            </a:pPr>
            <a:r>
              <a:rPr lang="es-PE" sz="4400" b="1" cap="all" dirty="0" smtClean="0">
                <a:ln w="0"/>
                <a:solidFill>
                  <a:srgbClr val="FF0000"/>
                </a:solidFill>
                <a:effectLst>
                  <a:reflection blurRad="12700" stA="50000" endPos="50000" dist="5000" dir="5400000" sy="-100000" rotWithShape="0"/>
                </a:effectLst>
              </a:rPr>
              <a:t>Cambios en el Registro de inventario permanente valorizado </a:t>
            </a:r>
            <a:r>
              <a:rPr lang="es-MX" sz="4400" b="1" cap="all" dirty="0" smtClean="0">
                <a:ln w="0"/>
                <a:solidFill>
                  <a:srgbClr val="FF0000"/>
                </a:solidFill>
                <a:effectLst>
                  <a:reflection blurRad="12700" stA="50000" endPos="50000" dist="5000" dir="5400000" sy="-100000" rotWithShape="0"/>
                </a:effectLst>
              </a:rPr>
              <a:t>Electrónico</a:t>
            </a:r>
            <a:endParaRPr lang="es-MX" sz="44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05739970"/>
      </p:ext>
    </p:extLst>
  </p:cSld>
  <p:clrMapOvr>
    <a:masterClrMapping/>
  </p:clrMapOvr>
  <p:transition>
    <p:cover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0529" y="4391243"/>
            <a:ext cx="7377286" cy="2321638"/>
          </a:xfrm>
          <a:prstGeom prst="rect">
            <a:avLst/>
          </a:prstGeom>
          <a:noFill/>
          <a:ln w="9525">
            <a:noFill/>
            <a:miter lim="800000"/>
            <a:headEnd/>
            <a:tailEnd/>
          </a:ln>
          <a:effectLst/>
        </p:spPr>
      </p:pic>
      <p:sp>
        <p:nvSpPr>
          <p:cNvPr id="6" name="Rectangle 2"/>
          <p:cNvSpPr txBox="1">
            <a:spLocks noChangeArrowheads="1"/>
          </p:cNvSpPr>
          <p:nvPr/>
        </p:nvSpPr>
        <p:spPr>
          <a:xfrm>
            <a:off x="133551" y="616951"/>
            <a:ext cx="6652837" cy="495758"/>
          </a:xfrm>
          <a:prstGeom prst="rect">
            <a:avLst/>
          </a:prstGeom>
        </p:spPr>
        <p:txBody>
          <a:bodyPr/>
          <a:lstStyle/>
          <a:p>
            <a:pPr>
              <a:defRPr/>
            </a:pPr>
            <a:r>
              <a:rPr lang="es-PE" sz="2400" dirty="0" smtClean="0">
                <a:solidFill>
                  <a:schemeClr val="bg1"/>
                </a:solidFill>
                <a:latin typeface="Arial"/>
                <a:ea typeface="+mj-ea"/>
                <a:cs typeface="Arial"/>
              </a:rPr>
              <a:t>13.1 Registro Permanente Valorizado</a:t>
            </a:r>
            <a:endParaRPr lang="es-PE" sz="2400" dirty="0">
              <a:solidFill>
                <a:schemeClr val="bg1"/>
              </a:solidFill>
              <a:latin typeface="Arial"/>
              <a:ea typeface="+mj-ea"/>
              <a:cs typeface="Arial"/>
            </a:endParaRPr>
          </a:p>
        </p:txBody>
      </p:sp>
      <p:pic>
        <p:nvPicPr>
          <p:cNvPr id="1026" name="Picture 2"/>
          <p:cNvPicPr>
            <a:picLocks noChangeAspect="1" noChangeArrowheads="1"/>
          </p:cNvPicPr>
          <p:nvPr/>
        </p:nvPicPr>
        <p:blipFill>
          <a:blip r:embed="rId3" cstate="print"/>
          <a:srcRect/>
          <a:stretch>
            <a:fillRect/>
          </a:stretch>
        </p:blipFill>
        <p:spPr bwMode="auto">
          <a:xfrm>
            <a:off x="133551" y="1461705"/>
            <a:ext cx="8834943" cy="2592288"/>
          </a:xfrm>
          <a:prstGeom prst="rect">
            <a:avLst/>
          </a:prstGeom>
        </p:spPr>
      </p:pic>
      <p:sp>
        <p:nvSpPr>
          <p:cNvPr id="12" name="11 Rectángulo"/>
          <p:cNvSpPr/>
          <p:nvPr/>
        </p:nvSpPr>
        <p:spPr>
          <a:xfrm rot="805096">
            <a:off x="6810175" y="2452524"/>
            <a:ext cx="2095579" cy="12783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fontAlgn="b"/>
            <a:r>
              <a:rPr lang="es-PE" sz="1050" b="1" dirty="0" smtClean="0"/>
              <a:t>Código de la existencia</a:t>
            </a:r>
            <a:r>
              <a:rPr lang="es-PE" sz="1050" dirty="0" smtClean="0"/>
              <a:t>, de acuerdo al Catálogo de Bienes, Servicios y Obras (CUBSO)  establecido por el Organismo Supervisor de las Contrataciones del Estado (OSCE) vigente:.</a:t>
            </a:r>
          </a:p>
          <a:p>
            <a:pPr algn="just" fontAlgn="b"/>
            <a:r>
              <a:rPr lang="es-PE" sz="1050" dirty="0" smtClean="0">
                <a:solidFill>
                  <a:srgbClr val="FF0000"/>
                </a:solidFill>
              </a:rPr>
              <a:t>Obligatorio a partir del 01.01.2018</a:t>
            </a:r>
            <a:endParaRPr lang="es-PE" sz="1050" dirty="0">
              <a:solidFill>
                <a:srgbClr val="FF0000"/>
              </a:solidFill>
              <a:latin typeface="Arial"/>
            </a:endParaRPr>
          </a:p>
        </p:txBody>
      </p:sp>
      <p:cxnSp>
        <p:nvCxnSpPr>
          <p:cNvPr id="14" name="13 Conector recto de flecha"/>
          <p:cNvCxnSpPr>
            <a:stCxn id="12" idx="1"/>
          </p:cNvCxnSpPr>
          <p:nvPr/>
        </p:nvCxnSpPr>
        <p:spPr>
          <a:xfrm flipH="1" flipV="1">
            <a:off x="5295014" y="2073349"/>
            <a:ext cx="1543764" cy="7751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9 Rectángulo"/>
          <p:cNvSpPr/>
          <p:nvPr/>
        </p:nvSpPr>
        <p:spPr>
          <a:xfrm>
            <a:off x="4710132" y="2173658"/>
            <a:ext cx="724302" cy="276999"/>
          </a:xfrm>
          <a:prstGeom prst="rect">
            <a:avLst/>
          </a:prstGeom>
        </p:spPr>
        <p:txBody>
          <a:bodyPr wrap="none">
            <a:spAutoFit/>
          </a:bodyPr>
          <a:lstStyle/>
          <a:p>
            <a:pPr algn="ctr"/>
            <a:r>
              <a:rPr lang="es-PE" sz="1200" dirty="0" smtClean="0">
                <a:solidFill>
                  <a:srgbClr val="FF0000"/>
                </a:solidFill>
              </a:rPr>
              <a:t>Optativo</a:t>
            </a:r>
            <a:endParaRPr lang="es-PE" sz="1200" dirty="0">
              <a:solidFill>
                <a:srgbClr val="FF0000"/>
              </a:solidFill>
            </a:endParaRPr>
          </a:p>
        </p:txBody>
      </p:sp>
      <p:sp>
        <p:nvSpPr>
          <p:cNvPr id="13" name="12 Rectángulo"/>
          <p:cNvSpPr/>
          <p:nvPr/>
        </p:nvSpPr>
        <p:spPr>
          <a:xfrm>
            <a:off x="625526" y="2184291"/>
            <a:ext cx="1275218" cy="186970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20" name="19 Flecha abajo"/>
          <p:cNvSpPr/>
          <p:nvPr/>
        </p:nvSpPr>
        <p:spPr>
          <a:xfrm rot="10800000">
            <a:off x="768396" y="3651384"/>
            <a:ext cx="63453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5" name="14 Rectángulo"/>
          <p:cNvSpPr/>
          <p:nvPr/>
        </p:nvSpPr>
        <p:spPr>
          <a:xfrm>
            <a:off x="4710132" y="2184291"/>
            <a:ext cx="724302" cy="186970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7" name="6 CuadroTexto"/>
          <p:cNvSpPr txBox="1"/>
          <p:nvPr/>
        </p:nvSpPr>
        <p:spPr>
          <a:xfrm>
            <a:off x="4345220" y="2407991"/>
            <a:ext cx="151331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1200" dirty="0" smtClean="0">
                <a:solidFill>
                  <a:schemeClr val="tx1"/>
                </a:solidFill>
              </a:rPr>
              <a:t>22101501</a:t>
            </a:r>
            <a:r>
              <a:rPr lang="es-PE" sz="1200" dirty="0" smtClean="0">
                <a:solidFill>
                  <a:srgbClr val="FF0000"/>
                </a:solidFill>
              </a:rPr>
              <a:t>00000019</a:t>
            </a:r>
            <a:endParaRPr lang="es-PE" sz="1200" dirty="0">
              <a:solidFill>
                <a:srgbClr val="FF0000"/>
              </a:solidFill>
            </a:endParaRPr>
          </a:p>
        </p:txBody>
      </p:sp>
      <p:sp>
        <p:nvSpPr>
          <p:cNvPr id="9" name="8 CuadroTexto"/>
          <p:cNvSpPr txBox="1"/>
          <p:nvPr/>
        </p:nvSpPr>
        <p:spPr>
          <a:xfrm>
            <a:off x="4322500" y="2836029"/>
            <a:ext cx="151331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1200" dirty="0" smtClean="0">
                <a:solidFill>
                  <a:schemeClr val="tx1"/>
                </a:solidFill>
              </a:rPr>
              <a:t>22101501</a:t>
            </a:r>
            <a:r>
              <a:rPr lang="es-PE" sz="1200" dirty="0" smtClean="0">
                <a:solidFill>
                  <a:srgbClr val="FF0000"/>
                </a:solidFill>
              </a:rPr>
              <a:t>00000000</a:t>
            </a:r>
            <a:endParaRPr lang="es-PE" sz="1200" dirty="0">
              <a:solidFill>
                <a:srgbClr val="FF0000"/>
              </a:solidFill>
            </a:endParaRPr>
          </a:p>
        </p:txBody>
      </p:sp>
    </p:spTree>
    <p:extLst>
      <p:ext uri="{BB962C8B-B14F-4D97-AF65-F5344CB8AC3E}">
        <p14:creationId xmlns:p14="http://schemas.microsoft.com/office/powerpoint/2010/main" val="348665833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33551" y="616951"/>
            <a:ext cx="6652837" cy="495758"/>
          </a:xfrm>
          <a:prstGeom prst="rect">
            <a:avLst/>
          </a:prstGeom>
        </p:spPr>
        <p:txBody>
          <a:bodyPr/>
          <a:lstStyle/>
          <a:p>
            <a:pPr>
              <a:defRPr/>
            </a:pPr>
            <a:r>
              <a:rPr lang="es-PE" sz="2400" dirty="0" smtClean="0">
                <a:solidFill>
                  <a:schemeClr val="bg1"/>
                </a:solidFill>
                <a:latin typeface="Arial"/>
                <a:ea typeface="+mj-ea"/>
                <a:cs typeface="Arial"/>
              </a:rPr>
              <a:t>13.1 Registro Permanente Valorizado</a:t>
            </a:r>
            <a:endParaRPr lang="es-PE" sz="2400" dirty="0">
              <a:solidFill>
                <a:schemeClr val="bg1"/>
              </a:solidFill>
              <a:latin typeface="Arial"/>
              <a:ea typeface="+mj-ea"/>
              <a:cs typeface="Arial"/>
            </a:endParaRPr>
          </a:p>
        </p:txBody>
      </p:sp>
      <p:graphicFrame>
        <p:nvGraphicFramePr>
          <p:cNvPr id="11" name="10 Tabla"/>
          <p:cNvGraphicFramePr>
            <a:graphicFrameLocks noGrp="1"/>
          </p:cNvGraphicFramePr>
          <p:nvPr/>
        </p:nvGraphicFramePr>
        <p:xfrm>
          <a:off x="274955" y="2438419"/>
          <a:ext cx="8550067" cy="3575685"/>
        </p:xfrm>
        <a:graphic>
          <a:graphicData uri="http://schemas.openxmlformats.org/drawingml/2006/table">
            <a:tbl>
              <a:tblPr/>
              <a:tblGrid>
                <a:gridCol w="8550067">
                  <a:extLst>
                    <a:ext uri="{9D8B030D-6E8A-4147-A177-3AD203B41FA5}">
                      <a16:colId xmlns:a16="http://schemas.microsoft.com/office/drawing/2014/main" val="20000"/>
                    </a:ext>
                  </a:extLst>
                </a:gridCol>
              </a:tblGrid>
              <a:tr h="1346791">
                <a:tc>
                  <a:txBody>
                    <a:bodyPr/>
                    <a:lstStyle/>
                    <a:p>
                      <a:pPr marL="85725" indent="0" algn="just" fontAlgn="b">
                        <a:buNone/>
                      </a:pPr>
                      <a:r>
                        <a:rPr lang="es-PE" sz="1800" b="0" i="0" u="none" strike="noStrike" dirty="0" smtClean="0">
                          <a:latin typeface="Arial"/>
                        </a:rPr>
                        <a:t>Código Único de la Operación (CUO), que es la llave única o clave única o clave primaria del software contable que identifica de manera unívoca el asiento contable en el Libro Diario en que se registró la operación.</a:t>
                      </a:r>
                    </a:p>
                    <a:p>
                      <a:pPr marL="85725" indent="0" algn="just" fontAlgn="b">
                        <a:buNone/>
                      </a:pPr>
                      <a:r>
                        <a:rPr lang="es-PE" sz="1800" b="0" i="0" u="none" strike="noStrike" dirty="0" smtClean="0">
                          <a:solidFill>
                            <a:srgbClr val="FF0000"/>
                          </a:solidFill>
                          <a:latin typeface="Arial"/>
                        </a:rPr>
                        <a:t>Cuando el CUO proviene de un asiento contable consolidado, se debe mantener la información detallada que permita efectuar la verificación individual de cada documento.</a:t>
                      </a:r>
                    </a:p>
                    <a:p>
                      <a:pPr marL="85725" indent="0" algn="just" fontAlgn="b">
                        <a:buNone/>
                      </a:pPr>
                      <a:r>
                        <a:rPr lang="es-PE" sz="1800" b="0" i="0" u="none" strike="noStrike" dirty="0" smtClean="0">
                          <a:solidFill>
                            <a:srgbClr val="FF0000"/>
                          </a:solidFill>
                          <a:latin typeface="Arial"/>
                        </a:rPr>
                        <a:t>Los contribuyentes que llevan el Registro de Inventario Permanente Valorizado solo podrán consolidar las operaciones relacionadas con los inventarios hasta el 31/12/2016.</a:t>
                      </a:r>
                    </a:p>
                    <a:p>
                      <a:pPr marL="85725" indent="0" algn="just" fontAlgn="b">
                        <a:buNone/>
                      </a:pPr>
                      <a:r>
                        <a:rPr lang="es-PE" sz="1800" b="0" i="0" u="none" strike="noStrike" dirty="0" smtClean="0">
                          <a:solidFill>
                            <a:srgbClr val="FF0000"/>
                          </a:solidFill>
                          <a:latin typeface="Arial"/>
                        </a:rPr>
                        <a:t>Dicha información detallada deberá ser llevada mediante un sistema de control computarizado y contener como mínimo la misma estructura del presente registro y ser proporcionada mediante medios magnéticos cuando sea requerida por la SUNAT.</a:t>
                      </a:r>
                      <a:endParaRPr lang="es-PE" sz="1800" b="0"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bl>
          </a:graphicData>
        </a:graphic>
      </p:graphicFrame>
      <p:sp>
        <p:nvSpPr>
          <p:cNvPr id="13" name="12 Flecha abajo"/>
          <p:cNvSpPr/>
          <p:nvPr/>
        </p:nvSpPr>
        <p:spPr>
          <a:xfrm>
            <a:off x="3884931" y="1577789"/>
            <a:ext cx="88908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866583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28192" y="2880860"/>
            <a:ext cx="5112568" cy="2256515"/>
          </a:xfrm>
          <a:prstGeom prst="rect">
            <a:avLst/>
          </a:prstGeom>
          <a:noFill/>
          <a:ln w="12700">
            <a:noFill/>
            <a:miter lim="800000"/>
            <a:headEnd/>
            <a:tailEnd/>
          </a:ln>
        </p:spPr>
        <p:txBody>
          <a:bodyPr wrap="square" lIns="90488" tIns="44450" rIns="90488" bIns="44450">
            <a:spAutoFit/>
          </a:bodyPr>
          <a:lstStyle/>
          <a:p>
            <a:pPr algn="ctr">
              <a:lnSpc>
                <a:spcPct val="80000"/>
              </a:lnSpc>
              <a:spcBef>
                <a:spcPct val="20000"/>
              </a:spcBef>
              <a:buClr>
                <a:srgbClr val="990033"/>
              </a:buClr>
              <a:buSzPct val="100000"/>
            </a:pPr>
            <a:r>
              <a:rPr lang="es-PE" sz="4400" b="1" cap="all" dirty="0" smtClean="0">
                <a:ln w="0"/>
                <a:solidFill>
                  <a:srgbClr val="FF0000"/>
                </a:solidFill>
                <a:effectLst>
                  <a:reflection blurRad="12700" stA="50000" endPos="50000" dist="5000" dir="5400000" sy="-100000" rotWithShape="0"/>
                </a:effectLst>
              </a:rPr>
              <a:t>Cambios en el Registro de activo fijo </a:t>
            </a:r>
            <a:r>
              <a:rPr lang="es-MX" sz="4400" b="1" cap="all" dirty="0" smtClean="0">
                <a:ln w="0"/>
                <a:solidFill>
                  <a:srgbClr val="FF0000"/>
                </a:solidFill>
                <a:effectLst>
                  <a:reflection blurRad="12700" stA="50000" endPos="50000" dist="5000" dir="5400000" sy="-100000" rotWithShape="0"/>
                </a:effectLst>
              </a:rPr>
              <a:t>Electrónico</a:t>
            </a:r>
            <a:endParaRPr lang="es-MX" sz="44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16302873"/>
      </p:ext>
    </p:extLst>
  </p:cSld>
  <p:clrMapOvr>
    <a:masterClrMapping/>
  </p:clrMapOvr>
  <p:transition>
    <p:cover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98324" y="2348376"/>
            <a:ext cx="8106124" cy="3806766"/>
          </a:xfrm>
        </p:spPr>
        <p:txBody>
          <a:bodyPr>
            <a:normAutofit lnSpcReduction="10000"/>
          </a:bodyPr>
          <a:lstStyle/>
          <a:p>
            <a:pPr algn="just">
              <a:buFont typeface="Arial" panose="020B0604020202020204" pitchFamily="34" charset="0"/>
              <a:buChar char="•"/>
              <a:defRPr/>
            </a:pPr>
            <a:r>
              <a:rPr lang="es-ES" sz="1800" kern="1200" dirty="0" smtClean="0">
                <a:solidFill>
                  <a:srgbClr val="003366"/>
                </a:solidFill>
              </a:rPr>
              <a:t>El articulo 22° del Reglamento de la LIR, que regula el calculo de la </a:t>
            </a:r>
            <a:r>
              <a:rPr lang="es-ES" sz="1800" u="sng" kern="1200" dirty="0" smtClean="0">
                <a:solidFill>
                  <a:srgbClr val="003366"/>
                </a:solidFill>
              </a:rPr>
              <a:t>depreciación tributaria</a:t>
            </a:r>
            <a:r>
              <a:rPr lang="es-ES" sz="1800" kern="1200" dirty="0" smtClean="0">
                <a:solidFill>
                  <a:srgbClr val="003366"/>
                </a:solidFill>
              </a:rPr>
              <a:t>, establece porcentajes de depreciación específicos para los bienes afectos a la producción de rentas gravadas de tercera categoría. </a:t>
            </a:r>
          </a:p>
          <a:p>
            <a:pPr algn="just">
              <a:buFont typeface="Arial" panose="020B0604020202020204" pitchFamily="34" charset="0"/>
              <a:buChar char="•"/>
              <a:defRPr/>
            </a:pPr>
            <a:r>
              <a:rPr lang="es-ES" sz="1800" u="sng" kern="1200" dirty="0" smtClean="0">
                <a:solidFill>
                  <a:srgbClr val="003366"/>
                </a:solidFill>
              </a:rPr>
              <a:t>Para el calculo de la referida depreciación</a:t>
            </a:r>
            <a:r>
              <a:rPr lang="es-ES" sz="1800" kern="1200" dirty="0" smtClean="0">
                <a:solidFill>
                  <a:srgbClr val="003366"/>
                </a:solidFill>
              </a:rPr>
              <a:t> deberán llevar un control permanente de los bienes del activo fijo en el Registro de Activos Fijos. La SUNAT mediante Resolución determinará los requisitos, características, contenido, forma y condiciones en que deberá llevarse el citado registro.</a:t>
            </a:r>
          </a:p>
          <a:p>
            <a:pPr algn="just">
              <a:buFont typeface="Arial" panose="020B0604020202020204" pitchFamily="34" charset="0"/>
              <a:buChar char="•"/>
              <a:defRPr/>
            </a:pPr>
            <a:r>
              <a:rPr lang="es-ES" sz="1800" kern="1200" dirty="0" smtClean="0">
                <a:solidFill>
                  <a:srgbClr val="003366"/>
                </a:solidFill>
              </a:rPr>
              <a:t>La RS N° 234-2006/SUNAT dispone que en el Registro de Activos Fijos deberá registrar anualmente toda la información de los activos fijos, así como la </a:t>
            </a:r>
            <a:r>
              <a:rPr lang="es-ES" sz="1800" u="sng" kern="1200" dirty="0" smtClean="0">
                <a:solidFill>
                  <a:srgbClr val="003366"/>
                </a:solidFill>
              </a:rPr>
              <a:t>depreciación respectiva</a:t>
            </a:r>
            <a:r>
              <a:rPr lang="es-ES" sz="1800" kern="1200" dirty="0" smtClean="0">
                <a:solidFill>
                  <a:srgbClr val="003366"/>
                </a:solidFill>
              </a:rPr>
              <a:t>.</a:t>
            </a:r>
          </a:p>
          <a:p>
            <a:pPr algn="just">
              <a:buFont typeface="Arial" panose="020B0604020202020204" pitchFamily="34" charset="0"/>
              <a:buChar char="•"/>
              <a:defRPr/>
            </a:pPr>
            <a:r>
              <a:rPr lang="es-ES" sz="1800" kern="1200" dirty="0" smtClean="0">
                <a:solidFill>
                  <a:srgbClr val="003366"/>
                </a:solidFill>
              </a:rPr>
              <a:t>Conclusión: En el Registro de Activos Fijos se debe registrar la depreciación que se determine conforme a la normativa del Impuesto a la Renta. </a:t>
            </a:r>
            <a:endParaRPr lang="es-MX" sz="1800" kern="1200" dirty="0">
              <a:solidFill>
                <a:srgbClr val="003366"/>
              </a:solidFill>
            </a:endParaRPr>
          </a:p>
        </p:txBody>
      </p:sp>
      <p:sp>
        <p:nvSpPr>
          <p:cNvPr id="5" name="Rectangle 3"/>
          <p:cNvSpPr>
            <a:spLocks noGrp="1" noChangeArrowheads="1"/>
          </p:cNvSpPr>
          <p:nvPr>
            <p:ph type="title"/>
          </p:nvPr>
        </p:nvSpPr>
        <p:spPr>
          <a:xfrm>
            <a:off x="395792" y="347572"/>
            <a:ext cx="4476466" cy="527030"/>
          </a:xfrm>
        </p:spPr>
        <p:txBody>
          <a:bodyPr>
            <a:normAutofit/>
          </a:bodyPr>
          <a:lstStyle/>
          <a:p>
            <a:r>
              <a:rPr lang="es-PE" sz="2400" dirty="0"/>
              <a:t>Posición de la Administración</a:t>
            </a:r>
            <a:endParaRPr lang="en-US" sz="2400" dirty="0"/>
          </a:p>
        </p:txBody>
      </p:sp>
      <p:sp>
        <p:nvSpPr>
          <p:cNvPr id="6" name="5 CuadroTexto"/>
          <p:cNvSpPr txBox="1"/>
          <p:nvPr/>
        </p:nvSpPr>
        <p:spPr>
          <a:xfrm>
            <a:off x="1555844" y="1653738"/>
            <a:ext cx="5650174" cy="523220"/>
          </a:xfrm>
          <a:prstGeom prst="rect">
            <a:avLst/>
          </a:prstGeom>
          <a:noFill/>
        </p:spPr>
        <p:txBody>
          <a:bodyPr wrap="square" rtlCol="0">
            <a:spAutoFit/>
          </a:bodyPr>
          <a:lstStyle/>
          <a:p>
            <a:pPr algn="ctr"/>
            <a:r>
              <a:rPr lang="es-ES" sz="2800" b="1" dirty="0" smtClean="0">
                <a:solidFill>
                  <a:srgbClr val="183286"/>
                </a:solidFill>
              </a:rPr>
              <a:t>Informe N° </a:t>
            </a:r>
            <a:r>
              <a:rPr lang="es-PE" sz="2800" b="1" dirty="0" smtClean="0">
                <a:solidFill>
                  <a:srgbClr val="183286"/>
                </a:solidFill>
              </a:rPr>
              <a:t>006-2014-SUNAT/4B0000</a:t>
            </a:r>
          </a:p>
        </p:txBody>
      </p:sp>
    </p:spTree>
    <p:extLst>
      <p:ext uri="{BB962C8B-B14F-4D97-AF65-F5344CB8AC3E}">
        <p14:creationId xmlns:p14="http://schemas.microsoft.com/office/powerpoint/2010/main" val="4092815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86602" y="456974"/>
            <a:ext cx="6318913" cy="571500"/>
          </a:xfrm>
          <a:prstGeom prst="rect">
            <a:avLst/>
          </a:prstGeom>
        </p:spPr>
        <p:txBody>
          <a:bodyPr/>
          <a:lstStyle/>
          <a:p>
            <a:pPr>
              <a:defRPr/>
            </a:pPr>
            <a:r>
              <a:rPr lang="es-PE" sz="2400" dirty="0" smtClean="0">
                <a:solidFill>
                  <a:schemeClr val="bg1"/>
                </a:solidFill>
                <a:latin typeface="Arial"/>
                <a:ea typeface="+mj-ea"/>
                <a:cs typeface="Arial"/>
              </a:rPr>
              <a:t>Registro de Activo Fijo: cambio de estructura</a:t>
            </a:r>
            <a:endParaRPr lang="es-PE" sz="2400" dirty="0">
              <a:solidFill>
                <a:schemeClr val="bg1"/>
              </a:solidFill>
              <a:latin typeface="Arial"/>
              <a:ea typeface="+mj-ea"/>
              <a:cs typeface="Arial"/>
            </a:endParaRPr>
          </a:p>
        </p:txBody>
      </p:sp>
      <p:grpSp>
        <p:nvGrpSpPr>
          <p:cNvPr id="2" name="1 Grupo"/>
          <p:cNvGrpSpPr/>
          <p:nvPr/>
        </p:nvGrpSpPr>
        <p:grpSpPr>
          <a:xfrm>
            <a:off x="1043608" y="1467527"/>
            <a:ext cx="7042398" cy="5273191"/>
            <a:chOff x="1043608" y="692696"/>
            <a:chExt cx="7042398" cy="5273191"/>
          </a:xfrm>
        </p:grpSpPr>
        <p:pic>
          <p:nvPicPr>
            <p:cNvPr id="2050" name="Picture 2"/>
            <p:cNvPicPr>
              <a:picLocks noChangeAspect="1" noChangeArrowheads="1"/>
            </p:cNvPicPr>
            <p:nvPr/>
          </p:nvPicPr>
          <p:blipFill>
            <a:blip r:embed="rId2" cstate="print"/>
            <a:srcRect/>
            <a:stretch>
              <a:fillRect/>
            </a:stretch>
          </p:blipFill>
          <p:spPr bwMode="auto">
            <a:xfrm>
              <a:off x="1043608" y="692696"/>
              <a:ext cx="6963718" cy="26558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043608" y="3429000"/>
              <a:ext cx="7042398" cy="2536887"/>
            </a:xfrm>
            <a:prstGeom prst="rect">
              <a:avLst/>
            </a:prstGeom>
            <a:noFill/>
            <a:ln w="9525">
              <a:noFill/>
              <a:miter lim="800000"/>
              <a:headEnd/>
              <a:tailEnd/>
            </a:ln>
            <a:effectLst/>
          </p:spPr>
        </p:pic>
      </p:grpSp>
      <p:sp>
        <p:nvSpPr>
          <p:cNvPr id="8" name="7 Rectángulo"/>
          <p:cNvSpPr/>
          <p:nvPr/>
        </p:nvSpPr>
        <p:spPr>
          <a:xfrm rot="805096">
            <a:off x="5622675" y="2476274"/>
            <a:ext cx="2095579" cy="12783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fontAlgn="b"/>
            <a:r>
              <a:rPr lang="es-PE" sz="1050" b="1" dirty="0" smtClean="0"/>
              <a:t>Código de la existencia</a:t>
            </a:r>
            <a:r>
              <a:rPr lang="es-PE" sz="1050" dirty="0" smtClean="0"/>
              <a:t>, de acuerdo al Catálogo de Bienes, Servicios y Obras (CUBSO)  establecido por el Organismo Supervisor de las Contrataciones del Estado (OSCE) vigente:.</a:t>
            </a:r>
          </a:p>
          <a:p>
            <a:pPr algn="just" fontAlgn="b"/>
            <a:r>
              <a:rPr lang="es-PE" sz="1050" dirty="0" smtClean="0">
                <a:solidFill>
                  <a:srgbClr val="FF0000"/>
                </a:solidFill>
              </a:rPr>
              <a:t>Obligatorio a partir del 01.01.2018</a:t>
            </a:r>
            <a:endParaRPr lang="es-PE" sz="1050" dirty="0">
              <a:solidFill>
                <a:srgbClr val="FF0000"/>
              </a:solidFill>
              <a:latin typeface="Arial"/>
            </a:endParaRPr>
          </a:p>
        </p:txBody>
      </p:sp>
      <p:cxnSp>
        <p:nvCxnSpPr>
          <p:cNvPr id="9" name="8 Conector recto de flecha"/>
          <p:cNvCxnSpPr>
            <a:stCxn id="8" idx="1"/>
          </p:cNvCxnSpPr>
          <p:nvPr/>
        </p:nvCxnSpPr>
        <p:spPr>
          <a:xfrm flipH="1" flipV="1">
            <a:off x="4107514" y="2097099"/>
            <a:ext cx="1543764" cy="7751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9 CuadroTexto"/>
          <p:cNvSpPr txBox="1"/>
          <p:nvPr/>
        </p:nvSpPr>
        <p:spPr>
          <a:xfrm>
            <a:off x="3157720" y="2431741"/>
            <a:ext cx="151331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1200" dirty="0" smtClean="0">
                <a:solidFill>
                  <a:schemeClr val="tx1"/>
                </a:solidFill>
              </a:rPr>
              <a:t>22101501</a:t>
            </a:r>
            <a:r>
              <a:rPr lang="es-PE" sz="1200" dirty="0" smtClean="0">
                <a:solidFill>
                  <a:srgbClr val="FF0000"/>
                </a:solidFill>
              </a:rPr>
              <a:t>00000019</a:t>
            </a:r>
            <a:endParaRPr lang="es-PE" sz="1200" dirty="0">
              <a:solidFill>
                <a:srgbClr val="FF0000"/>
              </a:solidFill>
            </a:endParaRPr>
          </a:p>
        </p:txBody>
      </p:sp>
      <p:sp>
        <p:nvSpPr>
          <p:cNvPr id="11" name="10 CuadroTexto"/>
          <p:cNvSpPr txBox="1"/>
          <p:nvPr/>
        </p:nvSpPr>
        <p:spPr>
          <a:xfrm>
            <a:off x="3135000" y="2859779"/>
            <a:ext cx="151331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1200" dirty="0" smtClean="0">
                <a:solidFill>
                  <a:schemeClr val="tx1"/>
                </a:solidFill>
              </a:rPr>
              <a:t>22101501</a:t>
            </a:r>
            <a:r>
              <a:rPr lang="es-PE" sz="1200" dirty="0" smtClean="0">
                <a:solidFill>
                  <a:srgbClr val="FF0000"/>
                </a:solidFill>
              </a:rPr>
              <a:t>00000000</a:t>
            </a:r>
            <a:endParaRPr lang="es-PE" sz="1200" dirty="0">
              <a:solidFill>
                <a:srgbClr val="FF0000"/>
              </a:solidFill>
            </a:endParaRPr>
          </a:p>
        </p:txBody>
      </p:sp>
    </p:spTree>
    <p:extLst>
      <p:ext uri="{BB962C8B-B14F-4D97-AF65-F5344CB8AC3E}">
        <p14:creationId xmlns:p14="http://schemas.microsoft.com/office/powerpoint/2010/main" val="55580966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21610" y="2916705"/>
            <a:ext cx="6662758" cy="2121093"/>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FF0000"/>
                </a:solidFill>
                <a:effectLst>
                  <a:reflection blurRad="12700" stA="50000" endPos="50000" dist="5000" dir="5400000" sy="-100000" rotWithShape="0"/>
                </a:effectLst>
              </a:rPr>
              <a:t>Cambios en el LIBRO de INVENTARIOS Y BALANCES ELECTRÓNICO</a:t>
            </a:r>
            <a:endParaRPr lang="es-ES" sz="4400" b="1" cap="all" dirty="0">
              <a:ln w="0"/>
              <a:solidFill>
                <a:srgbClr val="FF0000"/>
              </a:solidFill>
              <a:effectLst>
                <a:reflection blurRad="12700" stA="50000" endPos="50000" dist="5000" dir="5400000" sy="-100000" rotWithShape="0"/>
              </a:effectLst>
            </a:endParaRP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p:nvPr/>
        </p:nvGrpSpPr>
        <p:grpSpPr>
          <a:xfrm>
            <a:off x="4718305" y="3123962"/>
            <a:ext cx="1371600" cy="1066800"/>
            <a:chOff x="4267200" y="1752600"/>
            <a:chExt cx="1371600" cy="1066800"/>
          </a:xfrm>
        </p:grpSpPr>
        <p:cxnSp>
          <p:nvCxnSpPr>
            <p:cNvPr id="4" name="3 Conector recto"/>
            <p:cNvCxnSpPr/>
            <p:nvPr/>
          </p:nvCxnSpPr>
          <p:spPr bwMode="auto">
            <a:xfrm>
              <a:off x="4267200" y="2286000"/>
              <a:ext cx="685800" cy="0"/>
            </a:xfrm>
            <a:prstGeom prst="line">
              <a:avLst/>
            </a:prstGeom>
            <a:ln>
              <a:solidFill>
                <a:srgbClr val="A50021"/>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 name="4 Conector recto"/>
            <p:cNvCxnSpPr/>
            <p:nvPr/>
          </p:nvCxnSpPr>
          <p:spPr bwMode="auto">
            <a:xfrm>
              <a:off x="4953000" y="1752600"/>
              <a:ext cx="0" cy="1066800"/>
            </a:xfrm>
            <a:prstGeom prst="line">
              <a:avLst/>
            </a:prstGeom>
            <a:ln>
              <a:solidFill>
                <a:srgbClr val="A50021"/>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bwMode="auto">
            <a:xfrm>
              <a:off x="4953000" y="1752600"/>
              <a:ext cx="685800" cy="0"/>
            </a:xfrm>
            <a:prstGeom prst="line">
              <a:avLst/>
            </a:prstGeom>
            <a:ln>
              <a:solidFill>
                <a:srgbClr val="A50021"/>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 name="6 Conector recto"/>
            <p:cNvCxnSpPr/>
            <p:nvPr/>
          </p:nvCxnSpPr>
          <p:spPr bwMode="auto">
            <a:xfrm>
              <a:off x="4953000" y="2819400"/>
              <a:ext cx="685800" cy="0"/>
            </a:xfrm>
            <a:prstGeom prst="line">
              <a:avLst/>
            </a:prstGeom>
            <a:ln>
              <a:solidFill>
                <a:srgbClr val="A50021"/>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13" name="Rectangle 2"/>
          <p:cNvSpPr txBox="1">
            <a:spLocks noChangeArrowheads="1"/>
          </p:cNvSpPr>
          <p:nvPr/>
        </p:nvSpPr>
        <p:spPr>
          <a:xfrm>
            <a:off x="304800" y="459531"/>
            <a:ext cx="6340549" cy="685799"/>
          </a:xfrm>
          <a:prstGeom prst="rect">
            <a:avLst/>
          </a:prstGeom>
        </p:spPr>
        <p:txBody>
          <a:bodyPr/>
          <a:lstStyle/>
          <a:p>
            <a:pPr>
              <a:defRPr/>
            </a:pPr>
            <a:r>
              <a:rPr lang="en-US" sz="2800" dirty="0" err="1" smtClean="0">
                <a:solidFill>
                  <a:schemeClr val="bg1"/>
                </a:solidFill>
                <a:latin typeface="Arial"/>
                <a:ea typeface="+mj-ea"/>
                <a:cs typeface="Arial"/>
              </a:rPr>
              <a:t>Sistemas</a:t>
            </a:r>
            <a:r>
              <a:rPr lang="en-US" sz="2800" dirty="0" smtClean="0">
                <a:solidFill>
                  <a:schemeClr val="bg1"/>
                </a:solidFill>
                <a:latin typeface="Arial"/>
                <a:ea typeface="+mj-ea"/>
                <a:cs typeface="Arial"/>
              </a:rPr>
              <a:t> </a:t>
            </a:r>
            <a:r>
              <a:rPr lang="en-US" sz="2800" dirty="0">
                <a:solidFill>
                  <a:schemeClr val="bg1"/>
                </a:solidFill>
                <a:latin typeface="Arial"/>
                <a:ea typeface="+mj-ea"/>
                <a:cs typeface="Arial"/>
              </a:rPr>
              <a:t>de </a:t>
            </a:r>
            <a:r>
              <a:rPr lang="en-US" sz="2800" dirty="0" err="1">
                <a:solidFill>
                  <a:schemeClr val="bg1"/>
                </a:solidFill>
                <a:latin typeface="Arial"/>
                <a:ea typeface="+mj-ea"/>
                <a:cs typeface="Arial"/>
              </a:rPr>
              <a:t>Libros</a:t>
            </a:r>
            <a:r>
              <a:rPr lang="en-US" sz="2800" dirty="0">
                <a:solidFill>
                  <a:schemeClr val="bg1"/>
                </a:solidFill>
                <a:latin typeface="Arial"/>
                <a:ea typeface="+mj-ea"/>
                <a:cs typeface="Arial"/>
              </a:rPr>
              <a:t> </a:t>
            </a:r>
            <a:r>
              <a:rPr lang="en-US" sz="2800" dirty="0" err="1">
                <a:solidFill>
                  <a:schemeClr val="bg1"/>
                </a:solidFill>
                <a:latin typeface="Arial"/>
                <a:ea typeface="+mj-ea"/>
                <a:cs typeface="Arial"/>
              </a:rPr>
              <a:t>Electrónicos</a:t>
            </a:r>
            <a:r>
              <a:rPr lang="en-US" sz="2800" dirty="0">
                <a:solidFill>
                  <a:schemeClr val="bg1"/>
                </a:solidFill>
                <a:latin typeface="Arial"/>
                <a:ea typeface="+mj-ea"/>
                <a:cs typeface="Arial"/>
              </a:rPr>
              <a:t> - SLE</a:t>
            </a:r>
          </a:p>
        </p:txBody>
      </p:sp>
      <p:sp>
        <p:nvSpPr>
          <p:cNvPr id="17" name="16 Rectángulo redondeado"/>
          <p:cNvSpPr/>
          <p:nvPr/>
        </p:nvSpPr>
        <p:spPr bwMode="auto">
          <a:xfrm>
            <a:off x="5808025" y="3809762"/>
            <a:ext cx="2971800" cy="762000"/>
          </a:xfrm>
          <a:prstGeom prst="roundRect">
            <a:avLst/>
          </a:prstGeom>
          <a:solidFill>
            <a:srgbClr val="A50021"/>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eaLnBrk="0" hangingPunct="0">
              <a:defRPr/>
            </a:pPr>
            <a:r>
              <a:rPr lang="es-ES" b="1" dirty="0" smtClean="0"/>
              <a:t>Registro de Compras</a:t>
            </a:r>
          </a:p>
          <a:p>
            <a:pPr algn="ctr" eaLnBrk="0" hangingPunct="0">
              <a:defRPr/>
            </a:pPr>
            <a:r>
              <a:rPr lang="es-ES" b="1" dirty="0" smtClean="0"/>
              <a:t>Portal</a:t>
            </a:r>
          </a:p>
        </p:txBody>
      </p:sp>
      <p:sp>
        <p:nvSpPr>
          <p:cNvPr id="21" name="Rectangle 5"/>
          <p:cNvSpPr txBox="1">
            <a:spLocks noChangeArrowheads="1"/>
          </p:cNvSpPr>
          <p:nvPr/>
        </p:nvSpPr>
        <p:spPr bwMode="auto">
          <a:xfrm>
            <a:off x="16825" y="3094673"/>
            <a:ext cx="1958280" cy="1077218"/>
          </a:xfrm>
          <a:prstGeom prst="rect">
            <a:avLst/>
          </a:prstGeom>
          <a:noFill/>
          <a:ln w="9525">
            <a:noFill/>
            <a:miter lim="800000"/>
            <a:headEnd/>
            <a:tailEnd/>
          </a:ln>
        </p:spPr>
        <p:txBody>
          <a:bodyPr wrap="square"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PE" sz="3200" b="1" cap="all" dirty="0" smtClean="0">
                <a:ln w="0"/>
                <a:solidFill>
                  <a:srgbClr val="A50021"/>
                </a:solidFill>
                <a:effectLst>
                  <a:reflection blurRad="12700" stA="50000" endPos="50000" dist="5000" dir="5400000" sy="-100000" rotWithShape="0"/>
                </a:effectLst>
              </a:rPr>
              <a:t>SLE </a:t>
            </a:r>
            <a:r>
              <a:rPr lang="es-PE" sz="3200" b="1" cap="all" dirty="0" err="1" smtClean="0">
                <a:ln w="0"/>
                <a:solidFill>
                  <a:srgbClr val="A50021"/>
                </a:solidFill>
                <a:effectLst>
                  <a:reflection blurRad="12700" stA="50000" endPos="50000" dist="5000" dir="5400000" sy="-100000" rotWithShape="0"/>
                </a:effectLst>
              </a:rPr>
              <a:t>pORTAL</a:t>
            </a:r>
            <a:endParaRPr lang="en-GB" sz="3200" b="1" cap="all" dirty="0">
              <a:ln w="0"/>
              <a:solidFill>
                <a:srgbClr val="A50021"/>
              </a:solidFill>
              <a:effectLst>
                <a:reflection blurRad="12700" stA="50000" endPos="50000" dist="5000" dir="5400000" sy="-100000" rotWithShape="0"/>
              </a:effectLst>
            </a:endParaRPr>
          </a:p>
        </p:txBody>
      </p:sp>
      <p:sp>
        <p:nvSpPr>
          <p:cNvPr id="29" name="28 Rectángulo redondeado"/>
          <p:cNvSpPr/>
          <p:nvPr/>
        </p:nvSpPr>
        <p:spPr bwMode="auto">
          <a:xfrm>
            <a:off x="5808025" y="2742962"/>
            <a:ext cx="2971800" cy="762000"/>
          </a:xfrm>
          <a:prstGeom prst="roundRect">
            <a:avLst/>
          </a:prstGeom>
          <a:solidFill>
            <a:srgbClr val="A50021"/>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eaLnBrk="0" hangingPunct="0">
              <a:defRPr/>
            </a:pPr>
            <a:r>
              <a:rPr lang="es-ES" b="1" dirty="0" smtClean="0"/>
              <a:t>Registro de Ventas</a:t>
            </a:r>
          </a:p>
          <a:p>
            <a:pPr algn="ctr" eaLnBrk="0" hangingPunct="0">
              <a:defRPr/>
            </a:pPr>
            <a:r>
              <a:rPr lang="es-ES" b="1" dirty="0" smtClean="0"/>
              <a:t>Portal</a:t>
            </a:r>
          </a:p>
        </p:txBody>
      </p:sp>
      <p:pic>
        <p:nvPicPr>
          <p:cNvPr id="3" name="Imagen 2"/>
          <p:cNvPicPr>
            <a:picLocks noChangeAspect="1"/>
          </p:cNvPicPr>
          <p:nvPr/>
        </p:nvPicPr>
        <p:blipFill rotWithShape="1">
          <a:blip r:embed="rId3" cstate="print"/>
          <a:srcRect l="28023" t="13656" r="23160" b="40035"/>
          <a:stretch/>
        </p:blipFill>
        <p:spPr>
          <a:xfrm>
            <a:off x="2089336" y="2937282"/>
            <a:ext cx="2880489"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ángulo 11"/>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9878074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185460" y="526324"/>
            <a:ext cx="8923044" cy="457200"/>
          </a:xfrm>
          <a:prstGeom prst="rect">
            <a:avLst/>
          </a:prstGeom>
        </p:spPr>
        <p:txBody>
          <a:bodyPr/>
          <a:lstStyle/>
          <a:p>
            <a:pPr lvl="0">
              <a:defRPr/>
            </a:pPr>
            <a:r>
              <a:rPr lang="es-PE" sz="2800" dirty="0" smtClean="0">
                <a:solidFill>
                  <a:schemeClr val="bg1"/>
                </a:solidFill>
                <a:latin typeface="Arial"/>
                <a:ea typeface="+mj-ea"/>
                <a:cs typeface="Arial"/>
              </a:rPr>
              <a:t>3.1 Libro de Inventarios y Balances</a:t>
            </a:r>
          </a:p>
        </p:txBody>
      </p:sp>
      <p:sp>
        <p:nvSpPr>
          <p:cNvPr id="8" name="7 CuadroTexto"/>
          <p:cNvSpPr txBox="1"/>
          <p:nvPr/>
        </p:nvSpPr>
        <p:spPr>
          <a:xfrm>
            <a:off x="90593" y="1852978"/>
            <a:ext cx="2586505" cy="3693319"/>
          </a:xfrm>
          <a:prstGeom prst="rect">
            <a:avLst/>
          </a:prstGeom>
          <a:noFill/>
        </p:spPr>
        <p:txBody>
          <a:bodyPr wrap="square" rtlCol="0">
            <a:spAutoFit/>
          </a:bodyPr>
          <a:lstStyle/>
          <a:p>
            <a:pPr algn="just"/>
            <a:r>
              <a:rPr lang="es-PE" b="1" dirty="0" smtClean="0">
                <a:solidFill>
                  <a:srgbClr val="18338A"/>
                </a:solidFill>
              </a:rPr>
              <a:t>Obligados: </a:t>
            </a:r>
            <a:r>
              <a:rPr lang="es-PE" dirty="0" smtClean="0">
                <a:solidFill>
                  <a:srgbClr val="18338A"/>
                </a:solidFill>
              </a:rPr>
              <a:t>PRICOS con ingresos anuales iguales o mayores a 3,000 UIT  </a:t>
            </a:r>
          </a:p>
          <a:p>
            <a:r>
              <a:rPr lang="es-PE" b="1" dirty="0" smtClean="0">
                <a:solidFill>
                  <a:srgbClr val="18338A"/>
                </a:solidFill>
              </a:rPr>
              <a:t>Periodicidad: </a:t>
            </a:r>
            <a:r>
              <a:rPr lang="es-PE" dirty="0" smtClean="0">
                <a:solidFill>
                  <a:srgbClr val="18338A"/>
                </a:solidFill>
              </a:rPr>
              <a:t>Anual</a:t>
            </a:r>
          </a:p>
          <a:p>
            <a:pPr algn="just"/>
            <a:endParaRPr lang="es-PE" b="1" dirty="0" smtClean="0">
              <a:solidFill>
                <a:srgbClr val="18338A"/>
              </a:solidFill>
            </a:endParaRPr>
          </a:p>
          <a:p>
            <a:pPr algn="just"/>
            <a:r>
              <a:rPr lang="es-PE" b="1" dirty="0" smtClean="0">
                <a:solidFill>
                  <a:srgbClr val="18338A"/>
                </a:solidFill>
              </a:rPr>
              <a:t>Cambios:</a:t>
            </a:r>
            <a:r>
              <a:rPr lang="es-PE" dirty="0" smtClean="0">
                <a:solidFill>
                  <a:srgbClr val="18338A"/>
                </a:solidFill>
              </a:rPr>
              <a:t> </a:t>
            </a:r>
          </a:p>
          <a:p>
            <a:pPr marL="176213" indent="-176213" algn="just">
              <a:buFont typeface="Arial" pitchFamily="34" charset="0"/>
              <a:buChar char="•"/>
            </a:pPr>
            <a:r>
              <a:rPr lang="es-PE" dirty="0" smtClean="0">
                <a:solidFill>
                  <a:srgbClr val="18338A"/>
                </a:solidFill>
              </a:rPr>
              <a:t>Se eliminan 2 sub libros: 3.21 y 3.22</a:t>
            </a:r>
          </a:p>
          <a:p>
            <a:pPr marL="176213" indent="-176213" algn="just">
              <a:buFont typeface="Arial" pitchFamily="34" charset="0"/>
              <a:buChar char="•"/>
            </a:pPr>
            <a:r>
              <a:rPr lang="es-PE" dirty="0" smtClean="0">
                <a:solidFill>
                  <a:srgbClr val="18338A"/>
                </a:solidFill>
              </a:rPr>
              <a:t>Se incluyen 2 sub libros: 3.24 y 3.25</a:t>
            </a:r>
          </a:p>
          <a:p>
            <a:pPr marL="176213" indent="-176213" algn="just">
              <a:buFont typeface="Arial" pitchFamily="34" charset="0"/>
              <a:buChar char="•"/>
            </a:pPr>
            <a:r>
              <a:rPr lang="es-PE" dirty="0" smtClean="0">
                <a:solidFill>
                  <a:srgbClr val="18338A"/>
                </a:solidFill>
              </a:rPr>
              <a:t>Se modifican los nombres de 2 sub libros:  3.1 y 3.18</a:t>
            </a:r>
            <a:endParaRPr lang="es-PE" dirty="0">
              <a:solidFill>
                <a:srgbClr val="18338A"/>
              </a:solidFill>
            </a:endParaRPr>
          </a:p>
        </p:txBody>
      </p:sp>
      <p:graphicFrame>
        <p:nvGraphicFramePr>
          <p:cNvPr id="10" name="9 Tabla"/>
          <p:cNvGraphicFramePr>
            <a:graphicFrameLocks noGrp="1"/>
          </p:cNvGraphicFramePr>
          <p:nvPr/>
        </p:nvGraphicFramePr>
        <p:xfrm>
          <a:off x="2743201" y="1495050"/>
          <a:ext cx="6290632" cy="4815781"/>
        </p:xfrm>
        <a:graphic>
          <a:graphicData uri="http://schemas.openxmlformats.org/drawingml/2006/table">
            <a:tbl>
              <a:tblPr/>
              <a:tblGrid>
                <a:gridCol w="323114">
                  <a:extLst>
                    <a:ext uri="{9D8B030D-6E8A-4147-A177-3AD203B41FA5}">
                      <a16:colId xmlns:a16="http://schemas.microsoft.com/office/drawing/2014/main" val="20000"/>
                    </a:ext>
                  </a:extLst>
                </a:gridCol>
                <a:gridCol w="5967518">
                  <a:extLst>
                    <a:ext uri="{9D8B030D-6E8A-4147-A177-3AD203B41FA5}">
                      <a16:colId xmlns:a16="http://schemas.microsoft.com/office/drawing/2014/main" val="20001"/>
                    </a:ext>
                  </a:extLst>
                </a:gridCol>
              </a:tblGrid>
              <a:tr h="114574">
                <a:tc>
                  <a:txBody>
                    <a:bodyPr/>
                    <a:lstStyle/>
                    <a:p>
                      <a:pPr algn="ctr" fontAlgn="t"/>
                      <a:r>
                        <a:rPr lang="es-PE" sz="900" b="0" i="0" u="none" strike="noStrike" dirty="0">
                          <a:latin typeface="Arial"/>
                        </a:rPr>
                        <a:t>3.1</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PE" sz="800" b="0" i="0" u="none" strike="noStrike">
                          <a:latin typeface="Arial"/>
                        </a:rPr>
                        <a:t>LIBRO DE INVENTARIOS Y BALANCES - </a:t>
                      </a:r>
                      <a:r>
                        <a:rPr lang="es-PE" sz="800" b="0" i="0" u="none" strike="noStrike">
                          <a:solidFill>
                            <a:srgbClr val="FF0000"/>
                          </a:solidFill>
                          <a:latin typeface="Arial"/>
                        </a:rPr>
                        <a:t>ESTADO DE SITUACIÓN FINANCIERA</a:t>
                      </a:r>
                      <a:endParaRPr lang="es-PE"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02189">
                <a:tc>
                  <a:txBody>
                    <a:bodyPr/>
                    <a:lstStyle/>
                    <a:p>
                      <a:pPr algn="ctr" fontAlgn="t"/>
                      <a:r>
                        <a:rPr lang="es-PE" sz="900" b="0" i="0" u="none" strike="noStrike" dirty="0">
                          <a:latin typeface="Arial"/>
                        </a:rPr>
                        <a:t>3.2</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DETALLE DEL SALDO DE LA CUENTA 10 EFECTIVO Y EQUIVALENTES DE </a:t>
                      </a:r>
                      <a:r>
                        <a:rPr lang="es-PE" sz="800" b="0" i="0" u="none" strike="noStrike" dirty="0" smtClean="0">
                          <a:latin typeface="Arial"/>
                        </a:rPr>
                        <a:t>EFECTIVO</a:t>
                      </a:r>
                      <a:endParaRPr lang="es-PE" sz="8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02189">
                <a:tc>
                  <a:txBody>
                    <a:bodyPr/>
                    <a:lstStyle/>
                    <a:p>
                      <a:pPr algn="ctr" fontAlgn="t"/>
                      <a:r>
                        <a:rPr lang="es-PE" sz="900" b="0" i="0" u="none" strike="noStrike" dirty="0">
                          <a:latin typeface="Arial"/>
                        </a:rPr>
                        <a:t>3.3</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12 CUENTAS POR COBRAR COMERCIALES – TERCEROS Y 13 CUENTAS POR COBRAR COMERCIALES – RELACIONADAS</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02189">
                <a:tc>
                  <a:txBody>
                    <a:bodyPr/>
                    <a:lstStyle/>
                    <a:p>
                      <a:pPr algn="ctr" fontAlgn="t"/>
                      <a:r>
                        <a:rPr lang="es-PE" sz="900" b="0" i="0" u="none" strike="noStrike" dirty="0">
                          <a:latin typeface="Arial"/>
                        </a:rPr>
                        <a:t>3.4</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DETALLE DEL SALDO  DE LA CUENTA 14 CUENTAS POR COBRAR AL PERSONAL, A LOS ACCIONISTAS (SOCIOS), DIRECTORES Y </a:t>
                      </a:r>
                      <a:r>
                        <a:rPr lang="es-PE" sz="800" b="0" i="0" u="none" strike="noStrike" dirty="0" smtClean="0">
                          <a:latin typeface="Arial"/>
                        </a:rPr>
                        <a:t>GERENTES</a:t>
                      </a:r>
                      <a:endParaRPr lang="es-PE" sz="8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202189">
                <a:tc>
                  <a:txBody>
                    <a:bodyPr/>
                    <a:lstStyle/>
                    <a:p>
                      <a:pPr algn="ctr" fontAlgn="t"/>
                      <a:r>
                        <a:rPr lang="es-PE" sz="900" b="0" i="0" u="none" strike="noStrike" dirty="0">
                          <a:latin typeface="Arial"/>
                        </a:rPr>
                        <a:t>3.5</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16 CUENTAS POR COBRAR DIVERSAS - TERCEROS O CUENTA 17 - CUENTAS POR COBRAR DIVERSAS - RELACIONADAS</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02189">
                <a:tc>
                  <a:txBody>
                    <a:bodyPr/>
                    <a:lstStyle/>
                    <a:p>
                      <a:pPr algn="ctr" fontAlgn="t"/>
                      <a:r>
                        <a:rPr lang="es-PE" sz="900" b="0" i="0" u="none" strike="noStrike" dirty="0">
                          <a:latin typeface="Arial"/>
                        </a:rPr>
                        <a:t>3.6</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DETALLE DEL SALDO DE LA CUENTA 19 ESTIMACIÓN DE CUENTAS DE COBRANZA DUDOSA</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02189">
                <a:tc>
                  <a:txBody>
                    <a:bodyPr/>
                    <a:lstStyle/>
                    <a:p>
                      <a:pPr algn="ctr" fontAlgn="t"/>
                      <a:r>
                        <a:rPr lang="es-PE" sz="900" b="0" i="0" u="none" strike="noStrike" dirty="0">
                          <a:latin typeface="Arial"/>
                        </a:rPr>
                        <a:t>3.7</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DETALLE DEL SALDO DE LA CUENTA 20 - MERCADERIAS Y LA CUENTA 21 - PRODUCTOS TERMINADOS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114574">
                <a:tc>
                  <a:txBody>
                    <a:bodyPr/>
                    <a:lstStyle/>
                    <a:p>
                      <a:pPr algn="ctr" fontAlgn="t"/>
                      <a:r>
                        <a:rPr lang="es-PE" sz="900" b="0" i="0" u="none" strike="noStrike" dirty="0">
                          <a:latin typeface="Arial"/>
                        </a:rPr>
                        <a:t>3.8</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DETALLE DEL SALDO DE LA CUENTA 30 INVERSIONES </a:t>
                      </a:r>
                      <a:r>
                        <a:rPr lang="es-PE" sz="800" b="0" i="0" u="none" strike="noStrike" dirty="0" smtClean="0">
                          <a:latin typeface="Arial"/>
                        </a:rPr>
                        <a:t>MOBILIARIAS</a:t>
                      </a:r>
                      <a:endParaRPr lang="es-PE" sz="8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14574">
                <a:tc>
                  <a:txBody>
                    <a:bodyPr/>
                    <a:lstStyle/>
                    <a:p>
                      <a:pPr algn="ctr" fontAlgn="t"/>
                      <a:r>
                        <a:rPr lang="es-PE" sz="900" b="0" i="0" u="none" strike="noStrike">
                          <a:latin typeface="Arial"/>
                        </a:rPr>
                        <a:t>3.9</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34 - INTANGIBLES</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02189">
                <a:tc>
                  <a:txBody>
                    <a:bodyPr/>
                    <a:lstStyle/>
                    <a:p>
                      <a:pPr algn="ctr" fontAlgn="t"/>
                      <a:r>
                        <a:rPr lang="es-PE" sz="900" b="0" i="0" u="none" strike="noStrike" dirty="0">
                          <a:latin typeface="Arial"/>
                        </a:rPr>
                        <a:t>3.11</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41 REMUNERACIONES Y PARTICIPACIONES POR PAGAR (2)</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02189">
                <a:tc>
                  <a:txBody>
                    <a:bodyPr/>
                    <a:lstStyle/>
                    <a:p>
                      <a:pPr algn="ctr" fontAlgn="t"/>
                      <a:r>
                        <a:rPr lang="es-PE" sz="900" b="0" i="0" u="none" strike="noStrike" dirty="0">
                          <a:latin typeface="Arial"/>
                        </a:rPr>
                        <a:t>3.12</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42 CUENTAS POR PAGAR COMERCIALES – TERCEROS Y LA CUENTA 43 CUENTAS POR PAGAR COMERCIALES – RELACIONADAS </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02189">
                <a:tc>
                  <a:txBody>
                    <a:bodyPr/>
                    <a:lstStyle/>
                    <a:p>
                      <a:pPr algn="ctr" fontAlgn="t"/>
                      <a:r>
                        <a:rPr lang="es-PE" sz="900" b="0" i="0" u="none" strike="noStrike" dirty="0">
                          <a:latin typeface="Arial"/>
                        </a:rPr>
                        <a:t>3.13</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DETALLE DEL SALDO DE LA CUENTA 46 CUENTAS POR PAGAR DIVERSAS – TERCEROS Y DE LA CUENTA 47 CUENTAS POR PAGAR DIVERSAS – RELACIONADAS</a:t>
                      </a:r>
                    </a:p>
                  </a:txBody>
                  <a:tcPr marL="0" marR="0" marT="0" marB="0" anchor="b">
                    <a:lnL>
                      <a:noFill/>
                    </a:lnL>
                    <a:lnR>
                      <a:noFill/>
                    </a:lnR>
                    <a:lnT>
                      <a:noFill/>
                    </a:lnT>
                    <a:lnB>
                      <a:noFill/>
                    </a:lnB>
                  </a:tcPr>
                </a:tc>
                <a:extLst>
                  <a:ext uri="{0D108BD9-81ED-4DB2-BD59-A6C34878D82A}">
                    <a16:rowId xmlns:a16="http://schemas.microsoft.com/office/drawing/2014/main" val="10011"/>
                  </a:ext>
                </a:extLst>
              </a:tr>
              <a:tr h="202189">
                <a:tc>
                  <a:txBody>
                    <a:bodyPr/>
                    <a:lstStyle/>
                    <a:p>
                      <a:pPr algn="ctr" fontAlgn="t"/>
                      <a:r>
                        <a:rPr lang="es-PE" sz="900" b="0" i="0" u="none" strike="noStrike" dirty="0">
                          <a:latin typeface="Arial"/>
                        </a:rPr>
                        <a:t>3.14</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47 - BENEFICIOS SOCIALES DE LOS TRABAJADORES (PCGR) - NO APLICABLE PARA EL PCGE (2)</a:t>
                      </a:r>
                    </a:p>
                  </a:txBody>
                  <a:tcPr marL="0" marR="0" marT="0" marB="0" anchor="b">
                    <a:lnL>
                      <a:noFill/>
                    </a:lnL>
                    <a:lnR>
                      <a:noFill/>
                    </a:lnR>
                    <a:lnT>
                      <a:noFill/>
                    </a:lnT>
                    <a:lnB>
                      <a:noFill/>
                    </a:lnB>
                  </a:tcPr>
                </a:tc>
                <a:extLst>
                  <a:ext uri="{0D108BD9-81ED-4DB2-BD59-A6C34878D82A}">
                    <a16:rowId xmlns:a16="http://schemas.microsoft.com/office/drawing/2014/main" val="10012"/>
                  </a:ext>
                </a:extLst>
              </a:tr>
              <a:tr h="202189">
                <a:tc>
                  <a:txBody>
                    <a:bodyPr/>
                    <a:lstStyle/>
                    <a:p>
                      <a:pPr algn="ctr" fontAlgn="t"/>
                      <a:r>
                        <a:rPr lang="es-PE" sz="900" b="0" i="0" u="none" strike="noStrike" dirty="0">
                          <a:latin typeface="Arial"/>
                        </a:rPr>
                        <a:t>3.15</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37 ACTIVO DIFERIDO Y DE LA CUENTA 49 PASIVO DIFERIDO</a:t>
                      </a:r>
                    </a:p>
                  </a:txBody>
                  <a:tcPr marL="0" marR="0" marT="0" marB="0" anchor="b">
                    <a:lnL>
                      <a:noFill/>
                    </a:lnL>
                    <a:lnR>
                      <a:noFill/>
                    </a:lnR>
                    <a:lnT>
                      <a:noFill/>
                    </a:lnT>
                    <a:lnB>
                      <a:noFill/>
                    </a:lnB>
                  </a:tcPr>
                </a:tc>
                <a:extLst>
                  <a:ext uri="{0D108BD9-81ED-4DB2-BD59-A6C34878D82A}">
                    <a16:rowId xmlns:a16="http://schemas.microsoft.com/office/drawing/2014/main" val="10013"/>
                  </a:ext>
                </a:extLst>
              </a:tr>
              <a:tr h="114574">
                <a:tc>
                  <a:txBody>
                    <a:bodyPr/>
                    <a:lstStyle/>
                    <a:p>
                      <a:pPr algn="ctr" fontAlgn="t"/>
                      <a:r>
                        <a:rPr lang="es-PE" sz="900" b="0" i="0" u="none" strike="noStrike" dirty="0">
                          <a:latin typeface="Arial"/>
                        </a:rPr>
                        <a:t>3.16</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DETALLE DEL SALDO DE LA CUENTA 50 CAPITAL</a:t>
                      </a:r>
                    </a:p>
                  </a:txBody>
                  <a:tcPr marL="0" marR="0" marT="0" marB="0" anchor="b">
                    <a:lnL>
                      <a:noFill/>
                    </a:lnL>
                    <a:lnR>
                      <a:noFill/>
                    </a:lnR>
                    <a:lnT>
                      <a:noFill/>
                    </a:lnT>
                    <a:lnB>
                      <a:noFill/>
                    </a:lnB>
                  </a:tcPr>
                </a:tc>
                <a:extLst>
                  <a:ext uri="{0D108BD9-81ED-4DB2-BD59-A6C34878D82A}">
                    <a16:rowId xmlns:a16="http://schemas.microsoft.com/office/drawing/2014/main" val="10014"/>
                  </a:ext>
                </a:extLst>
              </a:tr>
              <a:tr h="114574">
                <a:tc>
                  <a:txBody>
                    <a:bodyPr/>
                    <a:lstStyle/>
                    <a:p>
                      <a:pPr algn="ctr" fontAlgn="t"/>
                      <a:endParaRPr lang="es-PE" sz="900" b="0" i="0" u="none" strike="noStrike">
                        <a:latin typeface="Arial"/>
                      </a:endParaRPr>
                    </a:p>
                  </a:txBody>
                  <a:tcPr marL="0" marR="0" marT="0" marB="0">
                    <a:lnL>
                      <a:noFill/>
                    </a:lnL>
                    <a:lnR>
                      <a:noFill/>
                    </a:lnR>
                    <a:lnT>
                      <a:noFill/>
                    </a:lnT>
                    <a:lnB>
                      <a:noFill/>
                    </a:lnB>
                  </a:tcPr>
                </a:tc>
                <a:tc>
                  <a:txBody>
                    <a:bodyPr/>
                    <a:lstStyle/>
                    <a:p>
                      <a:pPr algn="l" fontAlgn="b"/>
                      <a:r>
                        <a:rPr lang="es-PE" sz="800" b="0" i="0" u="none" strike="noStrike">
                          <a:latin typeface="Arial"/>
                        </a:rPr>
                        <a:t>3.16.1 DETALLE DEL SALDO DE LA CUENTA 50 - CAPITAL </a:t>
                      </a:r>
                    </a:p>
                  </a:txBody>
                  <a:tcPr marL="0" marR="0" marT="0" marB="0" anchor="b">
                    <a:lnL>
                      <a:noFill/>
                    </a:lnL>
                    <a:lnR>
                      <a:noFill/>
                    </a:lnR>
                    <a:lnT>
                      <a:noFill/>
                    </a:lnT>
                    <a:lnB>
                      <a:noFill/>
                    </a:lnB>
                  </a:tcPr>
                </a:tc>
                <a:extLst>
                  <a:ext uri="{0D108BD9-81ED-4DB2-BD59-A6C34878D82A}">
                    <a16:rowId xmlns:a16="http://schemas.microsoft.com/office/drawing/2014/main" val="10015"/>
                  </a:ext>
                </a:extLst>
              </a:tr>
              <a:tr h="114574">
                <a:tc>
                  <a:txBody>
                    <a:bodyPr/>
                    <a:lstStyle/>
                    <a:p>
                      <a:pPr algn="ctr" fontAlgn="t"/>
                      <a:endParaRPr lang="es-PE" sz="900" b="0" i="0" u="none" strike="noStrike" dirty="0">
                        <a:latin typeface="Arial"/>
                      </a:endParaRPr>
                    </a:p>
                  </a:txBody>
                  <a:tcPr marL="0" marR="0" marT="0" marB="0">
                    <a:lnL>
                      <a:noFill/>
                    </a:lnL>
                    <a:lnR>
                      <a:noFill/>
                    </a:lnR>
                    <a:lnT>
                      <a:noFill/>
                    </a:lnT>
                    <a:lnB>
                      <a:noFill/>
                    </a:lnB>
                  </a:tcPr>
                </a:tc>
                <a:tc>
                  <a:txBody>
                    <a:bodyPr/>
                    <a:lstStyle/>
                    <a:p>
                      <a:pPr algn="l" fontAlgn="b"/>
                      <a:r>
                        <a:rPr lang="es-PE" sz="800" b="0" i="0" u="none" strike="noStrike">
                          <a:latin typeface="Arial"/>
                        </a:rPr>
                        <a:t>3.16.2 ESTRUCTURA DE LA PARTICIPACIÓN ACCIONARIA O DE PARTICIPACIONES SOCIALES</a:t>
                      </a:r>
                    </a:p>
                  </a:txBody>
                  <a:tcPr marL="0" marR="0" marT="0" marB="0" anchor="b">
                    <a:lnL>
                      <a:noFill/>
                    </a:lnL>
                    <a:lnR>
                      <a:noFill/>
                    </a:lnR>
                    <a:lnT>
                      <a:noFill/>
                    </a:lnT>
                    <a:lnB>
                      <a:noFill/>
                    </a:lnB>
                  </a:tcPr>
                </a:tc>
                <a:extLst>
                  <a:ext uri="{0D108BD9-81ED-4DB2-BD59-A6C34878D82A}">
                    <a16:rowId xmlns:a16="http://schemas.microsoft.com/office/drawing/2014/main" val="10016"/>
                  </a:ext>
                </a:extLst>
              </a:tr>
              <a:tr h="114574">
                <a:tc>
                  <a:txBody>
                    <a:bodyPr/>
                    <a:lstStyle/>
                    <a:p>
                      <a:pPr algn="ctr" fontAlgn="t"/>
                      <a:r>
                        <a:rPr lang="es-PE" sz="900" b="0" i="0" u="none" strike="noStrike" dirty="0">
                          <a:latin typeface="Arial"/>
                        </a:rPr>
                        <a:t>3.17</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BALANCE DE COMPROBACIÓN</a:t>
                      </a:r>
                    </a:p>
                  </a:txBody>
                  <a:tcPr marL="0" marR="0" marT="0" marB="0" anchor="b">
                    <a:lnL>
                      <a:noFill/>
                    </a:lnL>
                    <a:lnR>
                      <a:noFill/>
                    </a:lnR>
                    <a:lnT>
                      <a:noFill/>
                    </a:lnT>
                    <a:lnB>
                      <a:noFill/>
                    </a:lnB>
                  </a:tcPr>
                </a:tc>
                <a:extLst>
                  <a:ext uri="{0D108BD9-81ED-4DB2-BD59-A6C34878D82A}">
                    <a16:rowId xmlns:a16="http://schemas.microsoft.com/office/drawing/2014/main" val="10017"/>
                  </a:ext>
                </a:extLst>
              </a:tr>
              <a:tr h="114574">
                <a:tc>
                  <a:txBody>
                    <a:bodyPr/>
                    <a:lstStyle/>
                    <a:p>
                      <a:pPr algn="ctr" fontAlgn="t"/>
                      <a:r>
                        <a:rPr lang="es-PE" sz="900" b="0" i="0" u="none" strike="noStrike" dirty="0">
                          <a:latin typeface="Arial"/>
                        </a:rPr>
                        <a:t>3.18</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ESTADO DE FLUJOS DE EFECTIVO </a:t>
                      </a:r>
                      <a:r>
                        <a:rPr lang="es-PE" sz="800" b="0" i="0" u="none" strike="noStrike" dirty="0">
                          <a:solidFill>
                            <a:srgbClr val="FF0000"/>
                          </a:solidFill>
                          <a:latin typeface="Arial"/>
                        </a:rPr>
                        <a:t>- MÉTODO DIRECTO</a:t>
                      </a:r>
                      <a:endParaRPr lang="es-PE" sz="8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8"/>
                  </a:ext>
                </a:extLst>
              </a:tr>
              <a:tr h="114574">
                <a:tc>
                  <a:txBody>
                    <a:bodyPr/>
                    <a:lstStyle/>
                    <a:p>
                      <a:pPr algn="ctr" fontAlgn="t"/>
                      <a:r>
                        <a:rPr lang="es-PE" sz="900" b="0" i="0" u="none" strike="noStrike" dirty="0">
                          <a:latin typeface="Arial"/>
                        </a:rPr>
                        <a:t>3.19</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ESTADO DE CAMBIOS EN EL PATRIMONIO NETO</a:t>
                      </a:r>
                    </a:p>
                  </a:txBody>
                  <a:tcPr marL="0" marR="0" marT="0" marB="0" anchor="b">
                    <a:lnL>
                      <a:noFill/>
                    </a:lnL>
                    <a:lnR>
                      <a:noFill/>
                    </a:lnR>
                    <a:lnT>
                      <a:noFill/>
                    </a:lnT>
                    <a:lnB>
                      <a:noFill/>
                    </a:lnB>
                  </a:tcPr>
                </a:tc>
                <a:extLst>
                  <a:ext uri="{0D108BD9-81ED-4DB2-BD59-A6C34878D82A}">
                    <a16:rowId xmlns:a16="http://schemas.microsoft.com/office/drawing/2014/main" val="10019"/>
                  </a:ext>
                </a:extLst>
              </a:tr>
              <a:tr h="114574">
                <a:tc>
                  <a:txBody>
                    <a:bodyPr/>
                    <a:lstStyle/>
                    <a:p>
                      <a:pPr algn="ctr" fontAlgn="t"/>
                      <a:r>
                        <a:rPr lang="es-PE" sz="900" b="0" i="0" u="none" strike="noStrike" dirty="0">
                          <a:latin typeface="Arial"/>
                        </a:rPr>
                        <a:t>3.20</a:t>
                      </a:r>
                    </a:p>
                  </a:txBody>
                  <a:tcPr marL="0" marR="0" marT="0" marB="0">
                    <a:lnL>
                      <a:noFill/>
                    </a:lnL>
                    <a:lnR>
                      <a:noFill/>
                    </a:lnR>
                    <a:lnT>
                      <a:noFill/>
                    </a:lnT>
                    <a:lnB>
                      <a:noFill/>
                    </a:lnB>
                  </a:tcPr>
                </a:tc>
                <a:tc>
                  <a:txBody>
                    <a:bodyPr/>
                    <a:lstStyle/>
                    <a:p>
                      <a:pPr algn="l" fontAlgn="b"/>
                      <a:r>
                        <a:rPr lang="es-PE" sz="800" b="0" i="0" u="none" strike="noStrike">
                          <a:latin typeface="Arial"/>
                        </a:rPr>
                        <a:t>LIBRO DE INVENTARIOS Y BALANCES - </a:t>
                      </a:r>
                      <a:r>
                        <a:rPr lang="es-PE" sz="800" b="0" i="0" u="none" strike="noStrike">
                          <a:solidFill>
                            <a:srgbClr val="FF0000"/>
                          </a:solidFill>
                          <a:latin typeface="Arial"/>
                        </a:rPr>
                        <a:t>ESTADO DE RESULTADOS</a:t>
                      </a:r>
                      <a:endParaRPr lang="es-PE" sz="800" b="0" i="0" u="none" strike="noStrike">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0"/>
                  </a:ext>
                </a:extLst>
              </a:tr>
              <a:tr h="114574">
                <a:tc>
                  <a:txBody>
                    <a:bodyPr/>
                    <a:lstStyle/>
                    <a:p>
                      <a:pPr algn="ctr" fontAlgn="t"/>
                      <a:r>
                        <a:rPr lang="es-PE" sz="900" b="0" i="0" u="none" strike="sngStrike" dirty="0">
                          <a:solidFill>
                            <a:srgbClr val="FF0000"/>
                          </a:solidFill>
                          <a:latin typeface="Arial"/>
                        </a:rPr>
                        <a:t>3.21</a:t>
                      </a:r>
                      <a:endParaRPr lang="es-PE" sz="900" b="0" i="0" u="none" strike="noStrike" dirty="0">
                        <a:solidFill>
                          <a:srgbClr val="FF0000"/>
                        </a:solidFill>
                        <a:latin typeface="Arial"/>
                      </a:endParaRPr>
                    </a:p>
                  </a:txBody>
                  <a:tcPr marL="0" marR="0" marT="0" marB="0">
                    <a:lnL>
                      <a:noFill/>
                    </a:lnL>
                    <a:lnR>
                      <a:noFill/>
                    </a:lnR>
                    <a:lnT>
                      <a:noFill/>
                    </a:lnT>
                    <a:lnB>
                      <a:noFill/>
                    </a:lnB>
                  </a:tcPr>
                </a:tc>
                <a:tc>
                  <a:txBody>
                    <a:bodyPr/>
                    <a:lstStyle/>
                    <a:p>
                      <a:pPr algn="l" fontAlgn="b"/>
                      <a:r>
                        <a:rPr lang="es-PE" sz="800" b="0" i="0" u="none" strike="sngStrike" dirty="0">
                          <a:solidFill>
                            <a:srgbClr val="FF0000"/>
                          </a:solidFill>
                          <a:latin typeface="Arial"/>
                        </a:rPr>
                        <a:t>LIBRO DE INVENTARIOS Y BALANCES - DETALLE DEL PLAN CONTABLE UTILIZADO</a:t>
                      </a:r>
                      <a:endParaRPr lang="es-PE" sz="800" b="0" i="0" u="none" strike="noStrike" dirty="0">
                        <a:solidFill>
                          <a:srgbClr val="FF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r h="202189">
                <a:tc>
                  <a:txBody>
                    <a:bodyPr/>
                    <a:lstStyle/>
                    <a:p>
                      <a:pPr algn="ctr" fontAlgn="t"/>
                      <a:r>
                        <a:rPr lang="es-PE" sz="900" b="0" i="0" u="none" strike="sngStrike" dirty="0">
                          <a:solidFill>
                            <a:srgbClr val="FF0000"/>
                          </a:solidFill>
                          <a:latin typeface="Arial"/>
                        </a:rPr>
                        <a:t>3.22</a:t>
                      </a:r>
                      <a:endParaRPr lang="es-PE" sz="900" b="0" i="0" u="none" strike="noStrike" dirty="0">
                        <a:solidFill>
                          <a:srgbClr val="FF0000"/>
                        </a:solidFill>
                        <a:latin typeface="Arial"/>
                      </a:endParaRPr>
                    </a:p>
                  </a:txBody>
                  <a:tcPr marL="0" marR="0" marT="0" marB="0">
                    <a:lnL>
                      <a:noFill/>
                    </a:lnL>
                    <a:lnR>
                      <a:noFill/>
                    </a:lnR>
                    <a:lnT>
                      <a:noFill/>
                    </a:lnT>
                    <a:lnB>
                      <a:noFill/>
                    </a:lnB>
                  </a:tcPr>
                </a:tc>
                <a:tc>
                  <a:txBody>
                    <a:bodyPr/>
                    <a:lstStyle/>
                    <a:p>
                      <a:pPr algn="l" fontAlgn="b"/>
                      <a:r>
                        <a:rPr lang="es-PE" sz="800" b="0" i="0" u="none" strike="sngStrike">
                          <a:solidFill>
                            <a:srgbClr val="FF0000"/>
                          </a:solidFill>
                          <a:latin typeface="Arial"/>
                        </a:rPr>
                        <a:t>LIBRO DE INVENTARIOS Y BALANCES - DETALLE DE LAS CUENTAS Y/O PARTIDAS DE LOS ESTADOS FINANCIEROS</a:t>
                      </a:r>
                      <a:endParaRPr lang="es-PE" sz="800" b="0" i="0" u="none" strike="noStrike">
                        <a:solidFill>
                          <a:srgbClr val="FF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2"/>
                  </a:ext>
                </a:extLst>
              </a:tr>
              <a:tr h="114574">
                <a:tc>
                  <a:txBody>
                    <a:bodyPr/>
                    <a:lstStyle/>
                    <a:p>
                      <a:pPr algn="ctr" fontAlgn="t"/>
                      <a:r>
                        <a:rPr lang="es-PE" sz="900" b="0" i="0" u="none" strike="noStrike" dirty="0">
                          <a:latin typeface="Arial"/>
                        </a:rPr>
                        <a:t>3.23</a:t>
                      </a:r>
                    </a:p>
                  </a:txBody>
                  <a:tcPr marL="0" marR="0" marT="0" marB="0">
                    <a:lnL>
                      <a:noFill/>
                    </a:lnL>
                    <a:lnR>
                      <a:noFill/>
                    </a:lnR>
                    <a:lnT>
                      <a:noFill/>
                    </a:lnT>
                    <a:lnB>
                      <a:noFill/>
                    </a:lnB>
                  </a:tcPr>
                </a:tc>
                <a:tc>
                  <a:txBody>
                    <a:bodyPr/>
                    <a:lstStyle/>
                    <a:p>
                      <a:pPr algn="l" fontAlgn="b"/>
                      <a:r>
                        <a:rPr lang="es-PE" sz="800" b="0" i="0" u="none" strike="noStrike" dirty="0">
                          <a:latin typeface="Arial"/>
                        </a:rPr>
                        <a:t>LIBRO DE INVENTARIOS Y BALANCES - NOTAS A LOS ESTADOS </a:t>
                      </a:r>
                      <a:r>
                        <a:rPr lang="es-PE" sz="800" b="0" i="0" u="none" strike="noStrike" dirty="0" smtClean="0">
                          <a:latin typeface="Arial"/>
                        </a:rPr>
                        <a:t>FINANCIEROS</a:t>
                      </a:r>
                      <a:endParaRPr lang="es-PE" sz="8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3"/>
                  </a:ext>
                </a:extLst>
              </a:tr>
              <a:tr h="148272">
                <a:tc>
                  <a:txBody>
                    <a:bodyPr/>
                    <a:lstStyle/>
                    <a:p>
                      <a:pPr algn="ctr" fontAlgn="t"/>
                      <a:r>
                        <a:rPr lang="es-PE" sz="900" b="0" i="0" u="none" strike="noStrike" dirty="0">
                          <a:solidFill>
                            <a:srgbClr val="FF0000"/>
                          </a:solidFill>
                          <a:latin typeface="Arial"/>
                        </a:rPr>
                        <a:t>3.24</a:t>
                      </a:r>
                    </a:p>
                  </a:txBody>
                  <a:tcPr marL="0" marR="0" marT="0" marB="0">
                    <a:lnL>
                      <a:noFill/>
                    </a:lnL>
                    <a:lnR>
                      <a:noFill/>
                    </a:lnR>
                    <a:lnT>
                      <a:noFill/>
                    </a:lnT>
                    <a:lnB>
                      <a:noFill/>
                    </a:lnB>
                  </a:tcPr>
                </a:tc>
                <a:tc>
                  <a:txBody>
                    <a:bodyPr/>
                    <a:lstStyle/>
                    <a:p>
                      <a:pPr algn="l" fontAlgn="t"/>
                      <a:r>
                        <a:rPr lang="es-PE" sz="800" b="0" i="0" u="none" strike="noStrike">
                          <a:solidFill>
                            <a:srgbClr val="FF0000"/>
                          </a:solidFill>
                          <a:latin typeface="Arial"/>
                        </a:rPr>
                        <a:t>LIBRO DE INVENTARIOS Y BALANCES - ESTADO DE RESULTADOS INTEGRALES</a:t>
                      </a:r>
                    </a:p>
                  </a:txBody>
                  <a:tcPr marL="0" marR="0" marT="0" marB="0">
                    <a:lnL>
                      <a:noFill/>
                    </a:lnL>
                    <a:lnR>
                      <a:noFill/>
                    </a:lnR>
                    <a:lnT>
                      <a:noFill/>
                    </a:lnT>
                    <a:lnB>
                      <a:noFill/>
                    </a:lnB>
                  </a:tcPr>
                </a:tc>
                <a:extLst>
                  <a:ext uri="{0D108BD9-81ED-4DB2-BD59-A6C34878D82A}">
                    <a16:rowId xmlns:a16="http://schemas.microsoft.com/office/drawing/2014/main" val="10024"/>
                  </a:ext>
                </a:extLst>
              </a:tr>
              <a:tr h="114574">
                <a:tc>
                  <a:txBody>
                    <a:bodyPr/>
                    <a:lstStyle/>
                    <a:p>
                      <a:pPr algn="ctr" fontAlgn="t"/>
                      <a:r>
                        <a:rPr lang="es-PE" sz="900" b="0" i="0" u="none" strike="noStrike" dirty="0">
                          <a:solidFill>
                            <a:srgbClr val="FF0000"/>
                          </a:solidFill>
                          <a:latin typeface="Arial"/>
                        </a:rPr>
                        <a:t>3.25</a:t>
                      </a:r>
                    </a:p>
                  </a:txBody>
                  <a:tcPr marL="0" marR="0" marT="0" marB="0">
                    <a:lnL>
                      <a:noFill/>
                    </a:lnL>
                    <a:lnR>
                      <a:noFill/>
                    </a:lnR>
                    <a:lnT>
                      <a:noFill/>
                    </a:lnT>
                    <a:lnB>
                      <a:noFill/>
                    </a:lnB>
                  </a:tcPr>
                </a:tc>
                <a:tc>
                  <a:txBody>
                    <a:bodyPr/>
                    <a:lstStyle/>
                    <a:p>
                      <a:pPr algn="l" fontAlgn="t"/>
                      <a:r>
                        <a:rPr lang="es-PE" sz="800" b="0" i="0" u="none" strike="noStrike" dirty="0">
                          <a:solidFill>
                            <a:srgbClr val="FF0000"/>
                          </a:solidFill>
                          <a:latin typeface="Arial"/>
                        </a:rPr>
                        <a:t>LIBRO DE INVENTARIOS Y BALANCES - ESTADO DE FLUJOS DE EFECTIVO - MÉTODO INDIRECTO</a:t>
                      </a:r>
                    </a:p>
                  </a:txBody>
                  <a:tcPr marL="0" marR="0" marT="0" marB="0">
                    <a:lnL>
                      <a:noFill/>
                    </a:lnL>
                    <a:lnR>
                      <a:noFill/>
                    </a:lnR>
                    <a:lnT>
                      <a:noFill/>
                    </a:lnT>
                    <a:lnB>
                      <a:noFill/>
                    </a:lnB>
                  </a:tcPr>
                </a:tc>
                <a:extLst>
                  <a:ext uri="{0D108BD9-81ED-4DB2-BD59-A6C34878D82A}">
                    <a16:rowId xmlns:a16="http://schemas.microsoft.com/office/drawing/2014/main" val="10025"/>
                  </a:ext>
                </a:extLst>
              </a:tr>
            </a:tbl>
          </a:graphicData>
        </a:graphic>
      </p:graphicFrame>
      <p:sp>
        <p:nvSpPr>
          <p:cNvPr id="5" name="4 Flecha abajo"/>
          <p:cNvSpPr/>
          <p:nvPr/>
        </p:nvSpPr>
        <p:spPr>
          <a:xfrm rot="16200000">
            <a:off x="2205323" y="5940121"/>
            <a:ext cx="378409" cy="4026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185460" y="228600"/>
            <a:ext cx="8923044" cy="457200"/>
          </a:xfrm>
          <a:prstGeom prst="rect">
            <a:avLst/>
          </a:prstGeom>
        </p:spPr>
        <p:txBody>
          <a:bodyPr/>
          <a:lstStyle/>
          <a:p>
            <a:pPr lvl="0">
              <a:defRPr/>
            </a:pPr>
            <a:r>
              <a:rPr lang="es-PE" sz="2800" dirty="0" smtClean="0">
                <a:solidFill>
                  <a:schemeClr val="bg1"/>
                </a:solidFill>
                <a:latin typeface="Arial"/>
                <a:ea typeface="+mj-ea"/>
                <a:cs typeface="Arial"/>
              </a:rPr>
              <a:t>3.17 Libro de Inventarios y Balances </a:t>
            </a:r>
          </a:p>
          <a:p>
            <a:pPr lvl="0">
              <a:defRPr/>
            </a:pPr>
            <a:r>
              <a:rPr lang="es-PE" sz="2800" dirty="0" smtClean="0">
                <a:solidFill>
                  <a:schemeClr val="bg1"/>
                </a:solidFill>
                <a:latin typeface="Arial"/>
                <a:ea typeface="+mj-ea"/>
                <a:cs typeface="Arial"/>
              </a:rPr>
              <a:t>      Balance de comprobación</a:t>
            </a:r>
            <a:endParaRPr lang="es-PE" sz="2800" dirty="0">
              <a:solidFill>
                <a:schemeClr val="bg1"/>
              </a:solidFill>
              <a:latin typeface="Arial"/>
              <a:ea typeface="+mj-ea"/>
              <a:cs typeface="Arial"/>
            </a:endParaRPr>
          </a:p>
        </p:txBody>
      </p:sp>
      <p:sp>
        <p:nvSpPr>
          <p:cNvPr id="8" name="7 CuadroTexto"/>
          <p:cNvSpPr txBox="1"/>
          <p:nvPr/>
        </p:nvSpPr>
        <p:spPr>
          <a:xfrm>
            <a:off x="185460" y="1811863"/>
            <a:ext cx="8773073" cy="646331"/>
          </a:xfrm>
          <a:prstGeom prst="rect">
            <a:avLst/>
          </a:prstGeom>
          <a:noFill/>
        </p:spPr>
        <p:txBody>
          <a:bodyPr wrap="square" rtlCol="0">
            <a:spAutoFit/>
          </a:bodyPr>
          <a:lstStyle/>
          <a:p>
            <a:pPr algn="just"/>
            <a:r>
              <a:rPr lang="es-PE" b="1" dirty="0" smtClean="0">
                <a:solidFill>
                  <a:srgbClr val="18338A"/>
                </a:solidFill>
              </a:rPr>
              <a:t>Cambios:</a:t>
            </a:r>
            <a:r>
              <a:rPr lang="es-PE" dirty="0" smtClean="0">
                <a:solidFill>
                  <a:srgbClr val="18338A"/>
                </a:solidFill>
              </a:rPr>
              <a:t> Se incluyen como campos adicionales en el sub libro 3.17 (Balance de Comprobación), los que se solicitan en la declaración anual del Impuesto a la Renta.</a:t>
            </a:r>
            <a:endParaRPr lang="es-PE" dirty="0">
              <a:solidFill>
                <a:srgbClr val="18338A"/>
              </a:solidFill>
            </a:endParaRPr>
          </a:p>
        </p:txBody>
      </p:sp>
      <p:graphicFrame>
        <p:nvGraphicFramePr>
          <p:cNvPr id="5" name="4 Tabla"/>
          <p:cNvGraphicFramePr>
            <a:graphicFrameLocks noGrp="1"/>
          </p:cNvGraphicFramePr>
          <p:nvPr/>
        </p:nvGraphicFramePr>
        <p:xfrm>
          <a:off x="185460" y="2936344"/>
          <a:ext cx="8773074" cy="1435552"/>
        </p:xfrm>
        <a:graphic>
          <a:graphicData uri="http://schemas.openxmlformats.org/drawingml/2006/table">
            <a:tbl>
              <a:tblPr/>
              <a:tblGrid>
                <a:gridCol w="508822">
                  <a:extLst>
                    <a:ext uri="{9D8B030D-6E8A-4147-A177-3AD203B41FA5}">
                      <a16:colId xmlns:a16="http://schemas.microsoft.com/office/drawing/2014/main" val="20000"/>
                    </a:ext>
                  </a:extLst>
                </a:gridCol>
                <a:gridCol w="508822">
                  <a:extLst>
                    <a:ext uri="{9D8B030D-6E8A-4147-A177-3AD203B41FA5}">
                      <a16:colId xmlns:a16="http://schemas.microsoft.com/office/drawing/2014/main" val="20001"/>
                    </a:ext>
                  </a:extLst>
                </a:gridCol>
                <a:gridCol w="508822">
                  <a:extLst>
                    <a:ext uri="{9D8B030D-6E8A-4147-A177-3AD203B41FA5}">
                      <a16:colId xmlns:a16="http://schemas.microsoft.com/office/drawing/2014/main" val="20002"/>
                    </a:ext>
                  </a:extLst>
                </a:gridCol>
                <a:gridCol w="508822">
                  <a:extLst>
                    <a:ext uri="{9D8B030D-6E8A-4147-A177-3AD203B41FA5}">
                      <a16:colId xmlns:a16="http://schemas.microsoft.com/office/drawing/2014/main" val="20003"/>
                    </a:ext>
                  </a:extLst>
                </a:gridCol>
                <a:gridCol w="558062">
                  <a:extLst>
                    <a:ext uri="{9D8B030D-6E8A-4147-A177-3AD203B41FA5}">
                      <a16:colId xmlns:a16="http://schemas.microsoft.com/office/drawing/2014/main" val="20004"/>
                    </a:ext>
                  </a:extLst>
                </a:gridCol>
                <a:gridCol w="607303">
                  <a:extLst>
                    <a:ext uri="{9D8B030D-6E8A-4147-A177-3AD203B41FA5}">
                      <a16:colId xmlns:a16="http://schemas.microsoft.com/office/drawing/2014/main" val="20005"/>
                    </a:ext>
                  </a:extLst>
                </a:gridCol>
                <a:gridCol w="508822">
                  <a:extLst>
                    <a:ext uri="{9D8B030D-6E8A-4147-A177-3AD203B41FA5}">
                      <a16:colId xmlns:a16="http://schemas.microsoft.com/office/drawing/2014/main" val="20006"/>
                    </a:ext>
                  </a:extLst>
                </a:gridCol>
                <a:gridCol w="508822">
                  <a:extLst>
                    <a:ext uri="{9D8B030D-6E8A-4147-A177-3AD203B41FA5}">
                      <a16:colId xmlns:a16="http://schemas.microsoft.com/office/drawing/2014/main" val="20007"/>
                    </a:ext>
                  </a:extLst>
                </a:gridCol>
                <a:gridCol w="508822">
                  <a:extLst>
                    <a:ext uri="{9D8B030D-6E8A-4147-A177-3AD203B41FA5}">
                      <a16:colId xmlns:a16="http://schemas.microsoft.com/office/drawing/2014/main" val="20008"/>
                    </a:ext>
                  </a:extLst>
                </a:gridCol>
                <a:gridCol w="508822">
                  <a:extLst>
                    <a:ext uri="{9D8B030D-6E8A-4147-A177-3AD203B41FA5}">
                      <a16:colId xmlns:a16="http://schemas.microsoft.com/office/drawing/2014/main" val="20009"/>
                    </a:ext>
                  </a:extLst>
                </a:gridCol>
                <a:gridCol w="508822">
                  <a:extLst>
                    <a:ext uri="{9D8B030D-6E8A-4147-A177-3AD203B41FA5}">
                      <a16:colId xmlns:a16="http://schemas.microsoft.com/office/drawing/2014/main" val="20010"/>
                    </a:ext>
                  </a:extLst>
                </a:gridCol>
                <a:gridCol w="475994">
                  <a:extLst>
                    <a:ext uri="{9D8B030D-6E8A-4147-A177-3AD203B41FA5}">
                      <a16:colId xmlns:a16="http://schemas.microsoft.com/office/drawing/2014/main" val="20011"/>
                    </a:ext>
                  </a:extLst>
                </a:gridCol>
                <a:gridCol w="508822">
                  <a:extLst>
                    <a:ext uri="{9D8B030D-6E8A-4147-A177-3AD203B41FA5}">
                      <a16:colId xmlns:a16="http://schemas.microsoft.com/office/drawing/2014/main" val="20012"/>
                    </a:ext>
                  </a:extLst>
                </a:gridCol>
                <a:gridCol w="508822">
                  <a:extLst>
                    <a:ext uri="{9D8B030D-6E8A-4147-A177-3AD203B41FA5}">
                      <a16:colId xmlns:a16="http://schemas.microsoft.com/office/drawing/2014/main" val="20013"/>
                    </a:ext>
                  </a:extLst>
                </a:gridCol>
                <a:gridCol w="517029">
                  <a:extLst>
                    <a:ext uri="{9D8B030D-6E8A-4147-A177-3AD203B41FA5}">
                      <a16:colId xmlns:a16="http://schemas.microsoft.com/office/drawing/2014/main" val="20014"/>
                    </a:ext>
                  </a:extLst>
                </a:gridCol>
                <a:gridCol w="508822">
                  <a:extLst>
                    <a:ext uri="{9D8B030D-6E8A-4147-A177-3AD203B41FA5}">
                      <a16:colId xmlns:a16="http://schemas.microsoft.com/office/drawing/2014/main" val="20015"/>
                    </a:ext>
                  </a:extLst>
                </a:gridCol>
                <a:gridCol w="508822">
                  <a:extLst>
                    <a:ext uri="{9D8B030D-6E8A-4147-A177-3AD203B41FA5}">
                      <a16:colId xmlns:a16="http://schemas.microsoft.com/office/drawing/2014/main" val="20016"/>
                    </a:ext>
                  </a:extLst>
                </a:gridCol>
              </a:tblGrid>
              <a:tr h="503972">
                <a:tc>
                  <a:txBody>
                    <a:bodyPr/>
                    <a:lstStyle/>
                    <a:p>
                      <a:pPr algn="ctr" rtl="0" fontAlgn="ctr"/>
                      <a:r>
                        <a:rPr lang="es-PE" sz="700" b="1" i="0" u="none" strike="noStrike" dirty="0">
                          <a:solidFill>
                            <a:srgbClr val="000000"/>
                          </a:solidFill>
                          <a:latin typeface="Arial"/>
                        </a:rPr>
                        <a:t>Periodo</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a:solidFill>
                            <a:srgbClr val="FF0000"/>
                          </a:solidFill>
                          <a:latin typeface="Arial"/>
                        </a:rPr>
                        <a:t>Código de la Cuenta Contable utilizado en el PDT Renta</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000000"/>
                          </a:solidFill>
                          <a:latin typeface="Arial"/>
                        </a:rPr>
                        <a:t>Saldo inicial del debe</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a:solidFill>
                            <a:srgbClr val="000000"/>
                          </a:solidFill>
                          <a:latin typeface="Arial"/>
                        </a:rPr>
                        <a:t>Saldo inicial del haber</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err="1">
                          <a:solidFill>
                            <a:srgbClr val="000000"/>
                          </a:solidFill>
                          <a:latin typeface="Arial"/>
                        </a:rPr>
                        <a:t>Movimentos</a:t>
                      </a:r>
                      <a:r>
                        <a:rPr lang="es-PE" sz="700" b="1" i="0" u="none" strike="noStrike" dirty="0">
                          <a:solidFill>
                            <a:srgbClr val="000000"/>
                          </a:solidFill>
                          <a:latin typeface="Arial"/>
                        </a:rPr>
                        <a:t> del debe</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a:solidFill>
                            <a:srgbClr val="000000"/>
                          </a:solidFill>
                          <a:latin typeface="Arial"/>
                        </a:rPr>
                        <a:t>Movimientos del haber</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PE" sz="700" b="1" i="0" u="none" strike="noStrike" dirty="0">
                          <a:solidFill>
                            <a:srgbClr val="FF0000"/>
                          </a:solidFill>
                          <a:latin typeface="Arial"/>
                        </a:rPr>
                        <a:t>Saldo al 31 de diciembre deudor</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Saldo al 31 de diciembre acreedor</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Transferencias y cancelaciones debe</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Transferencias y cancelaciones haber</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Cuentas de balance activo</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Cuentas de balance pasivo</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Resultado por naturaleza pérdidas</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Resultado por naturaleza ganancias</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Impuesto a la renta diferido activo</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FF0000"/>
                          </a:solidFill>
                          <a:latin typeface="Arial"/>
                        </a:rPr>
                        <a:t>Impuesto a la renta diferido pasivo</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PE" sz="700" b="1" i="0" u="none" strike="noStrike" dirty="0">
                          <a:solidFill>
                            <a:srgbClr val="000000"/>
                          </a:solidFill>
                          <a:latin typeface="Arial"/>
                        </a:rPr>
                        <a:t>Estado</a:t>
                      </a:r>
                    </a:p>
                  </a:txBody>
                  <a:tcPr marL="3422" marR="3422" marT="4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58286">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286">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286">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8286">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286">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s-PE" sz="700" b="0" i="0" u="none" strike="noStrike" dirty="0">
                          <a:solidFill>
                            <a:srgbClr val="000000"/>
                          </a:solidFill>
                          <a:latin typeface="Arial"/>
                        </a:rPr>
                        <a:t> </a:t>
                      </a:r>
                    </a:p>
                  </a:txBody>
                  <a:tcPr marL="3422" marR="3422" marT="4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5 Rectángulo"/>
          <p:cNvSpPr/>
          <p:nvPr/>
        </p:nvSpPr>
        <p:spPr bwMode="auto">
          <a:xfrm>
            <a:off x="67461" y="6239571"/>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7" name="6 Rectángulo"/>
          <p:cNvSpPr/>
          <p:nvPr/>
        </p:nvSpPr>
        <p:spPr>
          <a:xfrm>
            <a:off x="252922" y="6196455"/>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9" name="8 Rectángulo"/>
          <p:cNvSpPr/>
          <p:nvPr/>
        </p:nvSpPr>
        <p:spPr>
          <a:xfrm rot="20687018">
            <a:off x="4945143" y="5227148"/>
            <a:ext cx="2515751" cy="83627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solidFill>
                  <a:srgbClr val="FF0000"/>
                </a:solidFill>
              </a:rPr>
              <a:t>La misma información que la solicitada en la DDJJ anual de Renta</a:t>
            </a:r>
            <a:endParaRPr lang="es-PE" dirty="0">
              <a:solidFill>
                <a:srgbClr val="FF0000"/>
              </a:solidFill>
            </a:endParaRPr>
          </a:p>
        </p:txBody>
      </p:sp>
      <p:sp>
        <p:nvSpPr>
          <p:cNvPr id="10" name="9 Flecha abajo"/>
          <p:cNvSpPr/>
          <p:nvPr/>
        </p:nvSpPr>
        <p:spPr>
          <a:xfrm rot="10800000">
            <a:off x="759281" y="4420092"/>
            <a:ext cx="378409" cy="4026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1" name="10 Flecha abajo"/>
          <p:cNvSpPr/>
          <p:nvPr/>
        </p:nvSpPr>
        <p:spPr>
          <a:xfrm rot="10800000">
            <a:off x="5919610" y="4444896"/>
            <a:ext cx="378409" cy="4026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185460" y="228600"/>
            <a:ext cx="8923044" cy="457200"/>
          </a:xfrm>
          <a:prstGeom prst="rect">
            <a:avLst/>
          </a:prstGeom>
        </p:spPr>
        <p:txBody>
          <a:bodyPr/>
          <a:lstStyle/>
          <a:p>
            <a:pPr lvl="0">
              <a:defRPr/>
            </a:pPr>
            <a:r>
              <a:rPr lang="es-PE" sz="2800" dirty="0" smtClean="0">
                <a:solidFill>
                  <a:schemeClr val="bg1"/>
                </a:solidFill>
                <a:latin typeface="Arial"/>
                <a:ea typeface="+mj-ea"/>
                <a:cs typeface="Arial"/>
              </a:rPr>
              <a:t>3.1 Libro de Inventarios y Balances </a:t>
            </a:r>
          </a:p>
          <a:p>
            <a:pPr lvl="0">
              <a:defRPr/>
            </a:pPr>
            <a:r>
              <a:rPr lang="es-PE" sz="2800" dirty="0" smtClean="0">
                <a:solidFill>
                  <a:schemeClr val="bg1"/>
                </a:solidFill>
                <a:latin typeface="Arial"/>
                <a:ea typeface="+mj-ea"/>
                <a:cs typeface="Arial"/>
              </a:rPr>
              <a:t>      Estado de Situación Financiera</a:t>
            </a:r>
            <a:endParaRPr lang="es-PE" sz="2800" dirty="0">
              <a:solidFill>
                <a:schemeClr val="bg1"/>
              </a:solidFill>
              <a:latin typeface="Arial"/>
              <a:ea typeface="+mj-ea"/>
              <a:cs typeface="Arial"/>
            </a:endParaRPr>
          </a:p>
        </p:txBody>
      </p:sp>
      <p:sp>
        <p:nvSpPr>
          <p:cNvPr id="8" name="7 CuadroTexto"/>
          <p:cNvSpPr txBox="1"/>
          <p:nvPr/>
        </p:nvSpPr>
        <p:spPr>
          <a:xfrm>
            <a:off x="86307" y="2559185"/>
            <a:ext cx="1816922" cy="2862322"/>
          </a:xfrm>
          <a:prstGeom prst="rect">
            <a:avLst/>
          </a:prstGeom>
          <a:noFill/>
        </p:spPr>
        <p:txBody>
          <a:bodyPr wrap="square" rtlCol="0">
            <a:spAutoFit/>
          </a:bodyPr>
          <a:lstStyle/>
          <a:p>
            <a:pPr algn="just"/>
            <a:r>
              <a:rPr lang="es-PE" b="1" dirty="0" smtClean="0">
                <a:solidFill>
                  <a:srgbClr val="18338A"/>
                </a:solidFill>
              </a:rPr>
              <a:t>Cambios:</a:t>
            </a:r>
            <a:r>
              <a:rPr lang="es-PE" dirty="0" smtClean="0">
                <a:solidFill>
                  <a:srgbClr val="18338A"/>
                </a:solidFill>
              </a:rPr>
              <a:t> </a:t>
            </a:r>
          </a:p>
          <a:p>
            <a:pPr algn="just"/>
            <a:r>
              <a:rPr lang="es-PE" dirty="0" smtClean="0">
                <a:solidFill>
                  <a:srgbClr val="18338A"/>
                </a:solidFill>
              </a:rPr>
              <a:t>Los sub libros 3.1, 3.18, 3.19, 3.20, 3.24 y 3.25 (Estados Financieros) son codificados de acuerdo a lo establecido por la SMV (Tabla 34)</a:t>
            </a:r>
            <a:endParaRPr lang="es-PE" dirty="0">
              <a:solidFill>
                <a:srgbClr val="18338A"/>
              </a:solidFill>
            </a:endParaRPr>
          </a:p>
        </p:txBody>
      </p:sp>
      <p:graphicFrame>
        <p:nvGraphicFramePr>
          <p:cNvPr id="9" name="8 Tabla"/>
          <p:cNvGraphicFramePr>
            <a:graphicFrameLocks noGrp="1"/>
          </p:cNvGraphicFramePr>
          <p:nvPr/>
        </p:nvGraphicFramePr>
        <p:xfrm>
          <a:off x="2012750" y="1490468"/>
          <a:ext cx="6430449" cy="4971804"/>
        </p:xfrm>
        <a:graphic>
          <a:graphicData uri="http://schemas.openxmlformats.org/drawingml/2006/table">
            <a:tbl>
              <a:tblPr/>
              <a:tblGrid>
                <a:gridCol w="5804961">
                  <a:extLst>
                    <a:ext uri="{9D8B030D-6E8A-4147-A177-3AD203B41FA5}">
                      <a16:colId xmlns:a16="http://schemas.microsoft.com/office/drawing/2014/main" val="20000"/>
                    </a:ext>
                  </a:extLst>
                </a:gridCol>
                <a:gridCol w="625488">
                  <a:extLst>
                    <a:ext uri="{9D8B030D-6E8A-4147-A177-3AD203B41FA5}">
                      <a16:colId xmlns:a16="http://schemas.microsoft.com/office/drawing/2014/main" val="20001"/>
                    </a:ext>
                  </a:extLst>
                </a:gridCol>
              </a:tblGrid>
              <a:tr h="144465">
                <a:tc>
                  <a:txBody>
                    <a:bodyPr/>
                    <a:lstStyle/>
                    <a:p>
                      <a:pPr algn="l" fontAlgn="b"/>
                      <a:r>
                        <a:rPr lang="es-PE" sz="1000" b="1" i="0" u="none" strike="noStrike" dirty="0">
                          <a:solidFill>
                            <a:srgbClr val="254061"/>
                          </a:solidFill>
                          <a:latin typeface="Arial"/>
                        </a:rPr>
                        <a:t>3.1 ESTADO DE SITUACIÓN FINANCIERA </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1" i="0" u="none" strike="noStrike">
                          <a:solidFill>
                            <a:srgbClr val="254061"/>
                          </a:solidFill>
                          <a:latin typeface="Arial"/>
                        </a:rPr>
                        <a:t>CÓDIGO</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465">
                <a:tc>
                  <a:txBody>
                    <a:bodyPr/>
                    <a:lstStyle/>
                    <a:p>
                      <a:pPr algn="l" fontAlgn="b"/>
                      <a:r>
                        <a:rPr lang="es-PE" sz="1000" b="1" i="0" u="none" strike="noStrike">
                          <a:solidFill>
                            <a:srgbClr val="254061"/>
                          </a:solidFill>
                          <a:latin typeface="Arial"/>
                        </a:rPr>
                        <a:t>Activos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254061"/>
                          </a:solidFill>
                          <a:latin typeface="Arial"/>
                        </a:rPr>
                        <a:t> </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465">
                <a:tc>
                  <a:txBody>
                    <a:bodyPr/>
                    <a:lstStyle/>
                    <a:p>
                      <a:pPr algn="l" fontAlgn="b"/>
                      <a:r>
                        <a:rPr lang="es-PE" sz="1000" b="1" i="0" u="none" strike="noStrike">
                          <a:solidFill>
                            <a:srgbClr val="254061"/>
                          </a:solidFill>
                          <a:latin typeface="Arial"/>
                        </a:rPr>
                        <a:t>Activos Corrientes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254061"/>
                          </a:solidFill>
                          <a:latin typeface="Arial"/>
                        </a:rPr>
                        <a:t> </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465">
                <a:tc>
                  <a:txBody>
                    <a:bodyPr/>
                    <a:lstStyle/>
                    <a:p>
                      <a:pPr algn="l" fontAlgn="b"/>
                      <a:r>
                        <a:rPr lang="es-PE" sz="1000" b="0" i="0" u="none" strike="noStrike">
                          <a:solidFill>
                            <a:srgbClr val="254061"/>
                          </a:solidFill>
                          <a:latin typeface="Arial"/>
                        </a:rPr>
                        <a:t>Efectivo y Equivalentes al Efectivo</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1D0109</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465">
                <a:tc>
                  <a:txBody>
                    <a:bodyPr/>
                    <a:lstStyle/>
                    <a:p>
                      <a:pPr algn="l" fontAlgn="b"/>
                      <a:r>
                        <a:rPr lang="es-PE" sz="1000" b="0" i="0" u="none" strike="noStrike">
                          <a:solidFill>
                            <a:srgbClr val="254061"/>
                          </a:solidFill>
                          <a:latin typeface="Arial"/>
                        </a:rPr>
                        <a:t>Otros Activos Financieros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1D0114</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465">
                <a:tc>
                  <a:txBody>
                    <a:bodyPr/>
                    <a:lstStyle/>
                    <a:p>
                      <a:pPr algn="l" fontAlgn="b"/>
                      <a:r>
                        <a:rPr lang="es-PE" sz="1000" b="1" i="0" u="none" strike="noStrike">
                          <a:solidFill>
                            <a:srgbClr val="254061"/>
                          </a:solidFill>
                          <a:latin typeface="Arial"/>
                        </a:rPr>
                        <a:t>Cuentas por cobrar comerciales y otras cuentas por cobrar</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1D0121</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465">
                <a:tc>
                  <a:txBody>
                    <a:bodyPr/>
                    <a:lstStyle/>
                    <a:p>
                      <a:pPr algn="l" fontAlgn="b"/>
                      <a:r>
                        <a:rPr lang="es-PE" sz="1000" b="0" i="0" u="none" strike="noStrike" dirty="0">
                          <a:solidFill>
                            <a:srgbClr val="254061"/>
                          </a:solidFill>
                          <a:latin typeface="Arial"/>
                        </a:rPr>
                        <a:t>Inventarios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1D0106</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465">
                <a:tc>
                  <a:txBody>
                    <a:bodyPr/>
                    <a:lstStyle/>
                    <a:p>
                      <a:pPr algn="l" fontAlgn="b"/>
                      <a:r>
                        <a:rPr lang="es-PE" sz="1000" b="0" i="0" u="none" strike="noStrike">
                          <a:solidFill>
                            <a:srgbClr val="254061"/>
                          </a:solidFill>
                          <a:latin typeface="Arial"/>
                        </a:rPr>
                        <a:t>Activos Biológicos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1D0112</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465">
                <a:tc>
                  <a:txBody>
                    <a:bodyPr/>
                    <a:lstStyle/>
                    <a:p>
                      <a:pPr algn="l" fontAlgn="b"/>
                      <a:r>
                        <a:rPr lang="es-PE" sz="1000" b="0" i="0" u="none" strike="noStrike">
                          <a:solidFill>
                            <a:srgbClr val="254061"/>
                          </a:solidFill>
                          <a:latin typeface="Arial"/>
                        </a:rPr>
                        <a:t>Activos por Impuestos a las Ganancias </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1D0117</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4465">
                <a:tc>
                  <a:txBody>
                    <a:bodyPr/>
                    <a:lstStyle/>
                    <a:p>
                      <a:pPr algn="l" fontAlgn="b"/>
                      <a:r>
                        <a:rPr lang="es-PE" sz="1000" b="0" i="0" u="none" strike="noStrike">
                          <a:solidFill>
                            <a:srgbClr val="254061"/>
                          </a:solidFill>
                          <a:latin typeface="Arial"/>
                        </a:rPr>
                        <a:t>Otros Activos no financieros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FF0000"/>
                          </a:solidFill>
                          <a:latin typeface="Arial"/>
                        </a:rPr>
                        <a:t>1D0113</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5783">
                <a:tc>
                  <a:txBody>
                    <a:bodyPr/>
                    <a:lstStyle/>
                    <a:p>
                      <a:pPr algn="l" fontAlgn="b"/>
                      <a:r>
                        <a:rPr lang="es-PE" sz="1000" b="1" i="0" u="none" strike="noStrike">
                          <a:solidFill>
                            <a:srgbClr val="254061"/>
                          </a:solidFill>
                          <a:latin typeface="Arial"/>
                        </a:rPr>
                        <a:t>Total Activos Corrientes Distintos de los Activos o Grupos de Activos para su Disposición Clasificados como Mantenidos para la Venta o para Distribuir a los Propietarios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1D0118</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783">
                <a:tc>
                  <a:txBody>
                    <a:bodyPr/>
                    <a:lstStyle/>
                    <a:p>
                      <a:pPr algn="l" fontAlgn="b"/>
                      <a:r>
                        <a:rPr lang="es-PE" sz="1000" b="0" i="0" u="none" strike="noStrike" dirty="0">
                          <a:solidFill>
                            <a:srgbClr val="254061"/>
                          </a:solidFill>
                          <a:latin typeface="Arial"/>
                        </a:rPr>
                        <a:t>Activos no Corrientes o Grupos de Activos para su Disposición Clasificados como Mantenidos para la Venta</a:t>
                      </a:r>
                    </a:p>
                  </a:txBody>
                  <a:tcPr marL="8144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1D0119</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5783">
                <a:tc>
                  <a:txBody>
                    <a:bodyPr/>
                    <a:lstStyle/>
                    <a:p>
                      <a:pPr algn="l" fontAlgn="b"/>
                      <a:r>
                        <a:rPr lang="es-PE" sz="1000" b="0" i="0" u="none" strike="noStrike" dirty="0">
                          <a:solidFill>
                            <a:srgbClr val="254061"/>
                          </a:solidFill>
                          <a:latin typeface="Arial"/>
                        </a:rPr>
                        <a:t>Activos no Corrientes o Grupos de Activos para su Disposición Clasificados como Mantenidos para Distribuir a los Propietarios</a:t>
                      </a:r>
                    </a:p>
                  </a:txBody>
                  <a:tcPr marL="8144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1D0120</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5783">
                <a:tc>
                  <a:txBody>
                    <a:bodyPr/>
                    <a:lstStyle/>
                    <a:p>
                      <a:pPr algn="l" fontAlgn="b"/>
                      <a:r>
                        <a:rPr lang="es-PE" sz="1000" b="1" i="0" u="none" strike="noStrike">
                          <a:solidFill>
                            <a:srgbClr val="254061"/>
                          </a:solidFill>
                          <a:latin typeface="Arial"/>
                        </a:rPr>
                        <a:t>Activos no Corrientes o Grupos de Activos para su Disposición Clasificados como Mantenidos para la Venta o como Mantenidos para Distribuir a los Propietarios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1D0115</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4465">
                <a:tc>
                  <a:txBody>
                    <a:bodyPr/>
                    <a:lstStyle/>
                    <a:p>
                      <a:pPr algn="l" fontAlgn="b"/>
                      <a:r>
                        <a:rPr lang="es-PE" sz="1000" b="1" i="0" u="none" strike="noStrike">
                          <a:solidFill>
                            <a:srgbClr val="254061"/>
                          </a:solidFill>
                          <a:latin typeface="Arial"/>
                        </a:rPr>
                        <a:t>Total Activos Corrientes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1D01ST</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4465">
                <a:tc>
                  <a:txBody>
                    <a:bodyPr/>
                    <a:lstStyle/>
                    <a:p>
                      <a:pPr algn="l" fontAlgn="b"/>
                      <a:r>
                        <a:rPr lang="es-PE" sz="1000" b="1" i="0" u="none" strike="noStrike">
                          <a:solidFill>
                            <a:srgbClr val="254061"/>
                          </a:solidFill>
                          <a:latin typeface="Arial"/>
                        </a:rPr>
                        <a:t>Activos No Corrientes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 </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4465">
                <a:tc>
                  <a:txBody>
                    <a:bodyPr/>
                    <a:lstStyle/>
                    <a:p>
                      <a:pPr algn="l" fontAlgn="b"/>
                      <a:r>
                        <a:rPr lang="es-PE" sz="1000" b="0" i="0" u="none" strike="noStrike">
                          <a:solidFill>
                            <a:srgbClr val="254061"/>
                          </a:solidFill>
                          <a:latin typeface="Arial"/>
                        </a:rPr>
                        <a:t>Otros Activos Financieros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1D0217</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4465">
                <a:tc>
                  <a:txBody>
                    <a:bodyPr/>
                    <a:lstStyle/>
                    <a:p>
                      <a:pPr algn="l" fontAlgn="b"/>
                      <a:r>
                        <a:rPr lang="es-PE" sz="1000" b="0" i="0" u="none" strike="noStrike">
                          <a:solidFill>
                            <a:srgbClr val="254061"/>
                          </a:solidFill>
                          <a:latin typeface="Arial"/>
                        </a:rPr>
                        <a:t>Inversiones en subsidiarias, negocios conjuntos y asociadas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1D0221</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4465">
                <a:tc>
                  <a:txBody>
                    <a:bodyPr/>
                    <a:lstStyle/>
                    <a:p>
                      <a:pPr algn="l" fontAlgn="b"/>
                      <a:r>
                        <a:rPr lang="es-PE" sz="1000" b="1" i="0" u="none" strike="noStrike">
                          <a:solidFill>
                            <a:srgbClr val="254061"/>
                          </a:solidFill>
                          <a:latin typeface="Arial"/>
                        </a:rPr>
                        <a:t>Cuentas por cobrar comerciales y otras cuentas por cobrar</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1D0219</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4465">
                <a:tc>
                  <a:txBody>
                    <a:bodyPr/>
                    <a:lstStyle/>
                    <a:p>
                      <a:pPr algn="l" fontAlgn="b"/>
                      <a:r>
                        <a:rPr lang="es-PE" sz="1000" b="0" i="0" u="none" strike="noStrike" dirty="0">
                          <a:solidFill>
                            <a:srgbClr val="254061"/>
                          </a:solidFill>
                          <a:latin typeface="Arial"/>
                        </a:rPr>
                        <a:t>Activos Biológicos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1D0216</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4465">
                <a:tc>
                  <a:txBody>
                    <a:bodyPr/>
                    <a:lstStyle/>
                    <a:p>
                      <a:pPr algn="l" fontAlgn="b"/>
                      <a:r>
                        <a:rPr lang="es-PE" sz="1000" b="0" i="0" u="none" strike="noStrike">
                          <a:solidFill>
                            <a:srgbClr val="254061"/>
                          </a:solidFill>
                          <a:latin typeface="Arial"/>
                        </a:rPr>
                        <a:t>Propiedades de Inversión</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1D0211</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4465">
                <a:tc>
                  <a:txBody>
                    <a:bodyPr/>
                    <a:lstStyle/>
                    <a:p>
                      <a:pPr algn="l" fontAlgn="b"/>
                      <a:r>
                        <a:rPr lang="es-PE" sz="1000" b="0" i="0" u="none" strike="noStrike">
                          <a:solidFill>
                            <a:srgbClr val="254061"/>
                          </a:solidFill>
                          <a:latin typeface="Arial"/>
                        </a:rPr>
                        <a:t>Propiedades, Planta y Equipo (neto)</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1D0205</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4465">
                <a:tc>
                  <a:txBody>
                    <a:bodyPr/>
                    <a:lstStyle/>
                    <a:p>
                      <a:pPr algn="l" fontAlgn="b"/>
                      <a:r>
                        <a:rPr lang="es-PE" sz="1000" b="0" i="0" u="none" strike="noStrike">
                          <a:solidFill>
                            <a:srgbClr val="254061"/>
                          </a:solidFill>
                          <a:latin typeface="Arial"/>
                        </a:rPr>
                        <a:t>Activos  intangibles distintos  de la plusvalia</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1D0206</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4465">
                <a:tc>
                  <a:txBody>
                    <a:bodyPr/>
                    <a:lstStyle/>
                    <a:p>
                      <a:pPr algn="l" fontAlgn="b"/>
                      <a:r>
                        <a:rPr lang="es-PE" sz="1000" b="0" i="0" u="none" strike="noStrike">
                          <a:solidFill>
                            <a:srgbClr val="254061"/>
                          </a:solidFill>
                          <a:latin typeface="Arial"/>
                        </a:rPr>
                        <a:t>Activos por impuestos diferidos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1D0207</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44465">
                <a:tc>
                  <a:txBody>
                    <a:bodyPr/>
                    <a:lstStyle/>
                    <a:p>
                      <a:pPr algn="l" fontAlgn="b"/>
                      <a:r>
                        <a:rPr lang="es-PE" sz="1000" b="0" i="0" u="none" strike="noStrike">
                          <a:solidFill>
                            <a:srgbClr val="254061"/>
                          </a:solidFill>
                          <a:latin typeface="Arial"/>
                        </a:rPr>
                        <a:t>Plusvalía</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1D0212</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4465">
                <a:tc>
                  <a:txBody>
                    <a:bodyPr/>
                    <a:lstStyle/>
                    <a:p>
                      <a:pPr algn="l" fontAlgn="b"/>
                      <a:r>
                        <a:rPr lang="es-PE" sz="1000" b="0" i="0" u="none" strike="noStrike">
                          <a:solidFill>
                            <a:srgbClr val="254061"/>
                          </a:solidFill>
                          <a:latin typeface="Arial"/>
                        </a:rPr>
                        <a:t>Otros Activos no financieros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1D0208</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4465">
                <a:tc>
                  <a:txBody>
                    <a:bodyPr/>
                    <a:lstStyle/>
                    <a:p>
                      <a:pPr algn="l" fontAlgn="b"/>
                      <a:r>
                        <a:rPr lang="es-PE" sz="1000" b="1" i="0" u="none" strike="noStrike">
                          <a:solidFill>
                            <a:srgbClr val="254061"/>
                          </a:solidFill>
                          <a:latin typeface="Arial"/>
                        </a:rPr>
                        <a:t>Total Activos No Corrientes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1D02ST</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4465">
                <a:tc>
                  <a:txBody>
                    <a:bodyPr/>
                    <a:lstStyle/>
                    <a:p>
                      <a:pPr algn="l" fontAlgn="b"/>
                      <a:r>
                        <a:rPr lang="es-PE" sz="1000" b="1" i="0" u="none" strike="noStrike">
                          <a:solidFill>
                            <a:srgbClr val="254061"/>
                          </a:solidFill>
                          <a:latin typeface="Arial"/>
                        </a:rPr>
                        <a:t>TOTAL DE ACTIVOS</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FF0000"/>
                          </a:solidFill>
                          <a:latin typeface="Arial"/>
                        </a:rPr>
                        <a:t>1D020T</a:t>
                      </a:r>
                    </a:p>
                  </a:txBody>
                  <a:tcPr marL="3393" marR="3393" marT="33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10" name="9 CuadroTexto"/>
          <p:cNvSpPr txBox="1"/>
          <p:nvPr/>
        </p:nvSpPr>
        <p:spPr>
          <a:xfrm>
            <a:off x="86307" y="1956391"/>
            <a:ext cx="1731473" cy="369332"/>
          </a:xfrm>
          <a:prstGeom prst="rect">
            <a:avLst/>
          </a:prstGeom>
          <a:noFill/>
        </p:spPr>
        <p:txBody>
          <a:bodyPr wrap="square" rtlCol="0">
            <a:spAutoFit/>
          </a:bodyPr>
          <a:lstStyle/>
          <a:p>
            <a:pPr algn="just"/>
            <a:r>
              <a:rPr lang="es-PE" b="1" dirty="0" smtClean="0">
                <a:solidFill>
                  <a:srgbClr val="18338A"/>
                </a:solidFill>
              </a:rPr>
              <a:t>Sector Diversos:</a:t>
            </a:r>
            <a:endParaRPr lang="es-PE" dirty="0">
              <a:solidFill>
                <a:srgbClr val="18338A"/>
              </a:solidFill>
            </a:endParaRPr>
          </a:p>
        </p:txBody>
      </p:sp>
      <p:sp>
        <p:nvSpPr>
          <p:cNvPr id="6" name="5 Flecha abajo"/>
          <p:cNvSpPr/>
          <p:nvPr/>
        </p:nvSpPr>
        <p:spPr>
          <a:xfrm rot="10800000">
            <a:off x="7946890" y="6441005"/>
            <a:ext cx="378409" cy="4026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71606" y="2818306"/>
            <a:ext cx="5399526" cy="2121093"/>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FF0000"/>
                </a:solidFill>
                <a:effectLst>
                  <a:reflection blurRad="12700" stA="50000" endPos="50000" dist="5000" dir="5400000" sy="-100000" rotWithShape="0"/>
                </a:effectLst>
              </a:rPr>
              <a:t>Cambios en el REGISTRO DE COSTOS ELECTRÓNICO</a:t>
            </a:r>
            <a:endParaRPr lang="es-ES" sz="4400" b="1" cap="all" dirty="0">
              <a:ln w="0"/>
              <a:solidFill>
                <a:srgbClr val="FF0000"/>
              </a:solidFill>
              <a:effectLst>
                <a:reflection blurRad="12700" stA="50000" endPos="50000" dist="5000" dir="5400000" sy="-100000" rotWithShape="0"/>
              </a:effectLst>
            </a:endParaRPr>
          </a:p>
        </p:txBody>
      </p:sp>
    </p:spTree>
  </p:cSld>
  <p:clrMapOvr>
    <a:masterClrMapping/>
  </p:clrMapOvr>
  <p:transition>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25870" y="586565"/>
            <a:ext cx="6174926" cy="609600"/>
          </a:xfrm>
          <a:prstGeom prst="rect">
            <a:avLst/>
          </a:prstGeom>
        </p:spPr>
        <p:txBody>
          <a:bodyPr/>
          <a:lstStyle/>
          <a:p>
            <a:pPr>
              <a:defRPr/>
            </a:pPr>
            <a:r>
              <a:rPr lang="es-PE" sz="2400" dirty="0" smtClean="0">
                <a:solidFill>
                  <a:schemeClr val="bg1"/>
                </a:solidFill>
                <a:latin typeface="Arial"/>
                <a:ea typeface="+mj-ea"/>
                <a:cs typeface="Arial"/>
              </a:rPr>
              <a:t>10.4 Registro de Costos – Centro de Costos</a:t>
            </a:r>
            <a:endParaRPr lang="es-PE" sz="2400" dirty="0">
              <a:solidFill>
                <a:schemeClr val="bg1"/>
              </a:solidFill>
              <a:latin typeface="Arial"/>
              <a:ea typeface="+mj-ea"/>
              <a:cs typeface="Arial"/>
            </a:endParaRPr>
          </a:p>
        </p:txBody>
      </p:sp>
      <p:graphicFrame>
        <p:nvGraphicFramePr>
          <p:cNvPr id="11" name="10 Tabla"/>
          <p:cNvGraphicFramePr>
            <a:graphicFrameLocks noGrp="1"/>
          </p:cNvGraphicFramePr>
          <p:nvPr/>
        </p:nvGraphicFramePr>
        <p:xfrm>
          <a:off x="1134738" y="3041752"/>
          <a:ext cx="6794670" cy="3162300"/>
        </p:xfrm>
        <a:graphic>
          <a:graphicData uri="http://schemas.openxmlformats.org/drawingml/2006/table">
            <a:tbl>
              <a:tblPr>
                <a:tableStyleId>{3C2FFA5D-87B4-456A-9821-1D502468CF0F}</a:tableStyleId>
              </a:tblPr>
              <a:tblGrid>
                <a:gridCol w="903947">
                  <a:extLst>
                    <a:ext uri="{9D8B030D-6E8A-4147-A177-3AD203B41FA5}">
                      <a16:colId xmlns:a16="http://schemas.microsoft.com/office/drawing/2014/main" val="20000"/>
                    </a:ext>
                  </a:extLst>
                </a:gridCol>
                <a:gridCol w="903947">
                  <a:extLst>
                    <a:ext uri="{9D8B030D-6E8A-4147-A177-3AD203B41FA5}">
                      <a16:colId xmlns:a16="http://schemas.microsoft.com/office/drawing/2014/main" val="20001"/>
                    </a:ext>
                  </a:extLst>
                </a:gridCol>
                <a:gridCol w="903947">
                  <a:extLst>
                    <a:ext uri="{9D8B030D-6E8A-4147-A177-3AD203B41FA5}">
                      <a16:colId xmlns:a16="http://schemas.microsoft.com/office/drawing/2014/main" val="20002"/>
                    </a:ext>
                  </a:extLst>
                </a:gridCol>
                <a:gridCol w="1009408">
                  <a:extLst>
                    <a:ext uri="{9D8B030D-6E8A-4147-A177-3AD203B41FA5}">
                      <a16:colId xmlns:a16="http://schemas.microsoft.com/office/drawing/2014/main" val="20003"/>
                    </a:ext>
                  </a:extLst>
                </a:gridCol>
                <a:gridCol w="1084737">
                  <a:extLst>
                    <a:ext uri="{9D8B030D-6E8A-4147-A177-3AD203B41FA5}">
                      <a16:colId xmlns:a16="http://schemas.microsoft.com/office/drawing/2014/main" val="20004"/>
                    </a:ext>
                  </a:extLst>
                </a:gridCol>
                <a:gridCol w="1084737">
                  <a:extLst>
                    <a:ext uri="{9D8B030D-6E8A-4147-A177-3AD203B41FA5}">
                      <a16:colId xmlns:a16="http://schemas.microsoft.com/office/drawing/2014/main" val="20005"/>
                    </a:ext>
                  </a:extLst>
                </a:gridCol>
                <a:gridCol w="903947">
                  <a:extLst>
                    <a:ext uri="{9D8B030D-6E8A-4147-A177-3AD203B41FA5}">
                      <a16:colId xmlns:a16="http://schemas.microsoft.com/office/drawing/2014/main" val="20006"/>
                    </a:ext>
                  </a:extLst>
                </a:gridCol>
              </a:tblGrid>
              <a:tr h="1714500">
                <a:tc rowSpan="2">
                  <a:txBody>
                    <a:bodyPr/>
                    <a:lstStyle/>
                    <a:p>
                      <a:pPr algn="ctr" rtl="0" fontAlgn="ctr"/>
                      <a:r>
                        <a:rPr lang="es-PE" sz="1400" u="none" strike="noStrike" dirty="0">
                          <a:solidFill>
                            <a:srgbClr val="FF0000"/>
                          </a:solidFill>
                        </a:rPr>
                        <a:t>Periodo</a:t>
                      </a:r>
                      <a:endParaRPr lang="es-PE" sz="1400" b="1" i="0" u="none" strike="noStrike" dirty="0">
                        <a:solidFill>
                          <a:srgbClr val="FF0000"/>
                        </a:solidFill>
                        <a:latin typeface="Arial"/>
                      </a:endParaRPr>
                    </a:p>
                  </a:txBody>
                  <a:tcPr marL="8063" marR="8063" marT="9525" marB="0" anchor="ctr">
                    <a:solidFill>
                      <a:srgbClr val="FFFF00"/>
                    </a:solidFill>
                  </a:tcPr>
                </a:tc>
                <a:tc rowSpan="2">
                  <a:txBody>
                    <a:bodyPr/>
                    <a:lstStyle/>
                    <a:p>
                      <a:pPr algn="ctr" rtl="0" fontAlgn="ctr"/>
                      <a:r>
                        <a:rPr lang="es-PE" sz="1400" u="none" strike="noStrike" dirty="0">
                          <a:solidFill>
                            <a:srgbClr val="FF0000"/>
                          </a:solidFill>
                        </a:rPr>
                        <a:t>Número correlativo</a:t>
                      </a:r>
                      <a:endParaRPr lang="es-PE" sz="1400" b="1" i="0" u="none" strike="noStrike" dirty="0">
                        <a:solidFill>
                          <a:srgbClr val="FF0000"/>
                        </a:solidFill>
                        <a:latin typeface="Arial"/>
                      </a:endParaRPr>
                    </a:p>
                  </a:txBody>
                  <a:tcPr marL="8063" marR="8063" marT="9525" marB="0" anchor="ctr">
                    <a:solidFill>
                      <a:srgbClr val="FFFF00"/>
                    </a:solidFill>
                  </a:tcPr>
                </a:tc>
                <a:tc gridSpan="2">
                  <a:txBody>
                    <a:bodyPr/>
                    <a:lstStyle/>
                    <a:p>
                      <a:pPr algn="ctr" rtl="0" fontAlgn="ctr"/>
                      <a:r>
                        <a:rPr lang="es-PE" sz="1400" u="none" strike="noStrike" dirty="0">
                          <a:solidFill>
                            <a:srgbClr val="FF0000"/>
                          </a:solidFill>
                        </a:rPr>
                        <a:t>Unidad de Operación, de la Unidad Económica Administrativa, de la Unidad de Negocio, de la Unidad de Producción, de la Línea, de la Concesión, del Local o del Lote</a:t>
                      </a:r>
                      <a:endParaRPr lang="es-PE" sz="1400" b="1" i="0" u="none" strike="noStrike" dirty="0">
                        <a:solidFill>
                          <a:srgbClr val="FF0000"/>
                        </a:solidFill>
                        <a:latin typeface="Arial"/>
                      </a:endParaRPr>
                    </a:p>
                  </a:txBody>
                  <a:tcPr marL="8063" marR="8063" marT="9525" marB="0" anchor="ctr">
                    <a:solidFill>
                      <a:srgbClr val="FFFF00"/>
                    </a:solidFill>
                  </a:tcPr>
                </a:tc>
                <a:tc hMerge="1">
                  <a:txBody>
                    <a:bodyPr/>
                    <a:lstStyle/>
                    <a:p>
                      <a:endParaRPr lang="es-PE"/>
                    </a:p>
                  </a:txBody>
                  <a:tcPr/>
                </a:tc>
                <a:tc gridSpan="2">
                  <a:txBody>
                    <a:bodyPr/>
                    <a:lstStyle/>
                    <a:p>
                      <a:pPr algn="ctr" rtl="0" fontAlgn="ctr"/>
                      <a:r>
                        <a:rPr lang="es-PE" sz="1400" u="none" strike="noStrike" dirty="0">
                          <a:solidFill>
                            <a:srgbClr val="FF0000"/>
                          </a:solidFill>
                        </a:rPr>
                        <a:t>Centro de Costos, Centro de Utilidades o Centro de Inversión</a:t>
                      </a:r>
                      <a:endParaRPr lang="es-PE" sz="1400" b="1" i="0" u="none" strike="noStrike" dirty="0">
                        <a:solidFill>
                          <a:srgbClr val="FF0000"/>
                        </a:solidFill>
                        <a:latin typeface="Arial"/>
                      </a:endParaRPr>
                    </a:p>
                  </a:txBody>
                  <a:tcPr marL="8063" marR="8063" marT="9525" marB="0" anchor="ctr">
                    <a:solidFill>
                      <a:srgbClr val="FFFF00"/>
                    </a:solidFill>
                  </a:tcPr>
                </a:tc>
                <a:tc hMerge="1">
                  <a:txBody>
                    <a:bodyPr/>
                    <a:lstStyle/>
                    <a:p>
                      <a:endParaRPr lang="es-PE"/>
                    </a:p>
                  </a:txBody>
                  <a:tcPr/>
                </a:tc>
                <a:tc rowSpan="2">
                  <a:txBody>
                    <a:bodyPr/>
                    <a:lstStyle/>
                    <a:p>
                      <a:pPr algn="ctr" rtl="0" fontAlgn="ctr"/>
                      <a:r>
                        <a:rPr lang="es-PE" sz="1400" u="none" strike="noStrike" dirty="0">
                          <a:solidFill>
                            <a:srgbClr val="FF0000"/>
                          </a:solidFill>
                        </a:rPr>
                        <a:t>Estado</a:t>
                      </a:r>
                      <a:endParaRPr lang="es-PE" sz="1400" b="1" i="0" u="none" strike="noStrike" dirty="0">
                        <a:solidFill>
                          <a:srgbClr val="FF0000"/>
                        </a:solidFill>
                        <a:latin typeface="Arial"/>
                      </a:endParaRPr>
                    </a:p>
                  </a:txBody>
                  <a:tcPr marL="8063" marR="8063" marT="9525" marB="0" anchor="ctr">
                    <a:solidFill>
                      <a:srgbClr val="FFFF00"/>
                    </a:solidFill>
                  </a:tcPr>
                </a:tc>
                <a:extLst>
                  <a:ext uri="{0D108BD9-81ED-4DB2-BD59-A6C34878D82A}">
                    <a16:rowId xmlns:a16="http://schemas.microsoft.com/office/drawing/2014/main" val="10000"/>
                  </a:ext>
                </a:extLst>
              </a:tr>
              <a:tr h="495300">
                <a:tc vMerge="1">
                  <a:txBody>
                    <a:bodyPr/>
                    <a:lstStyle/>
                    <a:p>
                      <a:endParaRPr lang="es-PE"/>
                    </a:p>
                  </a:txBody>
                  <a:tcPr/>
                </a:tc>
                <a:tc vMerge="1">
                  <a:txBody>
                    <a:bodyPr/>
                    <a:lstStyle/>
                    <a:p>
                      <a:endParaRPr lang="es-PE"/>
                    </a:p>
                  </a:txBody>
                  <a:tcPr/>
                </a:tc>
                <a:tc>
                  <a:txBody>
                    <a:bodyPr/>
                    <a:lstStyle/>
                    <a:p>
                      <a:pPr algn="ctr" rtl="0" fontAlgn="ctr"/>
                      <a:r>
                        <a:rPr lang="es-PE" sz="1400" u="none" strike="noStrike">
                          <a:solidFill>
                            <a:srgbClr val="FF0000"/>
                          </a:solidFill>
                        </a:rPr>
                        <a:t>Código</a:t>
                      </a:r>
                      <a:endParaRPr lang="es-PE" sz="1400" b="1" i="0" u="none" strike="noStrike">
                        <a:solidFill>
                          <a:srgbClr val="FF0000"/>
                        </a:solidFill>
                        <a:latin typeface="Arial"/>
                      </a:endParaRPr>
                    </a:p>
                  </a:txBody>
                  <a:tcPr marL="8063" marR="8063" marT="9525" marB="0" anchor="ctr">
                    <a:solidFill>
                      <a:srgbClr val="FFFF00"/>
                    </a:solidFill>
                  </a:tcPr>
                </a:tc>
                <a:tc>
                  <a:txBody>
                    <a:bodyPr/>
                    <a:lstStyle/>
                    <a:p>
                      <a:pPr algn="ctr" rtl="0" fontAlgn="ctr"/>
                      <a:r>
                        <a:rPr lang="es-PE" sz="1400" u="none" strike="noStrike">
                          <a:solidFill>
                            <a:srgbClr val="FF0000"/>
                          </a:solidFill>
                        </a:rPr>
                        <a:t>Descripción</a:t>
                      </a:r>
                      <a:endParaRPr lang="es-PE" sz="1400" b="1" i="0" u="none" strike="noStrike">
                        <a:solidFill>
                          <a:srgbClr val="FF0000"/>
                        </a:solidFill>
                        <a:latin typeface="Arial"/>
                      </a:endParaRPr>
                    </a:p>
                  </a:txBody>
                  <a:tcPr marL="8063" marR="8063" marT="9525" marB="0" anchor="ctr">
                    <a:solidFill>
                      <a:srgbClr val="FFFF00"/>
                    </a:solidFill>
                  </a:tcPr>
                </a:tc>
                <a:tc>
                  <a:txBody>
                    <a:bodyPr/>
                    <a:lstStyle/>
                    <a:p>
                      <a:pPr algn="ctr" rtl="0" fontAlgn="ctr"/>
                      <a:r>
                        <a:rPr lang="es-PE" sz="1400" u="none" strike="noStrike" dirty="0">
                          <a:solidFill>
                            <a:srgbClr val="FF0000"/>
                          </a:solidFill>
                        </a:rPr>
                        <a:t>Código</a:t>
                      </a:r>
                      <a:endParaRPr lang="es-PE" sz="1400" b="1" i="0" u="none" strike="noStrike" dirty="0">
                        <a:solidFill>
                          <a:srgbClr val="FF0000"/>
                        </a:solidFill>
                        <a:latin typeface="Arial"/>
                      </a:endParaRPr>
                    </a:p>
                  </a:txBody>
                  <a:tcPr marL="8063" marR="8063" marT="9525" marB="0" anchor="ctr">
                    <a:solidFill>
                      <a:srgbClr val="FFFF00"/>
                    </a:solidFill>
                  </a:tcPr>
                </a:tc>
                <a:tc>
                  <a:txBody>
                    <a:bodyPr/>
                    <a:lstStyle/>
                    <a:p>
                      <a:pPr algn="ctr" rtl="0" fontAlgn="ctr"/>
                      <a:r>
                        <a:rPr lang="es-PE" sz="1400" u="none" strike="noStrike" dirty="0">
                          <a:solidFill>
                            <a:srgbClr val="FF0000"/>
                          </a:solidFill>
                        </a:rPr>
                        <a:t>Descripción</a:t>
                      </a:r>
                      <a:endParaRPr lang="es-PE" sz="1400" b="1" i="0" u="none" strike="noStrike" dirty="0">
                        <a:solidFill>
                          <a:srgbClr val="FF0000"/>
                        </a:solidFill>
                        <a:latin typeface="Arial"/>
                      </a:endParaRPr>
                    </a:p>
                  </a:txBody>
                  <a:tcPr marL="8063" marR="8063" marT="9525" marB="0" anchor="ctr">
                    <a:solidFill>
                      <a:srgbClr val="FFFF00"/>
                    </a:solidFill>
                  </a:tcPr>
                </a:tc>
                <a:tc vMerge="1">
                  <a:txBody>
                    <a:bodyPr/>
                    <a:lstStyle/>
                    <a:p>
                      <a:endParaRPr lang="es-PE"/>
                    </a:p>
                  </a:txBody>
                  <a:tcPr/>
                </a:tc>
                <a:extLst>
                  <a:ext uri="{0D108BD9-81ED-4DB2-BD59-A6C34878D82A}">
                    <a16:rowId xmlns:a16="http://schemas.microsoft.com/office/drawing/2014/main" val="10001"/>
                  </a:ext>
                </a:extLst>
              </a:tr>
              <a:tr h="190500">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extLst>
                  <a:ext uri="{0D108BD9-81ED-4DB2-BD59-A6C34878D82A}">
                    <a16:rowId xmlns:a16="http://schemas.microsoft.com/office/drawing/2014/main" val="10002"/>
                  </a:ext>
                </a:extLst>
              </a:tr>
              <a:tr h="190500">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extLst>
                  <a:ext uri="{0D108BD9-81ED-4DB2-BD59-A6C34878D82A}">
                    <a16:rowId xmlns:a16="http://schemas.microsoft.com/office/drawing/2014/main" val="10003"/>
                  </a:ext>
                </a:extLst>
              </a:tr>
              <a:tr h="190500">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extLst>
                  <a:ext uri="{0D108BD9-81ED-4DB2-BD59-A6C34878D82A}">
                    <a16:rowId xmlns:a16="http://schemas.microsoft.com/office/drawing/2014/main" val="10004"/>
                  </a:ext>
                </a:extLst>
              </a:tr>
              <a:tr h="190500">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extLst>
                  <a:ext uri="{0D108BD9-81ED-4DB2-BD59-A6C34878D82A}">
                    <a16:rowId xmlns:a16="http://schemas.microsoft.com/office/drawing/2014/main" val="10005"/>
                  </a:ext>
                </a:extLst>
              </a:tr>
              <a:tr h="190500">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a:t> </a:t>
                      </a:r>
                      <a:endParaRPr lang="es-PE" sz="1100" b="0" i="0" u="none" strike="noStrike">
                        <a:solidFill>
                          <a:srgbClr val="000000"/>
                        </a:solidFill>
                        <a:latin typeface="Calibri"/>
                      </a:endParaRPr>
                    </a:p>
                  </a:txBody>
                  <a:tcPr marL="8063" marR="8063" marT="9525" marB="0" anchor="b">
                    <a:solidFill>
                      <a:srgbClr val="FFFF00"/>
                    </a:solidFill>
                  </a:tcPr>
                </a:tc>
                <a:tc>
                  <a:txBody>
                    <a:bodyPr/>
                    <a:lstStyle/>
                    <a:p>
                      <a:pPr algn="ctr" rtl="0" fontAlgn="b"/>
                      <a:r>
                        <a:rPr lang="es-PE" sz="1100" u="none" strike="noStrike" dirty="0"/>
                        <a:t> </a:t>
                      </a:r>
                      <a:endParaRPr lang="es-PE" sz="1100" b="0" i="0" u="none" strike="noStrike" dirty="0">
                        <a:solidFill>
                          <a:srgbClr val="000000"/>
                        </a:solidFill>
                        <a:latin typeface="Calibri"/>
                      </a:endParaRPr>
                    </a:p>
                  </a:txBody>
                  <a:tcPr marL="8063" marR="8063" marT="9525" marB="0" anchor="b">
                    <a:solidFill>
                      <a:srgbClr val="FFFF00"/>
                    </a:solidFill>
                  </a:tcPr>
                </a:tc>
                <a:extLst>
                  <a:ext uri="{0D108BD9-81ED-4DB2-BD59-A6C34878D82A}">
                    <a16:rowId xmlns:a16="http://schemas.microsoft.com/office/drawing/2014/main" val="10006"/>
                  </a:ext>
                </a:extLst>
              </a:tr>
            </a:tbl>
          </a:graphicData>
        </a:graphic>
      </p:graphicFrame>
      <p:sp>
        <p:nvSpPr>
          <p:cNvPr id="12" name="11 CuadroTexto"/>
          <p:cNvSpPr txBox="1"/>
          <p:nvPr/>
        </p:nvSpPr>
        <p:spPr>
          <a:xfrm>
            <a:off x="540013" y="1765856"/>
            <a:ext cx="8040473" cy="923330"/>
          </a:xfrm>
          <a:prstGeom prst="rect">
            <a:avLst/>
          </a:prstGeom>
          <a:noFill/>
        </p:spPr>
        <p:txBody>
          <a:bodyPr wrap="square" rtlCol="0">
            <a:spAutoFit/>
          </a:bodyPr>
          <a:lstStyle/>
          <a:p>
            <a:pPr algn="just"/>
            <a:r>
              <a:rPr lang="es-PE" b="1" dirty="0" smtClean="0">
                <a:solidFill>
                  <a:srgbClr val="18338A"/>
                </a:solidFill>
              </a:rPr>
              <a:t>Obligados:</a:t>
            </a:r>
            <a:r>
              <a:rPr lang="es-PE" dirty="0" smtClean="0">
                <a:solidFill>
                  <a:srgbClr val="18338A"/>
                </a:solidFill>
              </a:rPr>
              <a:t> PRICOS con ingresos iguales o mayores a 3,000 UIT y que tengan un proceso de producción de bienes (Informe N° 135-2015/SUNAT)</a:t>
            </a:r>
          </a:p>
          <a:p>
            <a:r>
              <a:rPr lang="es-PE" b="1" dirty="0" smtClean="0">
                <a:solidFill>
                  <a:srgbClr val="18338A"/>
                </a:solidFill>
              </a:rPr>
              <a:t>Periodicidad: </a:t>
            </a:r>
            <a:r>
              <a:rPr lang="es-PE" dirty="0" smtClean="0">
                <a:solidFill>
                  <a:srgbClr val="18338A"/>
                </a:solidFill>
              </a:rPr>
              <a:t>Anual</a:t>
            </a:r>
          </a:p>
        </p:txBody>
      </p:sp>
      <p:sp>
        <p:nvSpPr>
          <p:cNvPr id="5" name="4 Rectángulo"/>
          <p:cNvSpPr/>
          <p:nvPr/>
        </p:nvSpPr>
        <p:spPr bwMode="auto">
          <a:xfrm>
            <a:off x="67461" y="6239571"/>
            <a:ext cx="243473" cy="134601"/>
          </a:xfrm>
          <a:prstGeom prst="rect">
            <a:avLst/>
          </a:prstGeom>
          <a:solidFill>
            <a:srgbClr val="FFFF00"/>
          </a:solidFill>
          <a:ln w="12700"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400" b="0" i="0" u="none" strike="noStrike" cap="none" normalizeH="0" baseline="0" smtClean="0">
              <a:ln>
                <a:noFill/>
              </a:ln>
              <a:solidFill>
                <a:schemeClr val="bg2"/>
              </a:solidFill>
              <a:effectLst/>
              <a:latin typeface="Arial" charset="0"/>
              <a:cs typeface="Arial" charset="0"/>
            </a:endParaRPr>
          </a:p>
        </p:txBody>
      </p:sp>
      <p:sp>
        <p:nvSpPr>
          <p:cNvPr id="6" name="5 Rectángulo"/>
          <p:cNvSpPr/>
          <p:nvPr/>
        </p:nvSpPr>
        <p:spPr>
          <a:xfrm>
            <a:off x="252922" y="6196455"/>
            <a:ext cx="1225651" cy="253916"/>
          </a:xfrm>
          <a:prstGeom prst="rect">
            <a:avLst/>
          </a:prstGeom>
        </p:spPr>
        <p:txBody>
          <a:bodyPr wrap="square">
            <a:spAutoFit/>
          </a:bodyPr>
          <a:lstStyle/>
          <a:p>
            <a:pPr marL="363538" indent="-363538"/>
            <a:r>
              <a:rPr lang="es-PE" sz="1000" dirty="0" smtClean="0">
                <a:solidFill>
                  <a:srgbClr val="18338A"/>
                </a:solidFill>
              </a:rPr>
              <a:t>Nuevos campos</a:t>
            </a:r>
            <a:endParaRPr lang="es-PE" sz="1000" dirty="0">
              <a:solidFill>
                <a:srgbClr val="18338A"/>
              </a:solidFill>
            </a:endParaRPr>
          </a:p>
        </p:txBody>
      </p:sp>
      <p:sp>
        <p:nvSpPr>
          <p:cNvPr id="7" name="6 CuadroTexto"/>
          <p:cNvSpPr txBox="1"/>
          <p:nvPr/>
        </p:nvSpPr>
        <p:spPr>
          <a:xfrm>
            <a:off x="521248" y="1431039"/>
            <a:ext cx="5398265" cy="369332"/>
          </a:xfrm>
          <a:prstGeom prst="rect">
            <a:avLst/>
          </a:prstGeom>
          <a:noFill/>
        </p:spPr>
        <p:txBody>
          <a:bodyPr wrap="square" rtlCol="0">
            <a:spAutoFit/>
          </a:bodyPr>
          <a:lstStyle/>
          <a:p>
            <a:r>
              <a:rPr lang="es-PE" dirty="0" smtClean="0">
                <a:solidFill>
                  <a:srgbClr val="FF0000"/>
                </a:solidFill>
                <a:latin typeface="Arial"/>
                <a:cs typeface="Arial"/>
              </a:rPr>
              <a:t>Nuevo sub libro: Centro de Costos</a:t>
            </a:r>
            <a:endParaRPr lang="es-PE" dirty="0">
              <a:solidFill>
                <a:srgbClr val="FF0000"/>
              </a:solidFill>
            </a:endParaRPr>
          </a:p>
        </p:txBody>
      </p:sp>
      <p:sp>
        <p:nvSpPr>
          <p:cNvPr id="14" name="13 Rectángulo"/>
          <p:cNvSpPr/>
          <p:nvPr/>
        </p:nvSpPr>
        <p:spPr>
          <a:xfrm>
            <a:off x="2967171" y="5261604"/>
            <a:ext cx="1896212" cy="93485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8" name="7 Flecha abajo"/>
          <p:cNvSpPr/>
          <p:nvPr/>
        </p:nvSpPr>
        <p:spPr>
          <a:xfrm rot="10800000">
            <a:off x="3517591" y="5957085"/>
            <a:ext cx="63453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15" name="14 Rectángulo"/>
          <p:cNvSpPr/>
          <p:nvPr/>
        </p:nvSpPr>
        <p:spPr>
          <a:xfrm>
            <a:off x="4863383" y="5265142"/>
            <a:ext cx="2143473" cy="93485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10" name="9 Flecha abajo"/>
          <p:cNvSpPr/>
          <p:nvPr/>
        </p:nvSpPr>
        <p:spPr>
          <a:xfrm rot="10800000">
            <a:off x="5602244" y="5957085"/>
            <a:ext cx="634538" cy="805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084360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1547664" y="2987856"/>
            <a:ext cx="6049144" cy="2121093"/>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18338A"/>
                </a:solidFill>
                <a:effectLst>
                  <a:reflection blurRad="12700" stA="50000" endPos="50000" dist="5000" dir="5400000" sy="-100000" rotWithShape="0"/>
                </a:effectLst>
              </a:rPr>
              <a:t>Infracciones en el llevado de </a:t>
            </a:r>
            <a:r>
              <a:rPr lang="es-PE" sz="4400" b="1" cap="all" dirty="0">
                <a:ln w="0"/>
                <a:solidFill>
                  <a:srgbClr val="18338A"/>
                </a:solidFill>
                <a:effectLst>
                  <a:reflection blurRad="12700" stA="50000" endPos="50000" dist="5000" dir="5400000" sy="-100000" rotWithShape="0"/>
                </a:effectLst>
              </a:rPr>
              <a:t>libros electrónicos</a:t>
            </a:r>
            <a:endParaRPr lang="es-ES" sz="4400" b="1" cap="all" dirty="0">
              <a:ln w="0"/>
              <a:solidFill>
                <a:srgbClr val="18338A"/>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94868696"/>
      </p:ext>
    </p:extLst>
  </p:cSld>
  <p:clrMapOvr>
    <a:masterClrMapping/>
  </p:clrMapOvr>
  <p:transition>
    <p:cover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4"/>
          <p:cNvSpPr>
            <a:spLocks noChangeArrowheads="1"/>
          </p:cNvSpPr>
          <p:nvPr/>
        </p:nvSpPr>
        <p:spPr bwMode="auto">
          <a:xfrm>
            <a:off x="210788" y="332509"/>
            <a:ext cx="6617525" cy="990600"/>
          </a:xfrm>
          <a:prstGeom prst="rect">
            <a:avLst/>
          </a:prstGeom>
          <a:noFill/>
          <a:ln w="9525">
            <a:noFill/>
            <a:miter lim="800000"/>
            <a:headEnd/>
            <a:tailEnd/>
          </a:ln>
        </p:spPr>
        <p:txBody>
          <a:bodyPr anchor="ctr"/>
          <a:lstStyle/>
          <a:p>
            <a:pPr algn="just"/>
            <a:r>
              <a:rPr lang="es-ES" sz="2400" dirty="0" smtClean="0">
                <a:solidFill>
                  <a:schemeClr val="bg1"/>
                </a:solidFill>
                <a:latin typeface="Arial"/>
                <a:ea typeface="+mj-ea"/>
                <a:cs typeface="Arial"/>
              </a:rPr>
              <a:t>Artículo </a:t>
            </a:r>
            <a:r>
              <a:rPr lang="es-ES" sz="2400" dirty="0">
                <a:solidFill>
                  <a:schemeClr val="bg1"/>
                </a:solidFill>
                <a:latin typeface="Arial"/>
                <a:ea typeface="+mj-ea"/>
                <a:cs typeface="Arial"/>
              </a:rPr>
              <a:t>175</a:t>
            </a:r>
            <a:r>
              <a:rPr lang="es-ES" sz="2400" dirty="0" smtClean="0">
                <a:solidFill>
                  <a:schemeClr val="bg1"/>
                </a:solidFill>
                <a:latin typeface="Arial"/>
                <a:ea typeface="+mj-ea"/>
                <a:cs typeface="Arial"/>
              </a:rPr>
              <a:t>° del CT: Infracciones relacionadas con la obligación de llevar Libros y/o Registros</a:t>
            </a:r>
            <a:endParaRPr lang="es-ES" sz="2400" dirty="0">
              <a:solidFill>
                <a:schemeClr val="bg1"/>
              </a:solidFill>
              <a:latin typeface="Arial"/>
              <a:ea typeface="+mj-ea"/>
              <a:cs typeface="Arial"/>
            </a:endParaRPr>
          </a:p>
        </p:txBody>
      </p:sp>
      <p:graphicFrame>
        <p:nvGraphicFramePr>
          <p:cNvPr id="5" name="4 Tabla"/>
          <p:cNvGraphicFramePr>
            <a:graphicFrameLocks noGrp="1"/>
          </p:cNvGraphicFramePr>
          <p:nvPr/>
        </p:nvGraphicFramePr>
        <p:xfrm>
          <a:off x="95188" y="1622736"/>
          <a:ext cx="8929720" cy="3997624"/>
        </p:xfrm>
        <a:graphic>
          <a:graphicData uri="http://schemas.openxmlformats.org/drawingml/2006/table">
            <a:tbl>
              <a:tblPr/>
              <a:tblGrid>
                <a:gridCol w="801394">
                  <a:extLst>
                    <a:ext uri="{9D8B030D-6E8A-4147-A177-3AD203B41FA5}">
                      <a16:colId xmlns:a16="http://schemas.microsoft.com/office/drawing/2014/main" val="20000"/>
                    </a:ext>
                  </a:extLst>
                </a:gridCol>
                <a:gridCol w="2364923">
                  <a:extLst>
                    <a:ext uri="{9D8B030D-6E8A-4147-A177-3AD203B41FA5}">
                      <a16:colId xmlns:a16="http://schemas.microsoft.com/office/drawing/2014/main" val="20001"/>
                    </a:ext>
                  </a:extLst>
                </a:gridCol>
                <a:gridCol w="671439">
                  <a:extLst>
                    <a:ext uri="{9D8B030D-6E8A-4147-A177-3AD203B41FA5}">
                      <a16:colId xmlns:a16="http://schemas.microsoft.com/office/drawing/2014/main" val="20002"/>
                    </a:ext>
                  </a:extLst>
                </a:gridCol>
                <a:gridCol w="672115">
                  <a:extLst>
                    <a:ext uri="{9D8B030D-6E8A-4147-A177-3AD203B41FA5}">
                      <a16:colId xmlns:a16="http://schemas.microsoft.com/office/drawing/2014/main" val="20003"/>
                    </a:ext>
                  </a:extLst>
                </a:gridCol>
                <a:gridCol w="671439">
                  <a:extLst>
                    <a:ext uri="{9D8B030D-6E8A-4147-A177-3AD203B41FA5}">
                      <a16:colId xmlns:a16="http://schemas.microsoft.com/office/drawing/2014/main" val="20004"/>
                    </a:ext>
                  </a:extLst>
                </a:gridCol>
                <a:gridCol w="671439">
                  <a:extLst>
                    <a:ext uri="{9D8B030D-6E8A-4147-A177-3AD203B41FA5}">
                      <a16:colId xmlns:a16="http://schemas.microsoft.com/office/drawing/2014/main" val="20005"/>
                    </a:ext>
                  </a:extLst>
                </a:gridCol>
                <a:gridCol w="771612">
                  <a:extLst>
                    <a:ext uri="{9D8B030D-6E8A-4147-A177-3AD203B41FA5}">
                      <a16:colId xmlns:a16="http://schemas.microsoft.com/office/drawing/2014/main" val="20006"/>
                    </a:ext>
                  </a:extLst>
                </a:gridCol>
                <a:gridCol w="671439">
                  <a:extLst>
                    <a:ext uri="{9D8B030D-6E8A-4147-A177-3AD203B41FA5}">
                      <a16:colId xmlns:a16="http://schemas.microsoft.com/office/drawing/2014/main" val="20007"/>
                    </a:ext>
                  </a:extLst>
                </a:gridCol>
                <a:gridCol w="816960">
                  <a:extLst>
                    <a:ext uri="{9D8B030D-6E8A-4147-A177-3AD203B41FA5}">
                      <a16:colId xmlns:a16="http://schemas.microsoft.com/office/drawing/2014/main" val="20008"/>
                    </a:ext>
                  </a:extLst>
                </a:gridCol>
                <a:gridCol w="816960">
                  <a:extLst>
                    <a:ext uri="{9D8B030D-6E8A-4147-A177-3AD203B41FA5}">
                      <a16:colId xmlns:a16="http://schemas.microsoft.com/office/drawing/2014/main" val="20009"/>
                    </a:ext>
                  </a:extLst>
                </a:gridCol>
              </a:tblGrid>
              <a:tr h="617594">
                <a:tc rowSpan="3">
                  <a:txBody>
                    <a:bodyPr/>
                    <a:lstStyle/>
                    <a:p>
                      <a:pPr algn="ctr">
                        <a:lnSpc>
                          <a:spcPct val="115000"/>
                        </a:lnSpc>
                        <a:spcAft>
                          <a:spcPts val="0"/>
                        </a:spcAft>
                      </a:pPr>
                      <a:r>
                        <a:rPr lang="es-PE" sz="1200" b="1" dirty="0">
                          <a:solidFill>
                            <a:srgbClr val="18338A"/>
                          </a:solidFill>
                          <a:latin typeface="Calibri"/>
                          <a:ea typeface="Calibri"/>
                          <a:cs typeface="Times New Roman"/>
                        </a:rPr>
                        <a:t>Infracción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200" b="1" dirty="0">
                          <a:solidFill>
                            <a:srgbClr val="18338A"/>
                          </a:solidFill>
                          <a:latin typeface="Calibri"/>
                          <a:ea typeface="Calibri"/>
                          <a:cs typeface="Times New Roman"/>
                        </a:rPr>
                        <a:t>Descripción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200" b="1" dirty="0">
                          <a:solidFill>
                            <a:srgbClr val="18338A"/>
                          </a:solidFill>
                          <a:latin typeface="Calibri"/>
                          <a:ea typeface="Calibri"/>
                          <a:cs typeface="Times New Roman"/>
                        </a:rPr>
                        <a:t>Sanción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s-PE" sz="1200" b="1" dirty="0">
                          <a:solidFill>
                            <a:srgbClr val="18338A"/>
                          </a:solidFill>
                          <a:latin typeface="Calibri"/>
                          <a:ea typeface="Calibri"/>
                          <a:cs typeface="Times New Roman"/>
                        </a:rPr>
                        <a:t>Sanción según tabla</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gridSpan="4">
                  <a:txBody>
                    <a:bodyPr/>
                    <a:lstStyle/>
                    <a:p>
                      <a:pPr algn="ctr">
                        <a:lnSpc>
                          <a:spcPct val="115000"/>
                        </a:lnSpc>
                        <a:spcAft>
                          <a:spcPts val="0"/>
                        </a:spcAft>
                      </a:pPr>
                      <a:r>
                        <a:rPr lang="es-PE" sz="1200" b="1" dirty="0">
                          <a:solidFill>
                            <a:srgbClr val="18338A"/>
                          </a:solidFill>
                          <a:latin typeface="Calibri"/>
                          <a:ea typeface="Calibri"/>
                          <a:cs typeface="Times New Roman"/>
                        </a:rPr>
                        <a:t>Forma de subsanar la infracción para gozar de la gradualidad</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308796">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a:lnSpc>
                          <a:spcPct val="115000"/>
                        </a:lnSpc>
                        <a:spcAft>
                          <a:spcPts val="0"/>
                        </a:spcAft>
                      </a:pPr>
                      <a:r>
                        <a:rPr lang="es-PE" sz="1200" b="1" dirty="0">
                          <a:solidFill>
                            <a:srgbClr val="18338A"/>
                          </a:solidFill>
                          <a:latin typeface="Calibri"/>
                          <a:ea typeface="Calibri"/>
                          <a:cs typeface="Times New Roman"/>
                        </a:rPr>
                        <a:t>I</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200" b="1" dirty="0">
                          <a:solidFill>
                            <a:srgbClr val="18338A"/>
                          </a:solidFill>
                          <a:latin typeface="Calibri"/>
                          <a:ea typeface="Calibri"/>
                          <a:cs typeface="Times New Roman"/>
                        </a:rPr>
                        <a:t>II</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200" b="1" dirty="0">
                          <a:solidFill>
                            <a:srgbClr val="18338A"/>
                          </a:solidFill>
                          <a:latin typeface="Calibri"/>
                          <a:ea typeface="Calibri"/>
                          <a:cs typeface="Times New Roman"/>
                        </a:rPr>
                        <a:t>III</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ctr">
                        <a:lnSpc>
                          <a:spcPct val="115000"/>
                        </a:lnSpc>
                        <a:spcAft>
                          <a:spcPts val="0"/>
                        </a:spcAft>
                      </a:pPr>
                      <a:r>
                        <a:rPr lang="es-PE" sz="1200" b="1">
                          <a:solidFill>
                            <a:srgbClr val="18338A"/>
                          </a:solidFill>
                          <a:latin typeface="Calibri"/>
                          <a:ea typeface="Calibri"/>
                          <a:cs typeface="Times New Roman"/>
                        </a:rPr>
                        <a:t>Voluntaria</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gridSpan="2">
                  <a:txBody>
                    <a:bodyPr/>
                    <a:lstStyle/>
                    <a:p>
                      <a:pPr algn="ctr">
                        <a:lnSpc>
                          <a:spcPct val="115000"/>
                        </a:lnSpc>
                        <a:spcAft>
                          <a:spcPts val="0"/>
                        </a:spcAft>
                      </a:pPr>
                      <a:r>
                        <a:rPr lang="es-PE" sz="1200" b="1">
                          <a:solidFill>
                            <a:srgbClr val="18338A"/>
                          </a:solidFill>
                          <a:latin typeface="Calibri"/>
                          <a:ea typeface="Calibri"/>
                          <a:cs typeface="Times New Roman"/>
                        </a:rPr>
                        <a:t>Inducida</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extLst>
                  <a:ext uri="{0D108BD9-81ED-4DB2-BD59-A6C34878D82A}">
                    <a16:rowId xmlns:a16="http://schemas.microsoft.com/office/drawing/2014/main" val="10001"/>
                  </a:ext>
                </a:extLst>
              </a:tr>
              <a:tr h="617594">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PE" sz="1200" b="1" dirty="0">
                          <a:solidFill>
                            <a:srgbClr val="18338A"/>
                          </a:solidFill>
                          <a:latin typeface="Calibri"/>
                          <a:ea typeface="Calibri"/>
                          <a:cs typeface="Times New Roman"/>
                        </a:rPr>
                        <a:t>Sin pago</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200" b="1" dirty="0">
                          <a:solidFill>
                            <a:srgbClr val="18338A"/>
                          </a:solidFill>
                          <a:latin typeface="Calibri"/>
                          <a:ea typeface="Calibri"/>
                          <a:cs typeface="Times New Roman"/>
                        </a:rPr>
                        <a:t>Con pago</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200" b="1" dirty="0">
                          <a:solidFill>
                            <a:srgbClr val="18338A"/>
                          </a:solidFill>
                          <a:latin typeface="Calibri"/>
                          <a:ea typeface="Calibri"/>
                          <a:cs typeface="Times New Roman"/>
                        </a:rPr>
                        <a:t>Sin pago</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s-PE" sz="1200" b="1" dirty="0">
                          <a:solidFill>
                            <a:srgbClr val="18338A"/>
                          </a:solidFill>
                          <a:latin typeface="Calibri"/>
                          <a:ea typeface="Calibri"/>
                          <a:cs typeface="Times New Roman"/>
                        </a:rPr>
                        <a:t>Con pago</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2027916">
                <a:tc>
                  <a:txBody>
                    <a:bodyPr/>
                    <a:lstStyle/>
                    <a:p>
                      <a:pPr algn="ctr">
                        <a:lnSpc>
                          <a:spcPct val="115000"/>
                        </a:lnSpc>
                        <a:spcAft>
                          <a:spcPts val="0"/>
                        </a:spcAft>
                      </a:pPr>
                      <a:r>
                        <a:rPr lang="es-PE" sz="1600" dirty="0">
                          <a:solidFill>
                            <a:srgbClr val="18338A"/>
                          </a:solidFill>
                          <a:latin typeface="Calibri"/>
                          <a:ea typeface="Calibri"/>
                          <a:cs typeface="Times New Roman"/>
                        </a:rPr>
                        <a:t>Artículo 175, </a:t>
                      </a:r>
                      <a:r>
                        <a:rPr lang="es-PE" sz="1600" dirty="0" err="1">
                          <a:solidFill>
                            <a:srgbClr val="18338A"/>
                          </a:solidFill>
                          <a:latin typeface="Calibri"/>
                          <a:ea typeface="Calibri"/>
                          <a:cs typeface="Times New Roman"/>
                        </a:rPr>
                        <a:t>num.</a:t>
                      </a:r>
                      <a:r>
                        <a:rPr lang="es-PE" sz="1600" dirty="0">
                          <a:solidFill>
                            <a:srgbClr val="18338A"/>
                          </a:solidFill>
                          <a:latin typeface="Calibri"/>
                          <a:ea typeface="Calibri"/>
                          <a:cs typeface="Times New Roman"/>
                        </a:rPr>
                        <a:t> 1</a:t>
                      </a:r>
                      <a:endParaRPr lang="es-PE" sz="18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PE" sz="1400" b="1" u="sng" dirty="0">
                          <a:solidFill>
                            <a:srgbClr val="18338A"/>
                          </a:solidFill>
                          <a:latin typeface="Verdana"/>
                          <a:ea typeface="Calibri"/>
                          <a:cs typeface="Times New Roman"/>
                        </a:rPr>
                        <a:t>Omitir llevar</a:t>
                      </a:r>
                      <a:r>
                        <a:rPr lang="es-PE" sz="1400" b="1" dirty="0">
                          <a:solidFill>
                            <a:srgbClr val="18338A"/>
                          </a:solidFill>
                          <a:latin typeface="Verdana"/>
                          <a:ea typeface="Calibri"/>
                          <a:cs typeface="Times New Roman"/>
                        </a:rPr>
                        <a:t> </a:t>
                      </a:r>
                      <a:r>
                        <a:rPr lang="es-PE" sz="1400" dirty="0">
                          <a:solidFill>
                            <a:srgbClr val="18338A"/>
                          </a:solidFill>
                          <a:latin typeface="Verdana"/>
                          <a:ea typeface="Calibri"/>
                          <a:cs typeface="Times New Roman"/>
                        </a:rPr>
                        <a:t>los libros de contabilidad, u otros libros y/o registros exigidos por las leyes, reglamentos o por Resolución de Superintendencia de la SUNAT u otros medios de control exigidos por las leyes y reglamentos.</a:t>
                      </a:r>
                      <a:endParaRPr lang="es-PE" sz="16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Multa: </a:t>
                      </a:r>
                      <a:r>
                        <a:rPr lang="es-PE" sz="1600" dirty="0">
                          <a:solidFill>
                            <a:srgbClr val="18338A"/>
                          </a:solidFill>
                          <a:latin typeface="Calibri"/>
                          <a:ea typeface="Calibri"/>
                          <a:cs typeface="Times New Roman"/>
                        </a:rPr>
                        <a:t>tabla I, II y III</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0.6 </a:t>
                      </a:r>
                      <a:r>
                        <a:rPr lang="es-PE" sz="1600" dirty="0" smtClean="0">
                          <a:solidFill>
                            <a:srgbClr val="18338A"/>
                          </a:solidFill>
                          <a:latin typeface="Calibri"/>
                          <a:ea typeface="Calibri"/>
                          <a:cs typeface="Times New Roman"/>
                        </a:rPr>
                        <a:t>% de </a:t>
                      </a:r>
                      <a:r>
                        <a:rPr lang="es-PE" sz="1600" dirty="0">
                          <a:solidFill>
                            <a:srgbClr val="18338A"/>
                          </a:solidFill>
                          <a:latin typeface="Calibri"/>
                          <a:ea typeface="Calibri"/>
                          <a:cs typeface="Times New Roman"/>
                        </a:rPr>
                        <a:t>los IN</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0.6 </a:t>
                      </a:r>
                      <a:r>
                        <a:rPr lang="es-PE" sz="1600" dirty="0" smtClean="0">
                          <a:solidFill>
                            <a:srgbClr val="18338A"/>
                          </a:solidFill>
                          <a:latin typeface="Calibri"/>
                          <a:ea typeface="Calibri"/>
                          <a:cs typeface="Times New Roman"/>
                        </a:rPr>
                        <a:t>% de </a:t>
                      </a:r>
                      <a:r>
                        <a:rPr lang="es-PE" sz="1600" dirty="0">
                          <a:solidFill>
                            <a:srgbClr val="18338A"/>
                          </a:solidFill>
                          <a:latin typeface="Calibri"/>
                          <a:ea typeface="Calibri"/>
                          <a:cs typeface="Times New Roman"/>
                        </a:rPr>
                        <a:t>los IN</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0.6 </a:t>
                      </a:r>
                      <a:r>
                        <a:rPr lang="es-PE" sz="1600" dirty="0" smtClean="0">
                          <a:solidFill>
                            <a:srgbClr val="18338A"/>
                          </a:solidFill>
                          <a:latin typeface="Calibri"/>
                          <a:ea typeface="Calibri"/>
                          <a:cs typeface="Times New Roman"/>
                        </a:rPr>
                        <a:t>% de </a:t>
                      </a:r>
                      <a:r>
                        <a:rPr lang="es-PE" sz="1600" dirty="0">
                          <a:solidFill>
                            <a:srgbClr val="18338A"/>
                          </a:solidFill>
                          <a:latin typeface="Calibri"/>
                          <a:ea typeface="Calibri"/>
                          <a:cs typeface="Times New Roman"/>
                        </a:rPr>
                        <a:t>los I o cierre</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PE" sz="1600" dirty="0">
                          <a:solidFill>
                            <a:srgbClr val="18338A"/>
                          </a:solidFill>
                          <a:latin typeface="Calibri"/>
                          <a:ea typeface="Calibri"/>
                          <a:cs typeface="Times New Roman"/>
                        </a:rPr>
                        <a:t>No aplicable</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115000"/>
                        </a:lnSpc>
                        <a:spcAft>
                          <a:spcPts val="0"/>
                        </a:spcAft>
                      </a:pPr>
                      <a:r>
                        <a:rPr lang="es-PE" sz="1600" dirty="0">
                          <a:solidFill>
                            <a:srgbClr val="18338A"/>
                          </a:solidFill>
                          <a:latin typeface="Calibri"/>
                          <a:ea typeface="Calibri"/>
                          <a:cs typeface="Times New Roman"/>
                        </a:rPr>
                        <a:t>50%</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80%</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5 CuadroTexto"/>
          <p:cNvSpPr txBox="1"/>
          <p:nvPr/>
        </p:nvSpPr>
        <p:spPr>
          <a:xfrm>
            <a:off x="99950" y="5799200"/>
            <a:ext cx="5184576" cy="938719"/>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sz="1100" dirty="0" smtClean="0">
                <a:solidFill>
                  <a:schemeClr val="bg1"/>
                </a:solidFill>
                <a:latin typeface="Tahoma"/>
              </a:rPr>
              <a:t>IN: </a:t>
            </a:r>
            <a:r>
              <a:rPr lang="es-ES" sz="1100" b="0" dirty="0" smtClean="0">
                <a:solidFill>
                  <a:schemeClr val="bg1"/>
                </a:solidFill>
                <a:latin typeface="Tahoma"/>
              </a:rPr>
              <a:t>Total de Ventas Netas y/o ingresos por servicios y otros ingresos gravables y no gravables o ingresos netos o rentas netas comprendidos en un ejercicio gravable.</a:t>
            </a:r>
          </a:p>
          <a:p>
            <a:pPr algn="just"/>
            <a:r>
              <a:rPr lang="es-PE" sz="1100" b="0" dirty="0" smtClean="0">
                <a:solidFill>
                  <a:schemeClr val="bg1"/>
                </a:solidFill>
                <a:latin typeface="Tahoma"/>
              </a:rPr>
              <a:t>Nota 10: </a:t>
            </a:r>
            <a:r>
              <a:rPr lang="es-ES" sz="1100" b="0" dirty="0" smtClean="0">
                <a:solidFill>
                  <a:schemeClr val="bg1"/>
                </a:solidFill>
                <a:latin typeface="Tahoma"/>
              </a:rPr>
              <a:t>Cuando la sanción </a:t>
            </a:r>
            <a:r>
              <a:rPr lang="es-PE" sz="1100" b="0" dirty="0" smtClean="0">
                <a:solidFill>
                  <a:schemeClr val="bg1"/>
                </a:solidFill>
                <a:latin typeface="Tahoma"/>
              </a:rPr>
              <a:t>aplicada se calcule en función a los IN anuales no podrá ser menor a 10% de la UIT ni mayor a 25 UIT.</a:t>
            </a:r>
            <a:endParaRPr lang="es-ES" sz="1100" b="0" dirty="0" smtClean="0">
              <a:solidFill>
                <a:schemeClr val="bg1"/>
              </a:solidFill>
              <a:latin typeface="Tahoma"/>
            </a:endParaRPr>
          </a:p>
        </p:txBody>
      </p:sp>
      <p:sp>
        <p:nvSpPr>
          <p:cNvPr id="7" name="6 Rectángulo"/>
          <p:cNvSpPr/>
          <p:nvPr/>
        </p:nvSpPr>
        <p:spPr>
          <a:xfrm>
            <a:off x="5387838" y="5799200"/>
            <a:ext cx="3600400" cy="9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800" b="1" dirty="0" smtClean="0">
                <a:solidFill>
                  <a:srgbClr val="18338A"/>
                </a:solidFill>
              </a:rPr>
              <a:t>¿Aplica este numeral si el contribuyente sigue llevando su RVI  de manera física?</a:t>
            </a:r>
            <a:endParaRPr lang="es-PE" sz="1800" b="1" dirty="0">
              <a:solidFill>
                <a:srgbClr val="18338A"/>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2875" y="1448775"/>
          <a:ext cx="8858280" cy="4508574"/>
        </p:xfrm>
        <a:graphic>
          <a:graphicData uri="http://schemas.openxmlformats.org/drawingml/2006/table">
            <a:tbl>
              <a:tblPr/>
              <a:tblGrid>
                <a:gridCol w="794983">
                  <a:extLst>
                    <a:ext uri="{9D8B030D-6E8A-4147-A177-3AD203B41FA5}">
                      <a16:colId xmlns:a16="http://schemas.microsoft.com/office/drawing/2014/main" val="20000"/>
                    </a:ext>
                  </a:extLst>
                </a:gridCol>
                <a:gridCol w="2346004">
                  <a:extLst>
                    <a:ext uri="{9D8B030D-6E8A-4147-A177-3AD203B41FA5}">
                      <a16:colId xmlns:a16="http://schemas.microsoft.com/office/drawing/2014/main" val="20001"/>
                    </a:ext>
                  </a:extLst>
                </a:gridCol>
                <a:gridCol w="666067">
                  <a:extLst>
                    <a:ext uri="{9D8B030D-6E8A-4147-A177-3AD203B41FA5}">
                      <a16:colId xmlns:a16="http://schemas.microsoft.com/office/drawing/2014/main" val="20002"/>
                    </a:ext>
                  </a:extLst>
                </a:gridCol>
                <a:gridCol w="666738">
                  <a:extLst>
                    <a:ext uri="{9D8B030D-6E8A-4147-A177-3AD203B41FA5}">
                      <a16:colId xmlns:a16="http://schemas.microsoft.com/office/drawing/2014/main" val="20003"/>
                    </a:ext>
                  </a:extLst>
                </a:gridCol>
                <a:gridCol w="666067">
                  <a:extLst>
                    <a:ext uri="{9D8B030D-6E8A-4147-A177-3AD203B41FA5}">
                      <a16:colId xmlns:a16="http://schemas.microsoft.com/office/drawing/2014/main" val="20004"/>
                    </a:ext>
                  </a:extLst>
                </a:gridCol>
                <a:gridCol w="666067">
                  <a:extLst>
                    <a:ext uri="{9D8B030D-6E8A-4147-A177-3AD203B41FA5}">
                      <a16:colId xmlns:a16="http://schemas.microsoft.com/office/drawing/2014/main" val="20005"/>
                    </a:ext>
                  </a:extLst>
                </a:gridCol>
                <a:gridCol w="765439">
                  <a:extLst>
                    <a:ext uri="{9D8B030D-6E8A-4147-A177-3AD203B41FA5}">
                      <a16:colId xmlns:a16="http://schemas.microsoft.com/office/drawing/2014/main" val="20006"/>
                    </a:ext>
                  </a:extLst>
                </a:gridCol>
                <a:gridCol w="666067">
                  <a:extLst>
                    <a:ext uri="{9D8B030D-6E8A-4147-A177-3AD203B41FA5}">
                      <a16:colId xmlns:a16="http://schemas.microsoft.com/office/drawing/2014/main" val="20007"/>
                    </a:ext>
                  </a:extLst>
                </a:gridCol>
                <a:gridCol w="810424">
                  <a:extLst>
                    <a:ext uri="{9D8B030D-6E8A-4147-A177-3AD203B41FA5}">
                      <a16:colId xmlns:a16="http://schemas.microsoft.com/office/drawing/2014/main" val="20008"/>
                    </a:ext>
                  </a:extLst>
                </a:gridCol>
                <a:gridCol w="810424">
                  <a:extLst>
                    <a:ext uri="{9D8B030D-6E8A-4147-A177-3AD203B41FA5}">
                      <a16:colId xmlns:a16="http://schemas.microsoft.com/office/drawing/2014/main" val="20009"/>
                    </a:ext>
                  </a:extLst>
                </a:gridCol>
              </a:tblGrid>
              <a:tr h="412750">
                <a:tc rowSpan="3">
                  <a:txBody>
                    <a:bodyPr/>
                    <a:lstStyle/>
                    <a:p>
                      <a:pPr algn="ctr">
                        <a:lnSpc>
                          <a:spcPct val="115000"/>
                        </a:lnSpc>
                        <a:spcAft>
                          <a:spcPts val="0"/>
                        </a:spcAft>
                      </a:pPr>
                      <a:r>
                        <a:rPr lang="es-PE" sz="1200" b="1" dirty="0">
                          <a:solidFill>
                            <a:srgbClr val="18338A"/>
                          </a:solidFill>
                          <a:latin typeface="Calibri"/>
                          <a:ea typeface="Calibri"/>
                          <a:cs typeface="Times New Roman"/>
                        </a:rPr>
                        <a:t>Infracción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200" b="1" dirty="0">
                          <a:solidFill>
                            <a:srgbClr val="18338A"/>
                          </a:solidFill>
                          <a:latin typeface="Calibri"/>
                          <a:ea typeface="Calibri"/>
                          <a:cs typeface="Times New Roman"/>
                        </a:rPr>
                        <a:t>Descripción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200" b="1">
                          <a:solidFill>
                            <a:srgbClr val="18338A"/>
                          </a:solidFill>
                          <a:latin typeface="Calibri"/>
                          <a:ea typeface="Calibri"/>
                          <a:cs typeface="Times New Roman"/>
                        </a:rPr>
                        <a:t>Sanción</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s-PE" sz="1200" b="1" dirty="0">
                          <a:solidFill>
                            <a:srgbClr val="18338A"/>
                          </a:solidFill>
                          <a:latin typeface="Calibri"/>
                          <a:ea typeface="Calibri"/>
                          <a:cs typeface="Times New Roman"/>
                        </a:rPr>
                        <a:t>Sanción según tabla</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gridSpan="4">
                  <a:txBody>
                    <a:bodyPr/>
                    <a:lstStyle/>
                    <a:p>
                      <a:pPr algn="ctr">
                        <a:lnSpc>
                          <a:spcPct val="115000"/>
                        </a:lnSpc>
                        <a:spcAft>
                          <a:spcPts val="0"/>
                        </a:spcAft>
                      </a:pPr>
                      <a:r>
                        <a:rPr lang="es-PE" sz="1200" b="1" dirty="0">
                          <a:solidFill>
                            <a:srgbClr val="18338A"/>
                          </a:solidFill>
                          <a:latin typeface="Calibri"/>
                          <a:ea typeface="Calibri"/>
                          <a:cs typeface="Times New Roman"/>
                        </a:rPr>
                        <a:t>Forma de subsanar la infracción para gozar de la gradualidad</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249756">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a:lnSpc>
                          <a:spcPct val="115000"/>
                        </a:lnSpc>
                        <a:spcAft>
                          <a:spcPts val="0"/>
                        </a:spcAft>
                      </a:pPr>
                      <a:r>
                        <a:rPr lang="es-PE" sz="1200" b="1">
                          <a:solidFill>
                            <a:srgbClr val="18338A"/>
                          </a:solidFill>
                          <a:latin typeface="Calibri"/>
                          <a:ea typeface="Calibri"/>
                          <a:cs typeface="Times New Roman"/>
                        </a:rPr>
                        <a:t>I</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200" b="1">
                          <a:solidFill>
                            <a:srgbClr val="18338A"/>
                          </a:solidFill>
                          <a:latin typeface="Calibri"/>
                          <a:ea typeface="Calibri"/>
                          <a:cs typeface="Times New Roman"/>
                        </a:rPr>
                        <a:t>II</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200" b="1">
                          <a:solidFill>
                            <a:srgbClr val="18338A"/>
                          </a:solidFill>
                          <a:latin typeface="Calibri"/>
                          <a:ea typeface="Calibri"/>
                          <a:cs typeface="Times New Roman"/>
                        </a:rPr>
                        <a:t>III</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ctr">
                        <a:lnSpc>
                          <a:spcPct val="115000"/>
                        </a:lnSpc>
                        <a:spcAft>
                          <a:spcPts val="0"/>
                        </a:spcAft>
                      </a:pPr>
                      <a:r>
                        <a:rPr lang="es-PE" sz="1200" b="1">
                          <a:solidFill>
                            <a:srgbClr val="18338A"/>
                          </a:solidFill>
                          <a:latin typeface="Calibri"/>
                          <a:ea typeface="Calibri"/>
                          <a:cs typeface="Times New Roman"/>
                        </a:rPr>
                        <a:t>Voluntaria</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gridSpan="2">
                  <a:txBody>
                    <a:bodyPr/>
                    <a:lstStyle/>
                    <a:p>
                      <a:pPr algn="ctr">
                        <a:lnSpc>
                          <a:spcPct val="115000"/>
                        </a:lnSpc>
                        <a:spcAft>
                          <a:spcPts val="0"/>
                        </a:spcAft>
                      </a:pPr>
                      <a:r>
                        <a:rPr lang="es-PE" sz="1200" b="1">
                          <a:solidFill>
                            <a:srgbClr val="18338A"/>
                          </a:solidFill>
                          <a:latin typeface="Calibri"/>
                          <a:ea typeface="Calibri"/>
                          <a:cs typeface="Times New Roman"/>
                        </a:rPr>
                        <a:t>Inducida</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extLst>
                  <a:ext uri="{0D108BD9-81ED-4DB2-BD59-A6C34878D82A}">
                    <a16:rowId xmlns:a16="http://schemas.microsoft.com/office/drawing/2014/main" val="10001"/>
                  </a:ext>
                </a:extLst>
              </a:tr>
              <a:tr h="349280">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PE" sz="1200" b="1">
                          <a:solidFill>
                            <a:srgbClr val="18338A"/>
                          </a:solidFill>
                          <a:latin typeface="Calibri"/>
                          <a:ea typeface="Calibri"/>
                          <a:cs typeface="Times New Roman"/>
                        </a:rPr>
                        <a:t>Sin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200" b="1">
                          <a:solidFill>
                            <a:srgbClr val="18338A"/>
                          </a:solidFill>
                          <a:latin typeface="Calibri"/>
                          <a:ea typeface="Calibri"/>
                          <a:cs typeface="Times New Roman"/>
                        </a:rPr>
                        <a:t>Con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200" b="1">
                          <a:solidFill>
                            <a:srgbClr val="18338A"/>
                          </a:solidFill>
                          <a:latin typeface="Calibri"/>
                          <a:ea typeface="Calibri"/>
                          <a:cs typeface="Times New Roman"/>
                        </a:rPr>
                        <a:t>Sin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s-PE" sz="1200" b="1">
                          <a:solidFill>
                            <a:srgbClr val="18338A"/>
                          </a:solidFill>
                          <a:latin typeface="Calibri"/>
                          <a:ea typeface="Calibri"/>
                          <a:cs typeface="Times New Roman"/>
                        </a:rPr>
                        <a:t>Con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2724619">
                <a:tc>
                  <a:txBody>
                    <a:bodyPr/>
                    <a:lstStyle/>
                    <a:p>
                      <a:pPr algn="ctr">
                        <a:lnSpc>
                          <a:spcPct val="115000"/>
                        </a:lnSpc>
                        <a:spcAft>
                          <a:spcPts val="0"/>
                        </a:spcAft>
                      </a:pPr>
                      <a:r>
                        <a:rPr lang="es-PE" sz="1400" dirty="0">
                          <a:solidFill>
                            <a:srgbClr val="18338A"/>
                          </a:solidFill>
                          <a:latin typeface="Calibri"/>
                          <a:ea typeface="Calibri"/>
                          <a:cs typeface="Times New Roman"/>
                        </a:rPr>
                        <a:t>Artículo 175, </a:t>
                      </a:r>
                      <a:r>
                        <a:rPr lang="es-PE" sz="1400" dirty="0" err="1">
                          <a:solidFill>
                            <a:srgbClr val="18338A"/>
                          </a:solidFill>
                          <a:latin typeface="Calibri"/>
                          <a:ea typeface="Calibri"/>
                          <a:cs typeface="Times New Roman"/>
                        </a:rPr>
                        <a:t>num.</a:t>
                      </a:r>
                      <a:r>
                        <a:rPr lang="es-PE" sz="1400" dirty="0">
                          <a:solidFill>
                            <a:srgbClr val="18338A"/>
                          </a:solidFill>
                          <a:latin typeface="Calibri"/>
                          <a:ea typeface="Calibri"/>
                          <a:cs typeface="Times New Roman"/>
                        </a:rPr>
                        <a:t> 2</a:t>
                      </a:r>
                      <a:endParaRPr lang="es-PE" sz="16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PE" sz="1300" b="1" u="sng" dirty="0">
                          <a:solidFill>
                            <a:srgbClr val="18338A"/>
                          </a:solidFill>
                          <a:latin typeface="Verdana"/>
                          <a:ea typeface="Calibri"/>
                          <a:cs typeface="Times New Roman"/>
                        </a:rPr>
                        <a:t>Llevar</a:t>
                      </a:r>
                      <a:r>
                        <a:rPr lang="es-PE" sz="1300" dirty="0">
                          <a:solidFill>
                            <a:srgbClr val="18338A"/>
                          </a:solidFill>
                          <a:latin typeface="Verdana"/>
                          <a:ea typeface="Calibri"/>
                          <a:cs typeface="Times New Roman"/>
                        </a:rPr>
                        <a:t> los libros de contabilidad, u otros libros y/o registros exigidos por las leyes, reglamentos o por Resolución de Superintendencia de la SUNAT, el registro almacenable de información básica u otros medios de control exigidos por las leyes y reglamentos; </a:t>
                      </a:r>
                      <a:r>
                        <a:rPr lang="es-PE" sz="1300" u="sng" dirty="0">
                          <a:solidFill>
                            <a:srgbClr val="18338A"/>
                          </a:solidFill>
                          <a:latin typeface="Verdana"/>
                          <a:ea typeface="Calibri"/>
                          <a:cs typeface="Times New Roman"/>
                        </a:rPr>
                        <a:t>sin observar la forma y condiciones establecidas en las normas correspondientes.</a:t>
                      </a:r>
                      <a:endParaRPr lang="es-PE" sz="1300" u="sng"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Multa: </a:t>
                      </a:r>
                      <a:r>
                        <a:rPr lang="es-PE" sz="1600" dirty="0">
                          <a:solidFill>
                            <a:srgbClr val="18338A"/>
                          </a:solidFill>
                          <a:latin typeface="Calibri"/>
                          <a:ea typeface="Calibri"/>
                          <a:cs typeface="Times New Roman"/>
                        </a:rPr>
                        <a:t>tabla I, II y III</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0.3% </a:t>
                      </a:r>
                      <a:r>
                        <a:rPr lang="es-PE" sz="1600" dirty="0">
                          <a:solidFill>
                            <a:srgbClr val="18338A"/>
                          </a:solidFill>
                          <a:latin typeface="Calibri"/>
                          <a:ea typeface="Calibri"/>
                          <a:cs typeface="Times New Roman"/>
                        </a:rPr>
                        <a:t>de los IN</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0.3% </a:t>
                      </a:r>
                      <a:r>
                        <a:rPr lang="es-PE" sz="1600" dirty="0">
                          <a:solidFill>
                            <a:srgbClr val="18338A"/>
                          </a:solidFill>
                          <a:latin typeface="Calibri"/>
                          <a:ea typeface="Calibri"/>
                          <a:cs typeface="Times New Roman"/>
                        </a:rPr>
                        <a:t>de los IN</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0.3% </a:t>
                      </a:r>
                      <a:r>
                        <a:rPr lang="es-PE" sz="1600" dirty="0">
                          <a:solidFill>
                            <a:srgbClr val="18338A"/>
                          </a:solidFill>
                          <a:latin typeface="Calibri"/>
                          <a:ea typeface="Calibri"/>
                          <a:cs typeface="Times New Roman"/>
                        </a:rPr>
                        <a:t>de los I o cierre</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PE" sz="1600" dirty="0">
                          <a:solidFill>
                            <a:srgbClr val="18338A"/>
                          </a:solidFill>
                          <a:latin typeface="Calibri"/>
                          <a:ea typeface="Calibri"/>
                          <a:cs typeface="Times New Roman"/>
                        </a:rPr>
                        <a:t>No se aplica el pago</a:t>
                      </a:r>
                    </a:p>
                    <a:p>
                      <a:pPr algn="ctr">
                        <a:lnSpc>
                          <a:spcPct val="115000"/>
                        </a:lnSpc>
                        <a:spcAft>
                          <a:spcPts val="0"/>
                        </a:spcAft>
                      </a:pPr>
                      <a:r>
                        <a:rPr lang="es-PE" sz="1600" dirty="0">
                          <a:solidFill>
                            <a:srgbClr val="18338A"/>
                          </a:solidFill>
                          <a:latin typeface="Calibri"/>
                          <a:ea typeface="Calibri"/>
                          <a:cs typeface="Times New Roman"/>
                        </a:rPr>
                        <a:t>100% de rebaja</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115000"/>
                        </a:lnSpc>
                        <a:spcAft>
                          <a:spcPts val="0"/>
                        </a:spcAft>
                      </a:pPr>
                      <a:r>
                        <a:rPr lang="es-PE" sz="1600" dirty="0">
                          <a:solidFill>
                            <a:srgbClr val="18338A"/>
                          </a:solidFill>
                          <a:latin typeface="Calibri"/>
                          <a:ea typeface="Calibri"/>
                          <a:cs typeface="Times New Roman"/>
                        </a:rPr>
                        <a:t>50%</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80%</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3 Flecha izquierda"/>
          <p:cNvSpPr/>
          <p:nvPr/>
        </p:nvSpPr>
        <p:spPr>
          <a:xfrm>
            <a:off x="3491880" y="4971487"/>
            <a:ext cx="1071570" cy="944796"/>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defRPr/>
            </a:pPr>
            <a:endParaRPr lang="es-PE"/>
          </a:p>
        </p:txBody>
      </p:sp>
      <p:sp>
        <p:nvSpPr>
          <p:cNvPr id="6" name="5 CuadroTexto"/>
          <p:cNvSpPr txBox="1"/>
          <p:nvPr/>
        </p:nvSpPr>
        <p:spPr>
          <a:xfrm>
            <a:off x="107504" y="6051607"/>
            <a:ext cx="5112568" cy="738664"/>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PE" sz="1400" dirty="0" smtClean="0">
                <a:solidFill>
                  <a:schemeClr val="bg1"/>
                </a:solidFill>
                <a:latin typeface="Tahoma"/>
              </a:rPr>
              <a:t>Nota 11: Cuando la sanción aplicada se calcule en función a los IN anuales no podrá ser menor a 10% de la UIT ni mayor a 12 UIT.</a:t>
            </a:r>
            <a:endParaRPr lang="es-ES" sz="1400" dirty="0" smtClean="0">
              <a:solidFill>
                <a:schemeClr val="bg1"/>
              </a:solidFill>
              <a:latin typeface="Tahoma"/>
            </a:endParaRPr>
          </a:p>
        </p:txBody>
      </p:sp>
      <p:sp>
        <p:nvSpPr>
          <p:cNvPr id="7" name="6 Rectángulo"/>
          <p:cNvSpPr/>
          <p:nvPr/>
        </p:nvSpPr>
        <p:spPr>
          <a:xfrm>
            <a:off x="5364088" y="6051607"/>
            <a:ext cx="3600400"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solidFill>
                  <a:srgbClr val="18338A"/>
                </a:solidFill>
              </a:rPr>
              <a:t>¿Aplica este numeral si el contribuyente sigue llevando su RVI  de manera física?</a:t>
            </a:r>
            <a:endParaRPr lang="es-PE" b="1" dirty="0">
              <a:solidFill>
                <a:srgbClr val="18338A"/>
              </a:solidFill>
            </a:endParaRPr>
          </a:p>
        </p:txBody>
      </p:sp>
      <p:sp>
        <p:nvSpPr>
          <p:cNvPr id="8" name="Rectangle 24"/>
          <p:cNvSpPr>
            <a:spLocks noChangeArrowheads="1"/>
          </p:cNvSpPr>
          <p:nvPr/>
        </p:nvSpPr>
        <p:spPr bwMode="auto">
          <a:xfrm>
            <a:off x="210788" y="332509"/>
            <a:ext cx="6617525" cy="990600"/>
          </a:xfrm>
          <a:prstGeom prst="rect">
            <a:avLst/>
          </a:prstGeom>
          <a:noFill/>
          <a:ln w="9525">
            <a:noFill/>
            <a:miter lim="800000"/>
            <a:headEnd/>
            <a:tailEnd/>
          </a:ln>
        </p:spPr>
        <p:txBody>
          <a:bodyPr anchor="ctr"/>
          <a:lstStyle/>
          <a:p>
            <a:pPr algn="just"/>
            <a:r>
              <a:rPr lang="es-ES" sz="2400" dirty="0" smtClean="0">
                <a:solidFill>
                  <a:schemeClr val="bg1"/>
                </a:solidFill>
                <a:latin typeface="Arial"/>
                <a:ea typeface="+mj-ea"/>
                <a:cs typeface="Arial"/>
              </a:rPr>
              <a:t>Artículo </a:t>
            </a:r>
            <a:r>
              <a:rPr lang="es-ES" sz="2400" dirty="0">
                <a:solidFill>
                  <a:schemeClr val="bg1"/>
                </a:solidFill>
                <a:latin typeface="Arial"/>
                <a:ea typeface="+mj-ea"/>
                <a:cs typeface="Arial"/>
              </a:rPr>
              <a:t>175</a:t>
            </a:r>
            <a:r>
              <a:rPr lang="es-ES" sz="2400" dirty="0" smtClean="0">
                <a:solidFill>
                  <a:schemeClr val="bg1"/>
                </a:solidFill>
                <a:latin typeface="Arial"/>
                <a:ea typeface="+mj-ea"/>
                <a:cs typeface="Arial"/>
              </a:rPr>
              <a:t>° del CT: Infracciones relacionadas con la obligación de llevar Libros y/o Registros</a:t>
            </a:r>
            <a:endParaRPr lang="es-ES" sz="2400" dirty="0">
              <a:solidFill>
                <a:schemeClr val="bg1"/>
              </a:solidFill>
              <a:latin typeface="Arial"/>
              <a:ea typeface="+mj-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30054"/>
            <a:ext cx="7772400" cy="2438921"/>
          </a:xfrm>
        </p:spPr>
        <p:txBody>
          <a:bodyPr>
            <a:noAutofit/>
          </a:bodyPr>
          <a:lstStyle/>
          <a:p>
            <a:pPr algn="just"/>
            <a:r>
              <a:rPr lang="es-PE" sz="2000" b="0" cap="none" dirty="0" smtClean="0">
                <a:solidFill>
                  <a:schemeClr val="tx1"/>
                </a:solidFill>
                <a:ea typeface="+mn-ea"/>
              </a:rPr>
              <a:t>2.- No es un elemento que determine la pérdida del crédito fiscal, </a:t>
            </a:r>
            <a:r>
              <a:rPr lang="es-PE" sz="2000" u="sng" cap="none" dirty="0" smtClean="0">
                <a:solidFill>
                  <a:schemeClr val="tx1"/>
                </a:solidFill>
                <a:ea typeface="+mn-ea"/>
              </a:rPr>
              <a:t>siempre que la anotación de los comprobantes de pago</a:t>
            </a:r>
            <a:r>
              <a:rPr lang="es-PE" sz="2000" b="0" u="sng" cap="none" dirty="0" smtClean="0">
                <a:solidFill>
                  <a:schemeClr val="tx1"/>
                </a:solidFill>
                <a:ea typeface="+mn-ea"/>
              </a:rPr>
              <a:t> </a:t>
            </a:r>
            <a:r>
              <a:rPr lang="es-PE" sz="2000" b="0" cap="none" dirty="0" smtClean="0">
                <a:solidFill>
                  <a:schemeClr val="tx1"/>
                </a:solidFill>
                <a:ea typeface="+mn-ea"/>
              </a:rPr>
              <a:t>u otros documentos –en las hojas que correspondan al mes de emisión o del pago del impuesto o a los 12 meses siguientes– haya sido realizada en dicho registro de compras –manual o mecanizado– </a:t>
            </a:r>
            <a:r>
              <a:rPr lang="es-PE" sz="2000" u="sng" cap="none" dirty="0" smtClean="0">
                <a:solidFill>
                  <a:schemeClr val="tx1"/>
                </a:solidFill>
                <a:ea typeface="+mn-ea"/>
              </a:rPr>
              <a:t>antes de que la SUNAT requiera su exhibición.</a:t>
            </a:r>
          </a:p>
        </p:txBody>
      </p:sp>
      <p:sp>
        <p:nvSpPr>
          <p:cNvPr id="3" name="2 Marcador de texto"/>
          <p:cNvSpPr>
            <a:spLocks noGrp="1"/>
          </p:cNvSpPr>
          <p:nvPr>
            <p:ph type="body" idx="1"/>
          </p:nvPr>
        </p:nvSpPr>
        <p:spPr>
          <a:xfrm>
            <a:off x="722313" y="1651379"/>
            <a:ext cx="7772400" cy="1678675"/>
          </a:xfrm>
        </p:spPr>
        <p:txBody>
          <a:bodyPr>
            <a:normAutofit fontScale="92500" lnSpcReduction="20000"/>
          </a:bodyPr>
          <a:lstStyle/>
          <a:p>
            <a:pPr algn="just"/>
            <a:r>
              <a:rPr lang="es-PE" b="1" dirty="0" smtClean="0">
                <a:solidFill>
                  <a:schemeClr val="tx1"/>
                </a:solidFill>
              </a:rPr>
              <a:t>Los contribuyentes que, estando obligados a llevar su RCE, lo lleven en forma manual o computarizada :</a:t>
            </a:r>
          </a:p>
          <a:p>
            <a:pPr algn="just"/>
            <a:endParaRPr lang="es-PE" dirty="0" smtClean="0">
              <a:solidFill>
                <a:schemeClr val="tx1"/>
              </a:solidFill>
            </a:endParaRPr>
          </a:p>
          <a:p>
            <a:pPr algn="just"/>
            <a:r>
              <a:rPr lang="es-PE" dirty="0" smtClean="0">
                <a:solidFill>
                  <a:schemeClr val="tx1"/>
                </a:solidFill>
              </a:rPr>
              <a:t>1.- Incurrirán en la infracción prevista en el  </a:t>
            </a:r>
            <a:r>
              <a:rPr lang="es-PE" dirty="0" err="1" smtClean="0">
                <a:solidFill>
                  <a:schemeClr val="tx1"/>
                </a:solidFill>
              </a:rPr>
              <a:t>Num.</a:t>
            </a:r>
            <a:r>
              <a:rPr lang="es-PE" dirty="0" smtClean="0">
                <a:solidFill>
                  <a:schemeClr val="tx1"/>
                </a:solidFill>
              </a:rPr>
              <a:t> 2 del Art. 175 del Código Tributario (Lleva sin observar la forma y condiciones establecidas ).</a:t>
            </a:r>
          </a:p>
          <a:p>
            <a:endParaRPr lang="es-PE" dirty="0"/>
          </a:p>
        </p:txBody>
      </p:sp>
      <p:sp>
        <p:nvSpPr>
          <p:cNvPr id="4" name="3 Rectángulo"/>
          <p:cNvSpPr/>
          <p:nvPr/>
        </p:nvSpPr>
        <p:spPr>
          <a:xfrm>
            <a:off x="382137" y="614149"/>
            <a:ext cx="6101925" cy="461665"/>
          </a:xfrm>
          <a:prstGeom prst="rect">
            <a:avLst/>
          </a:prstGeom>
        </p:spPr>
        <p:txBody>
          <a:bodyPr wrap="square">
            <a:spAutoFit/>
          </a:bodyPr>
          <a:lstStyle/>
          <a:p>
            <a:r>
              <a:rPr lang="es-PE" sz="2400" b="1" u="sng" dirty="0" smtClean="0">
                <a:solidFill>
                  <a:schemeClr val="bg1"/>
                </a:solidFill>
                <a:latin typeface="Arial" pitchFamily="34" charset="0"/>
                <a:cs typeface="Arial" pitchFamily="34" charset="0"/>
              </a:rPr>
              <a:t>Informe N° 0161-2015-SUNAT/5D0000</a:t>
            </a:r>
            <a:endParaRPr lang="es-PE" sz="2400" dirty="0">
              <a:solidFill>
                <a:schemeClr val="bg1"/>
              </a:solidFill>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71438" y="1706619"/>
          <a:ext cx="8929720" cy="3670313"/>
        </p:xfrm>
        <a:graphic>
          <a:graphicData uri="http://schemas.openxmlformats.org/drawingml/2006/table">
            <a:tbl>
              <a:tblPr/>
              <a:tblGrid>
                <a:gridCol w="801394">
                  <a:extLst>
                    <a:ext uri="{9D8B030D-6E8A-4147-A177-3AD203B41FA5}">
                      <a16:colId xmlns:a16="http://schemas.microsoft.com/office/drawing/2014/main" val="20000"/>
                    </a:ext>
                  </a:extLst>
                </a:gridCol>
                <a:gridCol w="2364923">
                  <a:extLst>
                    <a:ext uri="{9D8B030D-6E8A-4147-A177-3AD203B41FA5}">
                      <a16:colId xmlns:a16="http://schemas.microsoft.com/office/drawing/2014/main" val="20001"/>
                    </a:ext>
                  </a:extLst>
                </a:gridCol>
                <a:gridCol w="671439">
                  <a:extLst>
                    <a:ext uri="{9D8B030D-6E8A-4147-A177-3AD203B41FA5}">
                      <a16:colId xmlns:a16="http://schemas.microsoft.com/office/drawing/2014/main" val="20002"/>
                    </a:ext>
                  </a:extLst>
                </a:gridCol>
                <a:gridCol w="672115">
                  <a:extLst>
                    <a:ext uri="{9D8B030D-6E8A-4147-A177-3AD203B41FA5}">
                      <a16:colId xmlns:a16="http://schemas.microsoft.com/office/drawing/2014/main" val="20003"/>
                    </a:ext>
                  </a:extLst>
                </a:gridCol>
                <a:gridCol w="671439">
                  <a:extLst>
                    <a:ext uri="{9D8B030D-6E8A-4147-A177-3AD203B41FA5}">
                      <a16:colId xmlns:a16="http://schemas.microsoft.com/office/drawing/2014/main" val="20004"/>
                    </a:ext>
                  </a:extLst>
                </a:gridCol>
                <a:gridCol w="671439">
                  <a:extLst>
                    <a:ext uri="{9D8B030D-6E8A-4147-A177-3AD203B41FA5}">
                      <a16:colId xmlns:a16="http://schemas.microsoft.com/office/drawing/2014/main" val="20005"/>
                    </a:ext>
                  </a:extLst>
                </a:gridCol>
                <a:gridCol w="771612">
                  <a:extLst>
                    <a:ext uri="{9D8B030D-6E8A-4147-A177-3AD203B41FA5}">
                      <a16:colId xmlns:a16="http://schemas.microsoft.com/office/drawing/2014/main" val="20006"/>
                    </a:ext>
                  </a:extLst>
                </a:gridCol>
                <a:gridCol w="671439">
                  <a:extLst>
                    <a:ext uri="{9D8B030D-6E8A-4147-A177-3AD203B41FA5}">
                      <a16:colId xmlns:a16="http://schemas.microsoft.com/office/drawing/2014/main" val="20007"/>
                    </a:ext>
                  </a:extLst>
                </a:gridCol>
                <a:gridCol w="816960">
                  <a:extLst>
                    <a:ext uri="{9D8B030D-6E8A-4147-A177-3AD203B41FA5}">
                      <a16:colId xmlns:a16="http://schemas.microsoft.com/office/drawing/2014/main" val="20008"/>
                    </a:ext>
                  </a:extLst>
                </a:gridCol>
                <a:gridCol w="816960">
                  <a:extLst>
                    <a:ext uri="{9D8B030D-6E8A-4147-A177-3AD203B41FA5}">
                      <a16:colId xmlns:a16="http://schemas.microsoft.com/office/drawing/2014/main" val="20009"/>
                    </a:ext>
                  </a:extLst>
                </a:gridCol>
              </a:tblGrid>
              <a:tr h="769019">
                <a:tc rowSpan="3">
                  <a:txBody>
                    <a:bodyPr/>
                    <a:lstStyle/>
                    <a:p>
                      <a:pPr algn="ctr">
                        <a:lnSpc>
                          <a:spcPct val="115000"/>
                        </a:lnSpc>
                        <a:spcAft>
                          <a:spcPts val="0"/>
                        </a:spcAft>
                      </a:pPr>
                      <a:r>
                        <a:rPr lang="es-PE" sz="1200" b="1" dirty="0">
                          <a:solidFill>
                            <a:srgbClr val="18338A"/>
                          </a:solidFill>
                          <a:latin typeface="Calibri"/>
                          <a:ea typeface="Calibri"/>
                          <a:cs typeface="Times New Roman"/>
                        </a:rPr>
                        <a:t>Infracción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200" b="1" dirty="0">
                          <a:solidFill>
                            <a:srgbClr val="18338A"/>
                          </a:solidFill>
                          <a:latin typeface="Calibri"/>
                          <a:ea typeface="Calibri"/>
                          <a:cs typeface="Times New Roman"/>
                        </a:rPr>
                        <a:t>Descripción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200" b="1" dirty="0">
                          <a:solidFill>
                            <a:srgbClr val="18338A"/>
                          </a:solidFill>
                          <a:latin typeface="Calibri"/>
                          <a:ea typeface="Calibri"/>
                          <a:cs typeface="Times New Roman"/>
                        </a:rPr>
                        <a:t>Sanción</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s-PE" sz="1200" b="1" dirty="0">
                          <a:solidFill>
                            <a:srgbClr val="18338A"/>
                          </a:solidFill>
                          <a:latin typeface="Calibri"/>
                          <a:ea typeface="Calibri"/>
                          <a:cs typeface="Times New Roman"/>
                        </a:rPr>
                        <a:t>Sanción según tabla</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gridSpan="4">
                  <a:txBody>
                    <a:bodyPr/>
                    <a:lstStyle/>
                    <a:p>
                      <a:pPr algn="ctr">
                        <a:lnSpc>
                          <a:spcPct val="115000"/>
                        </a:lnSpc>
                        <a:spcAft>
                          <a:spcPts val="0"/>
                        </a:spcAft>
                      </a:pPr>
                      <a:r>
                        <a:rPr lang="es-PE" sz="1200" b="1" dirty="0">
                          <a:solidFill>
                            <a:srgbClr val="18338A"/>
                          </a:solidFill>
                          <a:latin typeface="Calibri"/>
                          <a:ea typeface="Calibri"/>
                          <a:cs typeface="Times New Roman"/>
                        </a:rPr>
                        <a:t>Forma de subsanar la infracción para gozar de la gradualidad</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384507">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a:lnSpc>
                          <a:spcPct val="115000"/>
                        </a:lnSpc>
                        <a:spcAft>
                          <a:spcPts val="0"/>
                        </a:spcAft>
                      </a:pPr>
                      <a:r>
                        <a:rPr lang="es-PE" sz="1200" b="1" dirty="0">
                          <a:solidFill>
                            <a:srgbClr val="18338A"/>
                          </a:solidFill>
                          <a:latin typeface="Calibri"/>
                          <a:ea typeface="Calibri"/>
                          <a:cs typeface="Times New Roman"/>
                        </a:rPr>
                        <a:t>I</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200" b="1" dirty="0">
                          <a:solidFill>
                            <a:srgbClr val="18338A"/>
                          </a:solidFill>
                          <a:latin typeface="Calibri"/>
                          <a:ea typeface="Calibri"/>
                          <a:cs typeface="Times New Roman"/>
                        </a:rPr>
                        <a:t>II</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200" b="1" dirty="0">
                          <a:solidFill>
                            <a:srgbClr val="18338A"/>
                          </a:solidFill>
                          <a:latin typeface="Calibri"/>
                          <a:ea typeface="Calibri"/>
                          <a:cs typeface="Times New Roman"/>
                        </a:rPr>
                        <a:t>III</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ctr">
                        <a:lnSpc>
                          <a:spcPct val="115000"/>
                        </a:lnSpc>
                        <a:spcAft>
                          <a:spcPts val="0"/>
                        </a:spcAft>
                      </a:pPr>
                      <a:r>
                        <a:rPr lang="es-PE" sz="1200" b="1">
                          <a:solidFill>
                            <a:srgbClr val="18338A"/>
                          </a:solidFill>
                          <a:latin typeface="Calibri"/>
                          <a:ea typeface="Calibri"/>
                          <a:cs typeface="Times New Roman"/>
                        </a:rPr>
                        <a:t>Voluntaria</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gridSpan="2">
                  <a:txBody>
                    <a:bodyPr/>
                    <a:lstStyle/>
                    <a:p>
                      <a:pPr algn="ctr">
                        <a:lnSpc>
                          <a:spcPct val="115000"/>
                        </a:lnSpc>
                        <a:spcAft>
                          <a:spcPts val="0"/>
                        </a:spcAft>
                      </a:pPr>
                      <a:r>
                        <a:rPr lang="es-PE" sz="1200" b="1">
                          <a:solidFill>
                            <a:srgbClr val="18338A"/>
                          </a:solidFill>
                          <a:latin typeface="Calibri"/>
                          <a:ea typeface="Calibri"/>
                          <a:cs typeface="Times New Roman"/>
                        </a:rPr>
                        <a:t>Inducida</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extLst>
                  <a:ext uri="{0D108BD9-81ED-4DB2-BD59-A6C34878D82A}">
                    <a16:rowId xmlns:a16="http://schemas.microsoft.com/office/drawing/2014/main" val="10001"/>
                  </a:ext>
                </a:extLst>
              </a:tr>
              <a:tr h="769019">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PE" sz="1200" b="1" dirty="0">
                          <a:solidFill>
                            <a:srgbClr val="18338A"/>
                          </a:solidFill>
                          <a:latin typeface="Calibri"/>
                          <a:ea typeface="Calibri"/>
                          <a:cs typeface="Times New Roman"/>
                        </a:rPr>
                        <a:t>Sin pago</a:t>
                      </a:r>
                      <a:endParaRPr lang="es-PE" sz="12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200" b="1">
                          <a:solidFill>
                            <a:srgbClr val="18338A"/>
                          </a:solidFill>
                          <a:latin typeface="Calibri"/>
                          <a:ea typeface="Calibri"/>
                          <a:cs typeface="Times New Roman"/>
                        </a:rPr>
                        <a:t>Con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200" b="1">
                          <a:solidFill>
                            <a:srgbClr val="18338A"/>
                          </a:solidFill>
                          <a:latin typeface="Calibri"/>
                          <a:ea typeface="Calibri"/>
                          <a:cs typeface="Times New Roman"/>
                        </a:rPr>
                        <a:t>Sin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s-PE" sz="1200" b="1">
                          <a:solidFill>
                            <a:srgbClr val="18338A"/>
                          </a:solidFill>
                          <a:latin typeface="Calibri"/>
                          <a:ea typeface="Calibri"/>
                          <a:cs typeface="Times New Roman"/>
                        </a:rPr>
                        <a:t>Con pago</a:t>
                      </a:r>
                      <a:endParaRPr lang="es-PE" sz="120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1747768">
                <a:tc>
                  <a:txBody>
                    <a:bodyPr/>
                    <a:lstStyle/>
                    <a:p>
                      <a:pPr algn="ctr">
                        <a:lnSpc>
                          <a:spcPct val="115000"/>
                        </a:lnSpc>
                        <a:spcAft>
                          <a:spcPts val="0"/>
                        </a:spcAft>
                      </a:pPr>
                      <a:r>
                        <a:rPr lang="es-PE" sz="1400" dirty="0">
                          <a:solidFill>
                            <a:srgbClr val="18338A"/>
                          </a:solidFill>
                          <a:latin typeface="Calibri"/>
                          <a:ea typeface="Calibri"/>
                          <a:cs typeface="Times New Roman"/>
                        </a:rPr>
                        <a:t>Artículo 175, </a:t>
                      </a:r>
                      <a:r>
                        <a:rPr lang="es-PE" sz="1400" dirty="0" err="1">
                          <a:solidFill>
                            <a:srgbClr val="18338A"/>
                          </a:solidFill>
                          <a:latin typeface="Calibri"/>
                          <a:ea typeface="Calibri"/>
                          <a:cs typeface="Times New Roman"/>
                        </a:rPr>
                        <a:t>num.</a:t>
                      </a:r>
                      <a:r>
                        <a:rPr lang="es-PE" sz="1400" dirty="0">
                          <a:solidFill>
                            <a:srgbClr val="18338A"/>
                          </a:solidFill>
                          <a:latin typeface="Calibri"/>
                          <a:ea typeface="Calibri"/>
                          <a:cs typeface="Times New Roman"/>
                        </a:rPr>
                        <a:t> 3</a:t>
                      </a:r>
                      <a:endParaRPr lang="es-PE" sz="16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PE" sz="1400" u="sng" dirty="0">
                          <a:solidFill>
                            <a:srgbClr val="18338A"/>
                          </a:solidFill>
                          <a:latin typeface="Verdana"/>
                          <a:ea typeface="Calibri"/>
                          <a:cs typeface="Times New Roman"/>
                        </a:rPr>
                        <a:t>Omitir registrar ingresos</a:t>
                      </a:r>
                      <a:r>
                        <a:rPr lang="es-PE" sz="1400" dirty="0">
                          <a:solidFill>
                            <a:srgbClr val="18338A"/>
                          </a:solidFill>
                          <a:latin typeface="Verdana"/>
                          <a:ea typeface="Calibri"/>
                          <a:cs typeface="Times New Roman"/>
                        </a:rPr>
                        <a:t>, rentas, patrimonio, bienes, </a:t>
                      </a:r>
                      <a:r>
                        <a:rPr lang="es-PE" sz="1400" u="sng" dirty="0">
                          <a:solidFill>
                            <a:srgbClr val="18338A"/>
                          </a:solidFill>
                          <a:latin typeface="Verdana"/>
                          <a:ea typeface="Calibri"/>
                          <a:cs typeface="Times New Roman"/>
                        </a:rPr>
                        <a:t>ventas</a:t>
                      </a:r>
                      <a:r>
                        <a:rPr lang="es-PE" sz="1400" dirty="0">
                          <a:solidFill>
                            <a:srgbClr val="18338A"/>
                          </a:solidFill>
                          <a:latin typeface="Verdana"/>
                          <a:ea typeface="Calibri"/>
                          <a:cs typeface="Times New Roman"/>
                        </a:rPr>
                        <a:t>, remuneraciones o actos gravados, o registrarlos por montos inferiores.</a:t>
                      </a:r>
                      <a:endParaRPr lang="es-PE" sz="1600" dirty="0">
                        <a:solidFill>
                          <a:srgbClr val="18338A"/>
                        </a:solidFill>
                        <a:latin typeface="Calibri"/>
                        <a:ea typeface="Calibri"/>
                        <a:cs typeface="Times New Roman"/>
                      </a:endParaRP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Multa: </a:t>
                      </a:r>
                      <a:r>
                        <a:rPr lang="es-PE" sz="1600" dirty="0">
                          <a:solidFill>
                            <a:srgbClr val="18338A"/>
                          </a:solidFill>
                          <a:latin typeface="Calibri"/>
                          <a:ea typeface="Calibri"/>
                          <a:cs typeface="Times New Roman"/>
                        </a:rPr>
                        <a:t>tabla I, II y III</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0.6 </a:t>
                      </a:r>
                      <a:r>
                        <a:rPr lang="es-PE" sz="1600" dirty="0" smtClean="0">
                          <a:solidFill>
                            <a:srgbClr val="18338A"/>
                          </a:solidFill>
                          <a:latin typeface="Calibri"/>
                          <a:ea typeface="Calibri"/>
                          <a:cs typeface="Times New Roman"/>
                        </a:rPr>
                        <a:t>% de </a:t>
                      </a:r>
                      <a:r>
                        <a:rPr lang="es-PE" sz="1600" dirty="0">
                          <a:solidFill>
                            <a:srgbClr val="18338A"/>
                          </a:solidFill>
                          <a:latin typeface="Calibri"/>
                          <a:ea typeface="Calibri"/>
                          <a:cs typeface="Times New Roman"/>
                        </a:rPr>
                        <a:t>los IN</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0.6 </a:t>
                      </a:r>
                      <a:r>
                        <a:rPr lang="es-PE" sz="1600" dirty="0" smtClean="0">
                          <a:solidFill>
                            <a:srgbClr val="18338A"/>
                          </a:solidFill>
                          <a:latin typeface="Calibri"/>
                          <a:ea typeface="Calibri"/>
                          <a:cs typeface="Times New Roman"/>
                        </a:rPr>
                        <a:t>% de </a:t>
                      </a:r>
                      <a:r>
                        <a:rPr lang="es-PE" sz="1600" dirty="0">
                          <a:solidFill>
                            <a:srgbClr val="18338A"/>
                          </a:solidFill>
                          <a:latin typeface="Calibri"/>
                          <a:ea typeface="Calibri"/>
                          <a:cs typeface="Times New Roman"/>
                        </a:rPr>
                        <a:t>los IN</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0.6 </a:t>
                      </a:r>
                      <a:r>
                        <a:rPr lang="es-PE" sz="1600" dirty="0" smtClean="0">
                          <a:solidFill>
                            <a:srgbClr val="18338A"/>
                          </a:solidFill>
                          <a:latin typeface="Calibri"/>
                          <a:ea typeface="Calibri"/>
                          <a:cs typeface="Times New Roman"/>
                        </a:rPr>
                        <a:t>% de </a:t>
                      </a:r>
                      <a:r>
                        <a:rPr lang="es-PE" sz="1600" dirty="0">
                          <a:solidFill>
                            <a:srgbClr val="18338A"/>
                          </a:solidFill>
                          <a:latin typeface="Calibri"/>
                          <a:ea typeface="Calibri"/>
                          <a:cs typeface="Times New Roman"/>
                        </a:rPr>
                        <a:t>los I o cierre</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PE" sz="1600" dirty="0">
                          <a:solidFill>
                            <a:srgbClr val="18338A"/>
                          </a:solidFill>
                          <a:latin typeface="Calibri"/>
                          <a:ea typeface="Calibri"/>
                          <a:cs typeface="Times New Roman"/>
                        </a:rPr>
                        <a:t>No se aplica el pago</a:t>
                      </a:r>
                    </a:p>
                    <a:p>
                      <a:pPr algn="ctr">
                        <a:lnSpc>
                          <a:spcPct val="115000"/>
                        </a:lnSpc>
                        <a:spcAft>
                          <a:spcPts val="0"/>
                        </a:spcAft>
                      </a:pPr>
                      <a:r>
                        <a:rPr lang="es-PE" sz="1600" dirty="0">
                          <a:solidFill>
                            <a:srgbClr val="18338A"/>
                          </a:solidFill>
                          <a:latin typeface="Calibri"/>
                          <a:ea typeface="Calibri"/>
                          <a:cs typeface="Times New Roman"/>
                        </a:rPr>
                        <a:t>100% de rebaja</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115000"/>
                        </a:lnSpc>
                        <a:spcAft>
                          <a:spcPts val="0"/>
                        </a:spcAft>
                      </a:pPr>
                      <a:r>
                        <a:rPr lang="es-PE" sz="1600" dirty="0">
                          <a:solidFill>
                            <a:srgbClr val="18338A"/>
                          </a:solidFill>
                          <a:latin typeface="Calibri"/>
                          <a:ea typeface="Calibri"/>
                          <a:cs typeface="Times New Roman"/>
                        </a:rPr>
                        <a:t>60%</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80%</a:t>
                      </a:r>
                    </a:p>
                  </a:txBody>
                  <a:tcPr marL="49903" marR="49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3 CuadroTexto"/>
          <p:cNvSpPr txBox="1"/>
          <p:nvPr/>
        </p:nvSpPr>
        <p:spPr>
          <a:xfrm>
            <a:off x="95000" y="5522033"/>
            <a:ext cx="5159939" cy="923330"/>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PE" dirty="0" smtClean="0">
                <a:solidFill>
                  <a:schemeClr val="bg1"/>
                </a:solidFill>
                <a:latin typeface="Tahoma"/>
              </a:rPr>
              <a:t>Nota 10: </a:t>
            </a:r>
            <a:r>
              <a:rPr lang="es-ES" dirty="0" smtClean="0">
                <a:solidFill>
                  <a:schemeClr val="bg1"/>
                </a:solidFill>
                <a:latin typeface="Tahoma"/>
              </a:rPr>
              <a:t>Cuando la sanción </a:t>
            </a:r>
            <a:r>
              <a:rPr lang="es-PE" dirty="0" smtClean="0">
                <a:solidFill>
                  <a:schemeClr val="bg1"/>
                </a:solidFill>
                <a:latin typeface="Tahoma"/>
              </a:rPr>
              <a:t>aplicada se calcule en función a los IN anuales no podrá ser menor a 10% de la UIT ni mayor a 25 UIT.</a:t>
            </a:r>
            <a:endParaRPr lang="es-ES" dirty="0" smtClean="0">
              <a:solidFill>
                <a:schemeClr val="bg1"/>
              </a:solidFill>
              <a:latin typeface="Tahoma"/>
            </a:endParaRPr>
          </a:p>
        </p:txBody>
      </p:sp>
      <p:sp>
        <p:nvSpPr>
          <p:cNvPr id="6" name="5 Rectángulo"/>
          <p:cNvSpPr/>
          <p:nvPr/>
        </p:nvSpPr>
        <p:spPr>
          <a:xfrm>
            <a:off x="5375963" y="5537191"/>
            <a:ext cx="3600400" cy="884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solidFill>
                  <a:srgbClr val="18338A"/>
                </a:solidFill>
              </a:rPr>
              <a:t>¿Aplica este numeral si el contribuyente rectifica su RVI o RC electrónico?</a:t>
            </a:r>
            <a:endParaRPr lang="es-PE" b="1" dirty="0">
              <a:solidFill>
                <a:srgbClr val="18338A"/>
              </a:solidFill>
            </a:endParaRPr>
          </a:p>
        </p:txBody>
      </p:sp>
      <p:sp>
        <p:nvSpPr>
          <p:cNvPr id="7" name="Rectangle 24"/>
          <p:cNvSpPr>
            <a:spLocks noChangeArrowheads="1"/>
          </p:cNvSpPr>
          <p:nvPr/>
        </p:nvSpPr>
        <p:spPr bwMode="auto">
          <a:xfrm>
            <a:off x="210788" y="332509"/>
            <a:ext cx="6617525" cy="990600"/>
          </a:xfrm>
          <a:prstGeom prst="rect">
            <a:avLst/>
          </a:prstGeom>
          <a:noFill/>
          <a:ln w="9525">
            <a:noFill/>
            <a:miter lim="800000"/>
            <a:headEnd/>
            <a:tailEnd/>
          </a:ln>
        </p:spPr>
        <p:txBody>
          <a:bodyPr anchor="ctr"/>
          <a:lstStyle/>
          <a:p>
            <a:pPr algn="just"/>
            <a:r>
              <a:rPr lang="es-ES" sz="2400" dirty="0" smtClean="0">
                <a:solidFill>
                  <a:schemeClr val="bg1"/>
                </a:solidFill>
                <a:latin typeface="Arial"/>
                <a:ea typeface="+mj-ea"/>
                <a:cs typeface="Arial"/>
              </a:rPr>
              <a:t>Artículo </a:t>
            </a:r>
            <a:r>
              <a:rPr lang="es-ES" sz="2400" dirty="0">
                <a:solidFill>
                  <a:schemeClr val="bg1"/>
                </a:solidFill>
                <a:latin typeface="Arial"/>
                <a:ea typeface="+mj-ea"/>
                <a:cs typeface="Arial"/>
              </a:rPr>
              <a:t>175</a:t>
            </a:r>
            <a:r>
              <a:rPr lang="es-ES" sz="2400" dirty="0" smtClean="0">
                <a:solidFill>
                  <a:schemeClr val="bg1"/>
                </a:solidFill>
                <a:latin typeface="Arial"/>
                <a:ea typeface="+mj-ea"/>
                <a:cs typeface="Arial"/>
              </a:rPr>
              <a:t>° del CT: Infracciones relacionadas con la obligación de llevar Libros y/o Registros</a:t>
            </a:r>
            <a:endParaRPr lang="es-ES" sz="2400" dirty="0">
              <a:solidFill>
                <a:schemeClr val="bg1"/>
              </a:solidFill>
              <a:latin typeface="Arial"/>
              <a:ea typeface="+mj-ea"/>
              <a:cs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p:nvPr/>
        </p:nvCxnSpPr>
        <p:spPr bwMode="auto">
          <a:xfrm>
            <a:off x="2894625" y="4286992"/>
            <a:ext cx="1371600" cy="0"/>
          </a:xfrm>
          <a:prstGeom prst="line">
            <a:avLst/>
          </a:prstGeom>
          <a:ln>
            <a:solidFill>
              <a:srgbClr val="0000FF"/>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3" name="Rectangle 2"/>
          <p:cNvSpPr txBox="1">
            <a:spLocks noChangeArrowheads="1"/>
          </p:cNvSpPr>
          <p:nvPr/>
        </p:nvSpPr>
        <p:spPr>
          <a:xfrm>
            <a:off x="304800" y="459531"/>
            <a:ext cx="6340549" cy="685799"/>
          </a:xfrm>
          <a:prstGeom prst="rect">
            <a:avLst/>
          </a:prstGeom>
        </p:spPr>
        <p:txBody>
          <a:bodyPr/>
          <a:lstStyle/>
          <a:p>
            <a:pPr>
              <a:defRPr/>
            </a:pPr>
            <a:r>
              <a:rPr lang="en-US" sz="2800" dirty="0" err="1" smtClean="0">
                <a:solidFill>
                  <a:schemeClr val="bg1"/>
                </a:solidFill>
                <a:latin typeface="Arial"/>
                <a:ea typeface="+mj-ea"/>
                <a:cs typeface="Arial"/>
              </a:rPr>
              <a:t>Sistemas</a:t>
            </a:r>
            <a:r>
              <a:rPr lang="en-US" sz="2800" dirty="0" smtClean="0">
                <a:solidFill>
                  <a:schemeClr val="bg1"/>
                </a:solidFill>
                <a:latin typeface="Arial"/>
                <a:ea typeface="+mj-ea"/>
                <a:cs typeface="Arial"/>
              </a:rPr>
              <a:t> </a:t>
            </a:r>
            <a:r>
              <a:rPr lang="en-US" sz="2800" dirty="0">
                <a:solidFill>
                  <a:schemeClr val="bg1"/>
                </a:solidFill>
                <a:latin typeface="Arial"/>
                <a:ea typeface="+mj-ea"/>
                <a:cs typeface="Arial"/>
              </a:rPr>
              <a:t>de </a:t>
            </a:r>
            <a:r>
              <a:rPr lang="en-US" sz="2800" dirty="0" err="1">
                <a:solidFill>
                  <a:schemeClr val="bg1"/>
                </a:solidFill>
                <a:latin typeface="Arial"/>
                <a:ea typeface="+mj-ea"/>
                <a:cs typeface="Arial"/>
              </a:rPr>
              <a:t>Libros</a:t>
            </a:r>
            <a:r>
              <a:rPr lang="en-US" sz="2800" dirty="0">
                <a:solidFill>
                  <a:schemeClr val="bg1"/>
                </a:solidFill>
                <a:latin typeface="Arial"/>
                <a:ea typeface="+mj-ea"/>
                <a:cs typeface="Arial"/>
              </a:rPr>
              <a:t> </a:t>
            </a:r>
            <a:r>
              <a:rPr lang="en-US" sz="2800" dirty="0" err="1">
                <a:solidFill>
                  <a:schemeClr val="bg1"/>
                </a:solidFill>
                <a:latin typeface="Arial"/>
                <a:ea typeface="+mj-ea"/>
                <a:cs typeface="Arial"/>
              </a:rPr>
              <a:t>Electrónicos</a:t>
            </a:r>
            <a:r>
              <a:rPr lang="en-US" sz="2800" dirty="0">
                <a:solidFill>
                  <a:schemeClr val="bg1"/>
                </a:solidFill>
                <a:latin typeface="Arial"/>
                <a:ea typeface="+mj-ea"/>
                <a:cs typeface="Arial"/>
              </a:rPr>
              <a:t> - SLE</a:t>
            </a:r>
          </a:p>
        </p:txBody>
      </p:sp>
      <p:pic>
        <p:nvPicPr>
          <p:cNvPr id="14" name="Picture 3"/>
          <p:cNvPicPr>
            <a:picLocks noChangeAspect="1" noChangeArrowheads="1"/>
          </p:cNvPicPr>
          <p:nvPr/>
        </p:nvPicPr>
        <p:blipFill>
          <a:blip r:embed="rId3" cstate="print"/>
          <a:srcRect/>
          <a:stretch>
            <a:fillRect/>
          </a:stretch>
        </p:blipFill>
        <p:spPr bwMode="auto">
          <a:xfrm>
            <a:off x="185966" y="3158836"/>
            <a:ext cx="2880489" cy="2231629"/>
          </a:xfrm>
          <a:prstGeom prst="rect">
            <a:avLst/>
          </a:prstGeom>
          <a:noFill/>
          <a:ln w="9525">
            <a:noFill/>
            <a:miter lim="800000"/>
            <a:headEnd/>
            <a:tailEnd/>
          </a:ln>
        </p:spPr>
      </p:pic>
      <p:sp>
        <p:nvSpPr>
          <p:cNvPr id="20" name="Rectangle 5"/>
          <p:cNvSpPr txBox="1">
            <a:spLocks noChangeArrowheads="1"/>
          </p:cNvSpPr>
          <p:nvPr/>
        </p:nvSpPr>
        <p:spPr bwMode="auto">
          <a:xfrm>
            <a:off x="788011" y="1835397"/>
            <a:ext cx="1676400" cy="1323439"/>
          </a:xfrm>
          <a:prstGeom prst="rect">
            <a:avLst/>
          </a:prstGeom>
          <a:noFill/>
          <a:ln w="9525">
            <a:noFill/>
            <a:miter lim="800000"/>
            <a:headEnd/>
            <a:tailEnd/>
          </a:ln>
        </p:spPr>
        <p:txBody>
          <a:bodyPr wrap="square"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PE" sz="4000" b="1" cap="all" dirty="0" err="1" smtClean="0">
                <a:ln w="0"/>
                <a:solidFill>
                  <a:srgbClr val="0000FF"/>
                </a:solidFill>
                <a:effectLst>
                  <a:reflection blurRad="12700" stA="50000" endPos="50000" dist="5000" dir="5400000" sy="-100000" rotWithShape="0"/>
                </a:effectLst>
              </a:rPr>
              <a:t>Sle</a:t>
            </a:r>
            <a:r>
              <a:rPr lang="es-PE" sz="4000" b="1" cap="all" dirty="0" smtClean="0">
                <a:ln w="0"/>
                <a:solidFill>
                  <a:srgbClr val="0000FF"/>
                </a:solidFill>
                <a:effectLst>
                  <a:reflection blurRad="12700" stA="50000" endPos="50000" dist="5000" dir="5400000" sy="-100000" rotWithShape="0"/>
                </a:effectLst>
              </a:rPr>
              <a:t> PLE</a:t>
            </a:r>
            <a:endParaRPr lang="en-GB" sz="4000" b="1" cap="all" dirty="0">
              <a:ln w="0"/>
              <a:solidFill>
                <a:srgbClr val="0000FF"/>
              </a:solidFill>
              <a:effectLst>
                <a:reflection blurRad="12700" stA="50000" endPos="50000" dist="5000" dir="5400000" sy="-100000" rotWithShape="0"/>
              </a:effectLst>
            </a:endParaRPr>
          </a:p>
        </p:txBody>
      </p:sp>
      <p:graphicFrame>
        <p:nvGraphicFramePr>
          <p:cNvPr id="25" name="24 Tabla"/>
          <p:cNvGraphicFramePr>
            <a:graphicFrameLocks noGrp="1"/>
          </p:cNvGraphicFramePr>
          <p:nvPr/>
        </p:nvGraphicFramePr>
        <p:xfrm>
          <a:off x="4275150" y="1835399"/>
          <a:ext cx="4441338" cy="4126597"/>
        </p:xfrm>
        <a:graphic>
          <a:graphicData uri="http://schemas.openxmlformats.org/drawingml/2006/table">
            <a:tbl>
              <a:tblPr firstRow="1" bandRow="1">
                <a:tableStyleId>{5C22544A-7EE6-4342-B048-85BDC9FD1C3A}</a:tableStyleId>
              </a:tblPr>
              <a:tblGrid>
                <a:gridCol w="612420">
                  <a:extLst>
                    <a:ext uri="{9D8B030D-6E8A-4147-A177-3AD203B41FA5}">
                      <a16:colId xmlns:a16="http://schemas.microsoft.com/office/drawing/2014/main" val="20000"/>
                    </a:ext>
                  </a:extLst>
                </a:gridCol>
                <a:gridCol w="3828918">
                  <a:extLst>
                    <a:ext uri="{9D8B030D-6E8A-4147-A177-3AD203B41FA5}">
                      <a16:colId xmlns:a16="http://schemas.microsoft.com/office/drawing/2014/main" val="20001"/>
                    </a:ext>
                  </a:extLst>
                </a:gridCol>
              </a:tblGrid>
              <a:tr h="252764">
                <a:tc>
                  <a:txBody>
                    <a:bodyPr/>
                    <a:lstStyle/>
                    <a:p>
                      <a:pPr algn="ctr" fontAlgn="b"/>
                      <a:r>
                        <a:rPr lang="es-PE" sz="1400" b="1" i="0" u="none" strike="noStrike" dirty="0" smtClean="0">
                          <a:latin typeface="Arial"/>
                        </a:rPr>
                        <a:t>CÓD.</a:t>
                      </a:r>
                      <a:endParaRPr lang="es-PE" sz="1400" b="1" i="0" u="none" strike="noStrike" dirty="0">
                        <a:latin typeface="Arial"/>
                      </a:endParaRPr>
                    </a:p>
                  </a:txBody>
                  <a:tcPr marL="9525" marR="9525" marT="9525" marB="0" anchor="b"/>
                </a:tc>
                <a:tc>
                  <a:txBody>
                    <a:bodyPr/>
                    <a:lstStyle/>
                    <a:p>
                      <a:pPr algn="l" fontAlgn="b"/>
                      <a:r>
                        <a:rPr lang="es-PE" sz="1400" b="1" i="0" u="none" strike="noStrike" dirty="0">
                          <a:latin typeface="Arial"/>
                        </a:rPr>
                        <a:t>NOMBRE O DESCRIPCIÓN</a:t>
                      </a:r>
                    </a:p>
                  </a:txBody>
                  <a:tcPr marL="9525" marR="9525" marT="9525" marB="0" anchor="b"/>
                </a:tc>
                <a:extLst>
                  <a:ext uri="{0D108BD9-81ED-4DB2-BD59-A6C34878D82A}">
                    <a16:rowId xmlns:a16="http://schemas.microsoft.com/office/drawing/2014/main" val="10000"/>
                  </a:ext>
                </a:extLst>
              </a:tr>
              <a:tr h="252764">
                <a:tc>
                  <a:txBody>
                    <a:bodyPr/>
                    <a:lstStyle/>
                    <a:p>
                      <a:pPr algn="ctr" fontAlgn="b"/>
                      <a:r>
                        <a:rPr lang="es-PE" sz="1400" b="0" i="0" u="none" strike="noStrike" dirty="0" smtClean="0">
                          <a:latin typeface="Arial"/>
                        </a:rPr>
                        <a:t>1</a:t>
                      </a:r>
                      <a:endParaRPr lang="es-PE" sz="1400" b="0" i="0" u="none" strike="noStrike" dirty="0">
                        <a:latin typeface="Arial"/>
                      </a:endParaRPr>
                    </a:p>
                  </a:txBody>
                  <a:tcPr marL="9525" marR="9525" marT="9525" marB="0" anchor="b"/>
                </a:tc>
                <a:tc>
                  <a:txBody>
                    <a:bodyPr/>
                    <a:lstStyle/>
                    <a:p>
                      <a:pPr algn="l" fontAlgn="b"/>
                      <a:r>
                        <a:rPr lang="es-PE" sz="1400" b="0" i="0" u="none" strike="noStrike" dirty="0" smtClean="0">
                          <a:latin typeface="Arial"/>
                        </a:rPr>
                        <a:t>LIBRO CAJA Y BANCOS</a:t>
                      </a:r>
                      <a:endParaRPr lang="es-PE" sz="1400" b="0" i="0" u="none" strike="noStrike" dirty="0">
                        <a:latin typeface="Arial"/>
                      </a:endParaRPr>
                    </a:p>
                  </a:txBody>
                  <a:tcPr marL="9525" marR="9525" marT="9525" marB="0" anchor="b"/>
                </a:tc>
                <a:extLst>
                  <a:ext uri="{0D108BD9-81ED-4DB2-BD59-A6C34878D82A}">
                    <a16:rowId xmlns:a16="http://schemas.microsoft.com/office/drawing/2014/main" val="10001"/>
                  </a:ext>
                </a:extLst>
              </a:tr>
              <a:tr h="252764">
                <a:tc>
                  <a:txBody>
                    <a:bodyPr/>
                    <a:lstStyle/>
                    <a:p>
                      <a:pPr algn="ctr" fontAlgn="b"/>
                      <a:r>
                        <a:rPr lang="es-PE" sz="1400" b="0" i="0" u="none" strike="noStrike" dirty="0">
                          <a:latin typeface="Arial"/>
                        </a:rPr>
                        <a:t>3</a:t>
                      </a:r>
                    </a:p>
                  </a:txBody>
                  <a:tcPr marL="9525" marR="9525" marT="9525" marB="0" anchor="b"/>
                </a:tc>
                <a:tc>
                  <a:txBody>
                    <a:bodyPr/>
                    <a:lstStyle/>
                    <a:p>
                      <a:pPr algn="l" fontAlgn="b"/>
                      <a:r>
                        <a:rPr lang="es-PE" sz="1400" b="0" i="0" u="none" strike="noStrike" dirty="0">
                          <a:latin typeface="Arial"/>
                        </a:rPr>
                        <a:t>LIBRO INVENTARIO Y BALANCES</a:t>
                      </a:r>
                    </a:p>
                  </a:txBody>
                  <a:tcPr marL="9525" marR="9525" marT="9525" marB="0" anchor="b"/>
                </a:tc>
                <a:extLst>
                  <a:ext uri="{0D108BD9-81ED-4DB2-BD59-A6C34878D82A}">
                    <a16:rowId xmlns:a16="http://schemas.microsoft.com/office/drawing/2014/main" val="10002"/>
                  </a:ext>
                </a:extLst>
              </a:tr>
              <a:tr h="416258">
                <a:tc>
                  <a:txBody>
                    <a:bodyPr/>
                    <a:lstStyle/>
                    <a:p>
                      <a:pPr algn="ctr" fontAlgn="b"/>
                      <a:r>
                        <a:rPr lang="es-PE" sz="1400" b="0" i="0" u="none" strike="noStrike" dirty="0" smtClean="0">
                          <a:latin typeface="Arial"/>
                        </a:rPr>
                        <a:t>4</a:t>
                      </a:r>
                      <a:endParaRPr lang="es-PE" sz="1400" b="0" i="0" u="none" strike="noStrike" dirty="0">
                        <a:latin typeface="Arial"/>
                      </a:endParaRPr>
                    </a:p>
                  </a:txBody>
                  <a:tcPr marL="9525" marR="9525" marT="9525" marB="0" anchor="b"/>
                </a:tc>
                <a:tc>
                  <a:txBody>
                    <a:bodyPr/>
                    <a:lstStyle/>
                    <a:p>
                      <a:pPr algn="l" fontAlgn="b"/>
                      <a:r>
                        <a:rPr lang="es-PE" sz="1400" b="0" i="0" u="none" strike="noStrike" dirty="0" smtClean="0">
                          <a:latin typeface="Arial"/>
                        </a:rPr>
                        <a:t>LIBRO</a:t>
                      </a:r>
                      <a:r>
                        <a:rPr lang="es-PE" sz="1400" b="0" i="0" u="none" strike="noStrike" baseline="0" dirty="0" smtClean="0">
                          <a:latin typeface="Arial"/>
                        </a:rPr>
                        <a:t> DE RETENCIONES INC. E Y F DEL ART. 34 DE LA LIR</a:t>
                      </a:r>
                      <a:endParaRPr lang="es-PE" sz="1400" b="0" i="0" u="none" strike="noStrike" dirty="0">
                        <a:latin typeface="Arial"/>
                      </a:endParaRPr>
                    </a:p>
                  </a:txBody>
                  <a:tcPr marL="9525" marR="9525" marT="9525" marB="0" anchor="b"/>
                </a:tc>
                <a:extLst>
                  <a:ext uri="{0D108BD9-81ED-4DB2-BD59-A6C34878D82A}">
                    <a16:rowId xmlns:a16="http://schemas.microsoft.com/office/drawing/2014/main" val="10003"/>
                  </a:ext>
                </a:extLst>
              </a:tr>
              <a:tr h="252764">
                <a:tc>
                  <a:txBody>
                    <a:bodyPr/>
                    <a:lstStyle/>
                    <a:p>
                      <a:pPr algn="ctr" fontAlgn="b"/>
                      <a:r>
                        <a:rPr lang="es-PE" sz="1400" b="0" i="0" u="none" strike="noStrike" dirty="0" smtClean="0">
                          <a:latin typeface="Arial"/>
                        </a:rPr>
                        <a:t>5</a:t>
                      </a:r>
                      <a:endParaRPr lang="es-PE" sz="1400" b="0" i="0" u="none" strike="noStrike" dirty="0">
                        <a:latin typeface="Arial"/>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PE" sz="1400" b="0" i="0" u="none" strike="noStrike" dirty="0" smtClean="0">
                          <a:latin typeface="Arial"/>
                        </a:rPr>
                        <a:t>LIBRO</a:t>
                      </a:r>
                      <a:r>
                        <a:rPr lang="es-PE" sz="1400" b="0" i="0" u="none" strike="noStrike" baseline="0" dirty="0" smtClean="0">
                          <a:latin typeface="Arial"/>
                        </a:rPr>
                        <a:t> DIARIO</a:t>
                      </a:r>
                      <a:endParaRPr lang="es-PE" sz="1400" b="0" i="0" u="none" strike="noStrike" dirty="0" smtClean="0">
                        <a:latin typeface="Arial"/>
                      </a:endParaRPr>
                    </a:p>
                  </a:txBody>
                  <a:tcPr marL="9525" marR="9525" marT="9525" marB="0" anchor="b"/>
                </a:tc>
                <a:extLst>
                  <a:ext uri="{0D108BD9-81ED-4DB2-BD59-A6C34878D82A}">
                    <a16:rowId xmlns:a16="http://schemas.microsoft.com/office/drawing/2014/main" val="10004"/>
                  </a:ext>
                </a:extLst>
              </a:tr>
              <a:tr h="252764">
                <a:tc>
                  <a:txBody>
                    <a:bodyPr/>
                    <a:lstStyle/>
                    <a:p>
                      <a:pPr algn="ctr" fontAlgn="b"/>
                      <a:r>
                        <a:rPr lang="es-PE" sz="1400" b="0" i="0" u="none" strike="noStrike" dirty="0" smtClean="0">
                          <a:latin typeface="Arial"/>
                        </a:rPr>
                        <a:t>5A</a:t>
                      </a:r>
                      <a:endParaRPr lang="es-PE" sz="1400" b="0" i="0" u="none" strike="noStrike" dirty="0">
                        <a:latin typeface="Arial"/>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PE" sz="1400" b="0" i="0" u="none" strike="noStrike" dirty="0" smtClean="0">
                          <a:latin typeface="Arial"/>
                        </a:rPr>
                        <a:t>LIBRO</a:t>
                      </a:r>
                      <a:r>
                        <a:rPr lang="es-PE" sz="1400" b="0" i="0" u="none" strike="noStrike" baseline="0" dirty="0" smtClean="0">
                          <a:latin typeface="Arial"/>
                        </a:rPr>
                        <a:t> DIARIO DE FORMATO SIMPLIFICADO</a:t>
                      </a:r>
                      <a:endParaRPr lang="es-PE" sz="1400" b="0" i="0" u="none" strike="noStrike" dirty="0" smtClean="0">
                        <a:latin typeface="Arial"/>
                      </a:endParaRPr>
                    </a:p>
                  </a:txBody>
                  <a:tcPr marL="9525" marR="9525" marT="9525" marB="0" anchor="b"/>
                </a:tc>
                <a:extLst>
                  <a:ext uri="{0D108BD9-81ED-4DB2-BD59-A6C34878D82A}">
                    <a16:rowId xmlns:a16="http://schemas.microsoft.com/office/drawing/2014/main" val="10005"/>
                  </a:ext>
                </a:extLst>
              </a:tr>
              <a:tr h="252764">
                <a:tc>
                  <a:txBody>
                    <a:bodyPr/>
                    <a:lstStyle/>
                    <a:p>
                      <a:pPr algn="ctr" fontAlgn="b"/>
                      <a:r>
                        <a:rPr lang="es-PE" sz="1400" b="0" i="0" u="none" strike="noStrike" dirty="0" smtClean="0">
                          <a:latin typeface="Arial"/>
                        </a:rPr>
                        <a:t>6</a:t>
                      </a:r>
                      <a:endParaRPr lang="es-PE" sz="1400" b="0" i="0" u="none" strike="noStrike" dirty="0">
                        <a:latin typeface="Arial"/>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PE" sz="1400" b="0" i="0" u="none" strike="noStrike" dirty="0" smtClean="0">
                          <a:latin typeface="Arial"/>
                        </a:rPr>
                        <a:t>LIBRO MAYOR</a:t>
                      </a:r>
                    </a:p>
                  </a:txBody>
                  <a:tcPr marL="9525" marR="9525" marT="9525" marB="0" anchor="b"/>
                </a:tc>
                <a:extLst>
                  <a:ext uri="{0D108BD9-81ED-4DB2-BD59-A6C34878D82A}">
                    <a16:rowId xmlns:a16="http://schemas.microsoft.com/office/drawing/2014/main" val="10006"/>
                  </a:ext>
                </a:extLst>
              </a:tr>
              <a:tr h="252764">
                <a:tc>
                  <a:txBody>
                    <a:bodyPr/>
                    <a:lstStyle/>
                    <a:p>
                      <a:pPr algn="ctr" fontAlgn="b"/>
                      <a:r>
                        <a:rPr lang="es-PE" sz="1400" b="0" i="0" u="none" strike="noStrike" dirty="0" smtClean="0">
                          <a:latin typeface="Arial"/>
                        </a:rPr>
                        <a:t>7</a:t>
                      </a:r>
                      <a:endParaRPr lang="es-PE" sz="1400" b="0" i="0" u="none" strike="noStrike" dirty="0">
                        <a:latin typeface="Arial"/>
                      </a:endParaRPr>
                    </a:p>
                  </a:txBody>
                  <a:tcPr marL="9525" marR="9525" marT="9525" marB="0" anchor="b"/>
                </a:tc>
                <a:tc>
                  <a:txBody>
                    <a:bodyPr/>
                    <a:lstStyle/>
                    <a:p>
                      <a:pPr algn="l" fontAlgn="b"/>
                      <a:r>
                        <a:rPr lang="es-PE" sz="1400" b="0" i="0" u="none" strike="noStrike" dirty="0" smtClean="0">
                          <a:latin typeface="Arial"/>
                        </a:rPr>
                        <a:t>REGISTRO</a:t>
                      </a:r>
                      <a:r>
                        <a:rPr lang="es-PE" sz="1400" b="0" i="0" u="none" strike="noStrike" baseline="0" dirty="0" smtClean="0">
                          <a:latin typeface="Arial"/>
                        </a:rPr>
                        <a:t> DE ACTIVOS FIJOS</a:t>
                      </a:r>
                      <a:endParaRPr lang="es-PE" sz="1400" b="0" i="0" u="none" strike="noStrike" dirty="0">
                        <a:latin typeface="Arial"/>
                      </a:endParaRPr>
                    </a:p>
                  </a:txBody>
                  <a:tcPr marL="9525" marR="9525" marT="9525" marB="0" anchor="b"/>
                </a:tc>
                <a:extLst>
                  <a:ext uri="{0D108BD9-81ED-4DB2-BD59-A6C34878D82A}">
                    <a16:rowId xmlns:a16="http://schemas.microsoft.com/office/drawing/2014/main" val="10007"/>
                  </a:ext>
                </a:extLst>
              </a:tr>
              <a:tr h="252764">
                <a:tc>
                  <a:txBody>
                    <a:bodyPr/>
                    <a:lstStyle/>
                    <a:p>
                      <a:pPr algn="ctr" fontAlgn="b"/>
                      <a:r>
                        <a:rPr lang="es-PE" sz="1400" b="0" i="0" u="none" strike="noStrike" dirty="0" smtClean="0">
                          <a:latin typeface="Arial"/>
                        </a:rPr>
                        <a:t>8</a:t>
                      </a:r>
                      <a:endParaRPr lang="es-PE" sz="1400" b="0" i="0" u="none" strike="noStrike" dirty="0">
                        <a:latin typeface="Arial"/>
                      </a:endParaRPr>
                    </a:p>
                  </a:txBody>
                  <a:tcPr marL="9525" marR="9525" marT="9525" marB="0" anchor="b"/>
                </a:tc>
                <a:tc>
                  <a:txBody>
                    <a:bodyPr/>
                    <a:lstStyle/>
                    <a:p>
                      <a:pPr algn="l" fontAlgn="b"/>
                      <a:r>
                        <a:rPr lang="es-PE" sz="1400" b="0" i="0" u="none" strike="noStrike" dirty="0">
                          <a:latin typeface="Arial"/>
                        </a:rPr>
                        <a:t>REGISTRO DE </a:t>
                      </a:r>
                      <a:r>
                        <a:rPr lang="es-PE" sz="1400" b="0" i="0" u="none" strike="noStrike" dirty="0" smtClean="0">
                          <a:latin typeface="Arial"/>
                        </a:rPr>
                        <a:t>COMPRAS</a:t>
                      </a:r>
                      <a:endParaRPr lang="es-PE" sz="1400" b="0" i="0" u="none" strike="noStrike" dirty="0">
                        <a:latin typeface="Arial"/>
                      </a:endParaRPr>
                    </a:p>
                  </a:txBody>
                  <a:tcPr marL="9525" marR="9525" marT="9525" marB="0" anchor="b"/>
                </a:tc>
                <a:extLst>
                  <a:ext uri="{0D108BD9-81ED-4DB2-BD59-A6C34878D82A}">
                    <a16:rowId xmlns:a16="http://schemas.microsoft.com/office/drawing/2014/main" val="10008"/>
                  </a:ext>
                </a:extLst>
              </a:tr>
              <a:tr h="252764">
                <a:tc>
                  <a:txBody>
                    <a:bodyPr/>
                    <a:lstStyle/>
                    <a:p>
                      <a:pPr algn="ctr" fontAlgn="b"/>
                      <a:r>
                        <a:rPr lang="es-PE" sz="1400" b="0" i="0" u="none" strike="noStrike" dirty="0">
                          <a:latin typeface="Arial"/>
                        </a:rPr>
                        <a:t>9</a:t>
                      </a:r>
                    </a:p>
                  </a:txBody>
                  <a:tcPr marL="9525" marR="9525" marT="9525" marB="0" anchor="b"/>
                </a:tc>
                <a:tc>
                  <a:txBody>
                    <a:bodyPr/>
                    <a:lstStyle/>
                    <a:p>
                      <a:pPr algn="l" fontAlgn="b"/>
                      <a:r>
                        <a:rPr lang="es-PE" sz="1400" b="0" i="0" u="none" strike="noStrike" dirty="0">
                          <a:latin typeface="Arial"/>
                        </a:rPr>
                        <a:t>REGISTRO DE CONSIGNACIONES</a:t>
                      </a:r>
                    </a:p>
                  </a:txBody>
                  <a:tcPr marL="9525" marR="9525" marT="9525" marB="0" anchor="b"/>
                </a:tc>
                <a:extLst>
                  <a:ext uri="{0D108BD9-81ED-4DB2-BD59-A6C34878D82A}">
                    <a16:rowId xmlns:a16="http://schemas.microsoft.com/office/drawing/2014/main" val="10009"/>
                  </a:ext>
                </a:extLst>
              </a:tr>
              <a:tr h="252764">
                <a:tc>
                  <a:txBody>
                    <a:bodyPr/>
                    <a:lstStyle/>
                    <a:p>
                      <a:pPr algn="ctr" fontAlgn="b"/>
                      <a:r>
                        <a:rPr lang="es-PE" sz="1400" b="0" i="0" u="none" strike="noStrike">
                          <a:latin typeface="Arial"/>
                        </a:rPr>
                        <a:t>10</a:t>
                      </a:r>
                    </a:p>
                  </a:txBody>
                  <a:tcPr marL="9525" marR="9525" marT="9525" marB="0" anchor="b"/>
                </a:tc>
                <a:tc>
                  <a:txBody>
                    <a:bodyPr/>
                    <a:lstStyle/>
                    <a:p>
                      <a:pPr algn="l" fontAlgn="b"/>
                      <a:r>
                        <a:rPr lang="es-PE" sz="1400" b="0" i="0" u="none" strike="noStrike" dirty="0">
                          <a:latin typeface="Arial"/>
                        </a:rPr>
                        <a:t>REGISTRO DE COSTOS</a:t>
                      </a:r>
                    </a:p>
                  </a:txBody>
                  <a:tcPr marL="9525" marR="9525" marT="9525" marB="0" anchor="b"/>
                </a:tc>
                <a:extLst>
                  <a:ext uri="{0D108BD9-81ED-4DB2-BD59-A6C34878D82A}">
                    <a16:rowId xmlns:a16="http://schemas.microsoft.com/office/drawing/2014/main" val="10010"/>
                  </a:ext>
                </a:extLst>
              </a:tr>
              <a:tr h="416258">
                <a:tc>
                  <a:txBody>
                    <a:bodyPr/>
                    <a:lstStyle/>
                    <a:p>
                      <a:pPr algn="ctr" fontAlgn="b"/>
                      <a:r>
                        <a:rPr lang="es-PE" sz="1400" b="0" i="0" u="none" strike="noStrike">
                          <a:latin typeface="Arial"/>
                        </a:rPr>
                        <a:t>12</a:t>
                      </a:r>
                    </a:p>
                  </a:txBody>
                  <a:tcPr marL="9525" marR="9525" marT="9525" marB="0" anchor="b"/>
                </a:tc>
                <a:tc>
                  <a:txBody>
                    <a:bodyPr/>
                    <a:lstStyle/>
                    <a:p>
                      <a:pPr algn="l" fontAlgn="b"/>
                      <a:r>
                        <a:rPr lang="es-PE" sz="1400" b="0" i="0" u="none" strike="noStrike" dirty="0">
                          <a:latin typeface="Arial"/>
                        </a:rPr>
                        <a:t>REGISTRO DE INVENTARIO PERMANENTE EN UNIDADES FÍSICAS </a:t>
                      </a:r>
                    </a:p>
                  </a:txBody>
                  <a:tcPr marL="9525" marR="9525" marT="9525" marB="0" anchor="b"/>
                </a:tc>
                <a:extLst>
                  <a:ext uri="{0D108BD9-81ED-4DB2-BD59-A6C34878D82A}">
                    <a16:rowId xmlns:a16="http://schemas.microsoft.com/office/drawing/2014/main" val="10011"/>
                  </a:ext>
                </a:extLst>
              </a:tr>
              <a:tr h="416258">
                <a:tc>
                  <a:txBody>
                    <a:bodyPr/>
                    <a:lstStyle/>
                    <a:p>
                      <a:pPr algn="ctr" fontAlgn="b"/>
                      <a:r>
                        <a:rPr lang="es-PE" sz="1400" b="0" i="0" u="none" strike="noStrike">
                          <a:latin typeface="Arial"/>
                        </a:rPr>
                        <a:t>13</a:t>
                      </a:r>
                    </a:p>
                  </a:txBody>
                  <a:tcPr marL="9525" marR="9525" marT="9525" marB="0" anchor="b"/>
                </a:tc>
                <a:tc>
                  <a:txBody>
                    <a:bodyPr/>
                    <a:lstStyle/>
                    <a:p>
                      <a:pPr algn="l" fontAlgn="b"/>
                      <a:r>
                        <a:rPr lang="es-PE" sz="1400" b="0" i="0" u="none" strike="noStrike" dirty="0">
                          <a:latin typeface="Arial"/>
                        </a:rPr>
                        <a:t>REGISTRO DE INVENTARIO PERMANENTE VALORIZADO</a:t>
                      </a:r>
                    </a:p>
                  </a:txBody>
                  <a:tcPr marL="9525" marR="9525" marT="9525" marB="0" anchor="b"/>
                </a:tc>
                <a:extLst>
                  <a:ext uri="{0D108BD9-81ED-4DB2-BD59-A6C34878D82A}">
                    <a16:rowId xmlns:a16="http://schemas.microsoft.com/office/drawing/2014/main" val="10012"/>
                  </a:ext>
                </a:extLst>
              </a:tr>
              <a:tr h="290222">
                <a:tc>
                  <a:txBody>
                    <a:bodyPr/>
                    <a:lstStyle/>
                    <a:p>
                      <a:pPr algn="ctr" fontAlgn="b"/>
                      <a:r>
                        <a:rPr lang="es-PE" sz="1400" b="0" i="0" u="none" strike="noStrike" dirty="0" smtClean="0">
                          <a:latin typeface="Arial"/>
                        </a:rPr>
                        <a:t>14</a:t>
                      </a:r>
                      <a:endParaRPr lang="es-PE" sz="1400" b="0" i="0" u="none" strike="noStrike" dirty="0">
                        <a:latin typeface="Arial"/>
                      </a:endParaRPr>
                    </a:p>
                  </a:txBody>
                  <a:tcPr marL="9525" marR="9525" marT="9525" marB="0" anchor="b"/>
                </a:tc>
                <a:tc>
                  <a:txBody>
                    <a:bodyPr/>
                    <a:lstStyle/>
                    <a:p>
                      <a:pPr algn="l" fontAlgn="b"/>
                      <a:r>
                        <a:rPr lang="es-PE" sz="1400" b="0" i="0" u="none" strike="noStrike" dirty="0">
                          <a:latin typeface="Arial"/>
                        </a:rPr>
                        <a:t>REGISTRO DE </a:t>
                      </a:r>
                      <a:r>
                        <a:rPr lang="es-PE" sz="1400" b="0" i="0" u="none" strike="noStrike" dirty="0" smtClean="0">
                          <a:latin typeface="Arial"/>
                        </a:rPr>
                        <a:t>VENTAS E INGRESOS</a:t>
                      </a:r>
                      <a:endParaRPr lang="es-PE" sz="1400" b="0" i="0" u="none" strike="noStrike" dirty="0">
                        <a:latin typeface="Arial"/>
                      </a:endParaRPr>
                    </a:p>
                  </a:txBody>
                  <a:tcPr marL="9525" marR="9525" marT="9525" marB="0" anchor="b"/>
                </a:tc>
                <a:extLst>
                  <a:ext uri="{0D108BD9-81ED-4DB2-BD59-A6C34878D82A}">
                    <a16:rowId xmlns:a16="http://schemas.microsoft.com/office/drawing/2014/main" val="10013"/>
                  </a:ext>
                </a:extLst>
              </a:tr>
            </a:tbl>
          </a:graphicData>
        </a:graphic>
      </p:graphicFrame>
      <p:sp>
        <p:nvSpPr>
          <p:cNvPr id="7" name="Rectángulo 6"/>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9878074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26188" y="1574478"/>
          <a:ext cx="8643940" cy="4143389"/>
        </p:xfrm>
        <a:graphic>
          <a:graphicData uri="http://schemas.openxmlformats.org/drawingml/2006/table">
            <a:tbl>
              <a:tblPr/>
              <a:tblGrid>
                <a:gridCol w="767141">
                  <a:extLst>
                    <a:ext uri="{9D8B030D-6E8A-4147-A177-3AD203B41FA5}">
                      <a16:colId xmlns:a16="http://schemas.microsoft.com/office/drawing/2014/main" val="20000"/>
                    </a:ext>
                  </a:extLst>
                </a:gridCol>
                <a:gridCol w="2263843">
                  <a:extLst>
                    <a:ext uri="{9D8B030D-6E8A-4147-A177-3AD203B41FA5}">
                      <a16:colId xmlns:a16="http://schemas.microsoft.com/office/drawing/2014/main" val="20001"/>
                    </a:ext>
                  </a:extLst>
                </a:gridCol>
                <a:gridCol w="642740">
                  <a:extLst>
                    <a:ext uri="{9D8B030D-6E8A-4147-A177-3AD203B41FA5}">
                      <a16:colId xmlns:a16="http://schemas.microsoft.com/office/drawing/2014/main" val="20002"/>
                    </a:ext>
                  </a:extLst>
                </a:gridCol>
                <a:gridCol w="643388">
                  <a:extLst>
                    <a:ext uri="{9D8B030D-6E8A-4147-A177-3AD203B41FA5}">
                      <a16:colId xmlns:a16="http://schemas.microsoft.com/office/drawing/2014/main" val="20003"/>
                    </a:ext>
                  </a:extLst>
                </a:gridCol>
                <a:gridCol w="642740">
                  <a:extLst>
                    <a:ext uri="{9D8B030D-6E8A-4147-A177-3AD203B41FA5}">
                      <a16:colId xmlns:a16="http://schemas.microsoft.com/office/drawing/2014/main" val="20004"/>
                    </a:ext>
                  </a:extLst>
                </a:gridCol>
                <a:gridCol w="642740">
                  <a:extLst>
                    <a:ext uri="{9D8B030D-6E8A-4147-A177-3AD203B41FA5}">
                      <a16:colId xmlns:a16="http://schemas.microsoft.com/office/drawing/2014/main" val="20005"/>
                    </a:ext>
                  </a:extLst>
                </a:gridCol>
                <a:gridCol w="738631">
                  <a:extLst>
                    <a:ext uri="{9D8B030D-6E8A-4147-A177-3AD203B41FA5}">
                      <a16:colId xmlns:a16="http://schemas.microsoft.com/office/drawing/2014/main" val="20006"/>
                    </a:ext>
                  </a:extLst>
                </a:gridCol>
                <a:gridCol w="738631">
                  <a:extLst>
                    <a:ext uri="{9D8B030D-6E8A-4147-A177-3AD203B41FA5}">
                      <a16:colId xmlns:a16="http://schemas.microsoft.com/office/drawing/2014/main" val="20007"/>
                    </a:ext>
                  </a:extLst>
                </a:gridCol>
                <a:gridCol w="782043">
                  <a:extLst>
                    <a:ext uri="{9D8B030D-6E8A-4147-A177-3AD203B41FA5}">
                      <a16:colId xmlns:a16="http://schemas.microsoft.com/office/drawing/2014/main" val="20008"/>
                    </a:ext>
                  </a:extLst>
                </a:gridCol>
                <a:gridCol w="782043">
                  <a:extLst>
                    <a:ext uri="{9D8B030D-6E8A-4147-A177-3AD203B41FA5}">
                      <a16:colId xmlns:a16="http://schemas.microsoft.com/office/drawing/2014/main" val="20009"/>
                    </a:ext>
                  </a:extLst>
                </a:gridCol>
              </a:tblGrid>
              <a:tr h="642112">
                <a:tc rowSpan="3">
                  <a:txBody>
                    <a:bodyPr/>
                    <a:lstStyle/>
                    <a:p>
                      <a:pPr algn="ctr">
                        <a:lnSpc>
                          <a:spcPct val="115000"/>
                        </a:lnSpc>
                        <a:spcAft>
                          <a:spcPts val="0"/>
                        </a:spcAft>
                      </a:pPr>
                      <a:r>
                        <a:rPr lang="es-PE" sz="1100" b="1" dirty="0">
                          <a:solidFill>
                            <a:srgbClr val="18338A"/>
                          </a:solidFill>
                          <a:latin typeface="Calibri"/>
                          <a:ea typeface="Calibri"/>
                          <a:cs typeface="Times New Roman"/>
                        </a:rPr>
                        <a:t>Infracción</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100" b="1" dirty="0">
                          <a:solidFill>
                            <a:srgbClr val="18338A"/>
                          </a:solidFill>
                          <a:latin typeface="Calibri"/>
                          <a:ea typeface="Calibri"/>
                          <a:cs typeface="Times New Roman"/>
                        </a:rPr>
                        <a:t>Descripción</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1100" b="1" dirty="0">
                          <a:solidFill>
                            <a:srgbClr val="18338A"/>
                          </a:solidFill>
                          <a:latin typeface="Calibri"/>
                          <a:ea typeface="Calibri"/>
                          <a:cs typeface="Times New Roman"/>
                        </a:rPr>
                        <a:t>Sanción</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s-PE" sz="1100" b="1" dirty="0">
                          <a:solidFill>
                            <a:srgbClr val="18338A"/>
                          </a:solidFill>
                          <a:latin typeface="Calibri"/>
                          <a:ea typeface="Calibri"/>
                          <a:cs typeface="Times New Roman"/>
                        </a:rPr>
                        <a:t>Sanción según tabla</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gridSpan="4">
                  <a:txBody>
                    <a:bodyPr/>
                    <a:lstStyle/>
                    <a:p>
                      <a:pPr algn="ctr">
                        <a:lnSpc>
                          <a:spcPct val="115000"/>
                        </a:lnSpc>
                        <a:spcAft>
                          <a:spcPts val="0"/>
                        </a:spcAft>
                      </a:pPr>
                      <a:r>
                        <a:rPr lang="es-PE" sz="1100" b="1" dirty="0">
                          <a:solidFill>
                            <a:srgbClr val="18338A"/>
                          </a:solidFill>
                          <a:latin typeface="Calibri"/>
                          <a:ea typeface="Calibri"/>
                          <a:cs typeface="Times New Roman"/>
                        </a:rPr>
                        <a:t>Forma de subsanar la infracción para gozar de la gradualidad</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321057">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a:lnSpc>
                          <a:spcPct val="115000"/>
                        </a:lnSpc>
                        <a:spcAft>
                          <a:spcPts val="0"/>
                        </a:spcAft>
                      </a:pPr>
                      <a:r>
                        <a:rPr lang="es-PE" sz="1100" b="1" dirty="0">
                          <a:solidFill>
                            <a:srgbClr val="18338A"/>
                          </a:solidFill>
                          <a:latin typeface="Calibri"/>
                          <a:ea typeface="Calibri"/>
                          <a:cs typeface="Times New Roman"/>
                        </a:rPr>
                        <a:t>I</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100" b="1" dirty="0">
                          <a:solidFill>
                            <a:srgbClr val="18338A"/>
                          </a:solidFill>
                          <a:latin typeface="Calibri"/>
                          <a:ea typeface="Calibri"/>
                          <a:cs typeface="Times New Roman"/>
                        </a:rPr>
                        <a:t>II</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100" b="1" dirty="0">
                          <a:solidFill>
                            <a:srgbClr val="18338A"/>
                          </a:solidFill>
                          <a:latin typeface="Calibri"/>
                          <a:ea typeface="Calibri"/>
                          <a:cs typeface="Times New Roman"/>
                        </a:rPr>
                        <a:t>III</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ctr">
                        <a:lnSpc>
                          <a:spcPct val="115000"/>
                        </a:lnSpc>
                        <a:spcAft>
                          <a:spcPts val="0"/>
                        </a:spcAft>
                      </a:pPr>
                      <a:r>
                        <a:rPr lang="es-PE" sz="1100" b="1" dirty="0">
                          <a:solidFill>
                            <a:srgbClr val="18338A"/>
                          </a:solidFill>
                          <a:latin typeface="Calibri"/>
                          <a:ea typeface="Calibri"/>
                          <a:cs typeface="Times New Roman"/>
                        </a:rPr>
                        <a:t>Voluntaria</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gridSpan="2">
                  <a:txBody>
                    <a:bodyPr/>
                    <a:lstStyle/>
                    <a:p>
                      <a:pPr algn="ctr">
                        <a:lnSpc>
                          <a:spcPct val="115000"/>
                        </a:lnSpc>
                        <a:spcAft>
                          <a:spcPts val="0"/>
                        </a:spcAft>
                      </a:pPr>
                      <a:r>
                        <a:rPr lang="es-PE" sz="1100" b="1" dirty="0">
                          <a:solidFill>
                            <a:srgbClr val="18338A"/>
                          </a:solidFill>
                          <a:latin typeface="Calibri"/>
                          <a:ea typeface="Calibri"/>
                          <a:cs typeface="Times New Roman"/>
                        </a:rPr>
                        <a:t>Inducida</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extLst>
                  <a:ext uri="{0D108BD9-81ED-4DB2-BD59-A6C34878D82A}">
                    <a16:rowId xmlns:a16="http://schemas.microsoft.com/office/drawing/2014/main" val="10001"/>
                  </a:ext>
                </a:extLst>
              </a:tr>
              <a:tr h="321057">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PE" sz="1100" b="1">
                          <a:solidFill>
                            <a:srgbClr val="18338A"/>
                          </a:solidFill>
                          <a:latin typeface="Calibri"/>
                          <a:ea typeface="Calibri"/>
                          <a:cs typeface="Times New Roman"/>
                        </a:rPr>
                        <a:t>Sin pago</a:t>
                      </a:r>
                      <a:endParaRPr lang="es-PE" sz="110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100" b="1">
                          <a:solidFill>
                            <a:srgbClr val="18338A"/>
                          </a:solidFill>
                          <a:latin typeface="Calibri"/>
                          <a:ea typeface="Calibri"/>
                          <a:cs typeface="Times New Roman"/>
                        </a:rPr>
                        <a:t>Con pago</a:t>
                      </a:r>
                      <a:endParaRPr lang="es-PE" sz="110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1100" b="1">
                          <a:solidFill>
                            <a:srgbClr val="18338A"/>
                          </a:solidFill>
                          <a:latin typeface="Calibri"/>
                          <a:ea typeface="Calibri"/>
                          <a:cs typeface="Times New Roman"/>
                        </a:rPr>
                        <a:t>Sin pago</a:t>
                      </a:r>
                      <a:endParaRPr lang="es-PE" sz="110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s-PE" sz="1100" b="1" dirty="0">
                          <a:solidFill>
                            <a:srgbClr val="18338A"/>
                          </a:solidFill>
                          <a:latin typeface="Calibri"/>
                          <a:ea typeface="Calibri"/>
                          <a:cs typeface="Times New Roman"/>
                        </a:rPr>
                        <a:t>Con pago</a:t>
                      </a:r>
                      <a:endParaRPr lang="es-PE" sz="11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2859163">
                <a:tc>
                  <a:txBody>
                    <a:bodyPr/>
                    <a:lstStyle/>
                    <a:p>
                      <a:pPr algn="ctr">
                        <a:lnSpc>
                          <a:spcPct val="115000"/>
                        </a:lnSpc>
                        <a:spcAft>
                          <a:spcPts val="0"/>
                        </a:spcAft>
                      </a:pPr>
                      <a:r>
                        <a:rPr lang="es-PE" sz="1400" dirty="0">
                          <a:solidFill>
                            <a:srgbClr val="18338A"/>
                          </a:solidFill>
                          <a:latin typeface="Calibri"/>
                          <a:ea typeface="Calibri"/>
                          <a:cs typeface="Times New Roman"/>
                        </a:rPr>
                        <a:t>Artículo 175, </a:t>
                      </a:r>
                      <a:r>
                        <a:rPr lang="es-PE" sz="1400" dirty="0" err="1">
                          <a:solidFill>
                            <a:srgbClr val="18338A"/>
                          </a:solidFill>
                          <a:latin typeface="Calibri"/>
                          <a:ea typeface="Calibri"/>
                          <a:cs typeface="Times New Roman"/>
                        </a:rPr>
                        <a:t>num.</a:t>
                      </a:r>
                      <a:r>
                        <a:rPr lang="es-PE" sz="1400" dirty="0">
                          <a:solidFill>
                            <a:srgbClr val="18338A"/>
                          </a:solidFill>
                          <a:latin typeface="Calibri"/>
                          <a:ea typeface="Calibri"/>
                          <a:cs typeface="Times New Roman"/>
                        </a:rPr>
                        <a:t> 5</a:t>
                      </a:r>
                      <a:endParaRPr lang="es-PE" sz="16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PE" sz="1400" u="sng" dirty="0">
                          <a:solidFill>
                            <a:srgbClr val="18338A"/>
                          </a:solidFill>
                          <a:latin typeface="Verdana"/>
                          <a:ea typeface="Calibri"/>
                          <a:cs typeface="Times New Roman"/>
                        </a:rPr>
                        <a:t>Llevar con atraso</a:t>
                      </a:r>
                      <a:r>
                        <a:rPr lang="es-PE" sz="1400" dirty="0">
                          <a:solidFill>
                            <a:srgbClr val="18338A"/>
                          </a:solidFill>
                          <a:latin typeface="Verdana"/>
                          <a:ea typeface="Calibri"/>
                          <a:cs typeface="Times New Roman"/>
                        </a:rPr>
                        <a:t> mayor al permitido por las normas vigentes, los libros de contabilidad u otros libros o registros exigidos por las leyes, reglamentos o por Resolución de Superintendencia de la SUNAT, que se vinculen con la tributación.</a:t>
                      </a:r>
                      <a:endParaRPr lang="es-PE" sz="1600" dirty="0">
                        <a:solidFill>
                          <a:srgbClr val="18338A"/>
                        </a:solidFill>
                        <a:latin typeface="Calibri"/>
                        <a:ea typeface="Calibri"/>
                        <a:cs typeface="Times New Roman"/>
                      </a:endParaRP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Multa: tabla </a:t>
                      </a:r>
                      <a:r>
                        <a:rPr lang="es-PE" sz="1600" dirty="0">
                          <a:solidFill>
                            <a:srgbClr val="18338A"/>
                          </a:solidFill>
                          <a:latin typeface="Calibri"/>
                          <a:ea typeface="Calibri"/>
                          <a:cs typeface="Times New Roman"/>
                        </a:rPr>
                        <a:t>I, II y III</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0.3% </a:t>
                      </a:r>
                      <a:r>
                        <a:rPr lang="es-PE" sz="1600" dirty="0">
                          <a:solidFill>
                            <a:srgbClr val="18338A"/>
                          </a:solidFill>
                          <a:latin typeface="Calibri"/>
                          <a:ea typeface="Calibri"/>
                          <a:cs typeface="Times New Roman"/>
                        </a:rPr>
                        <a:t>de los IN</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0.3% </a:t>
                      </a:r>
                      <a:r>
                        <a:rPr lang="es-PE" sz="1600" dirty="0">
                          <a:solidFill>
                            <a:srgbClr val="18338A"/>
                          </a:solidFill>
                          <a:latin typeface="Calibri"/>
                          <a:ea typeface="Calibri"/>
                          <a:cs typeface="Times New Roman"/>
                        </a:rPr>
                        <a:t>de los IN</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smtClean="0">
                          <a:solidFill>
                            <a:srgbClr val="18338A"/>
                          </a:solidFill>
                          <a:latin typeface="Calibri"/>
                          <a:ea typeface="Calibri"/>
                          <a:cs typeface="Times New Roman"/>
                        </a:rPr>
                        <a:t>0.3% </a:t>
                      </a:r>
                      <a:r>
                        <a:rPr lang="es-PE" sz="1600" dirty="0">
                          <a:solidFill>
                            <a:srgbClr val="18338A"/>
                          </a:solidFill>
                          <a:latin typeface="Calibri"/>
                          <a:ea typeface="Calibri"/>
                          <a:cs typeface="Times New Roman"/>
                        </a:rPr>
                        <a:t>de los I o cierre</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80%</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90%</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50%</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600" dirty="0">
                          <a:solidFill>
                            <a:srgbClr val="18338A"/>
                          </a:solidFill>
                          <a:latin typeface="Calibri"/>
                          <a:ea typeface="Calibri"/>
                          <a:cs typeface="Times New Roman"/>
                        </a:rPr>
                        <a:t>70%</a:t>
                      </a:r>
                    </a:p>
                  </a:txBody>
                  <a:tcPr marL="49349" marR="4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3 CuadroTexto"/>
          <p:cNvSpPr txBox="1"/>
          <p:nvPr/>
        </p:nvSpPr>
        <p:spPr>
          <a:xfrm>
            <a:off x="191387" y="5822950"/>
            <a:ext cx="4968552" cy="923330"/>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PE" dirty="0" smtClean="0">
                <a:solidFill>
                  <a:schemeClr val="bg1"/>
                </a:solidFill>
                <a:latin typeface="Tahoma"/>
              </a:rPr>
              <a:t>Nota 11: Cuando la sanción aplicada se calcule en función a los IN anuales no podrá ser menor a 10% de la UIT ni mayor a 12 UIT.</a:t>
            </a:r>
            <a:endParaRPr lang="es-ES" dirty="0" smtClean="0">
              <a:solidFill>
                <a:schemeClr val="bg1"/>
              </a:solidFill>
              <a:latin typeface="Tahoma"/>
            </a:endParaRPr>
          </a:p>
        </p:txBody>
      </p:sp>
      <p:sp>
        <p:nvSpPr>
          <p:cNvPr id="6" name="5 Rectángulo"/>
          <p:cNvSpPr/>
          <p:nvPr/>
        </p:nvSpPr>
        <p:spPr>
          <a:xfrm>
            <a:off x="5303955" y="5822950"/>
            <a:ext cx="3600400" cy="9233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b="1" dirty="0" smtClean="0">
                <a:solidFill>
                  <a:srgbClr val="18338A"/>
                </a:solidFill>
              </a:rPr>
              <a:t>¿Se aplican varias Multas o una sola por llevar fuera de plazo el RVI o el RC electrónico?</a:t>
            </a:r>
            <a:endParaRPr lang="es-PE" b="1" dirty="0">
              <a:solidFill>
                <a:srgbClr val="18338A"/>
              </a:solidFill>
            </a:endParaRPr>
          </a:p>
        </p:txBody>
      </p:sp>
      <p:sp>
        <p:nvSpPr>
          <p:cNvPr id="7" name="Rectangle 24"/>
          <p:cNvSpPr>
            <a:spLocks noChangeArrowheads="1"/>
          </p:cNvSpPr>
          <p:nvPr/>
        </p:nvSpPr>
        <p:spPr bwMode="auto">
          <a:xfrm>
            <a:off x="210788" y="332509"/>
            <a:ext cx="6617525" cy="990600"/>
          </a:xfrm>
          <a:prstGeom prst="rect">
            <a:avLst/>
          </a:prstGeom>
          <a:noFill/>
          <a:ln w="9525">
            <a:noFill/>
            <a:miter lim="800000"/>
            <a:headEnd/>
            <a:tailEnd/>
          </a:ln>
        </p:spPr>
        <p:txBody>
          <a:bodyPr anchor="ctr"/>
          <a:lstStyle/>
          <a:p>
            <a:pPr algn="just"/>
            <a:r>
              <a:rPr lang="es-ES" sz="2400" dirty="0" smtClean="0">
                <a:solidFill>
                  <a:schemeClr val="bg1"/>
                </a:solidFill>
                <a:latin typeface="Arial"/>
                <a:ea typeface="+mj-ea"/>
                <a:cs typeface="Arial"/>
              </a:rPr>
              <a:t>Artículo </a:t>
            </a:r>
            <a:r>
              <a:rPr lang="es-ES" sz="2400" dirty="0">
                <a:solidFill>
                  <a:schemeClr val="bg1"/>
                </a:solidFill>
                <a:latin typeface="Arial"/>
                <a:ea typeface="+mj-ea"/>
                <a:cs typeface="Arial"/>
              </a:rPr>
              <a:t>175</a:t>
            </a:r>
            <a:r>
              <a:rPr lang="es-ES" sz="2400" dirty="0" smtClean="0">
                <a:solidFill>
                  <a:schemeClr val="bg1"/>
                </a:solidFill>
                <a:latin typeface="Arial"/>
                <a:ea typeface="+mj-ea"/>
                <a:cs typeface="Arial"/>
              </a:rPr>
              <a:t>° del CT: Infracciones relacionadas con la obligación de llevar Libros y/o Registros</a:t>
            </a:r>
            <a:endParaRPr lang="es-ES" sz="2400" dirty="0">
              <a:solidFill>
                <a:schemeClr val="bg1"/>
              </a:solidFill>
              <a:latin typeface="Arial"/>
              <a:ea typeface="+mj-ea"/>
              <a:cs typeface="Aria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51413" y="1609009"/>
          <a:ext cx="8858306" cy="4673564"/>
        </p:xfrm>
        <a:graphic>
          <a:graphicData uri="http://schemas.openxmlformats.org/drawingml/2006/table">
            <a:tbl>
              <a:tblPr/>
              <a:tblGrid>
                <a:gridCol w="579977">
                  <a:extLst>
                    <a:ext uri="{9D8B030D-6E8A-4147-A177-3AD203B41FA5}">
                      <a16:colId xmlns:a16="http://schemas.microsoft.com/office/drawing/2014/main" val="20000"/>
                    </a:ext>
                  </a:extLst>
                </a:gridCol>
                <a:gridCol w="1234542">
                  <a:extLst>
                    <a:ext uri="{9D8B030D-6E8A-4147-A177-3AD203B41FA5}">
                      <a16:colId xmlns:a16="http://schemas.microsoft.com/office/drawing/2014/main" val="20001"/>
                    </a:ext>
                  </a:extLst>
                </a:gridCol>
                <a:gridCol w="500941">
                  <a:extLst>
                    <a:ext uri="{9D8B030D-6E8A-4147-A177-3AD203B41FA5}">
                      <a16:colId xmlns:a16="http://schemas.microsoft.com/office/drawing/2014/main" val="20002"/>
                    </a:ext>
                  </a:extLst>
                </a:gridCol>
                <a:gridCol w="552705">
                  <a:extLst>
                    <a:ext uri="{9D8B030D-6E8A-4147-A177-3AD203B41FA5}">
                      <a16:colId xmlns:a16="http://schemas.microsoft.com/office/drawing/2014/main" val="20003"/>
                    </a:ext>
                  </a:extLst>
                </a:gridCol>
                <a:gridCol w="552705">
                  <a:extLst>
                    <a:ext uri="{9D8B030D-6E8A-4147-A177-3AD203B41FA5}">
                      <a16:colId xmlns:a16="http://schemas.microsoft.com/office/drawing/2014/main" val="20004"/>
                    </a:ext>
                  </a:extLst>
                </a:gridCol>
                <a:gridCol w="552705">
                  <a:extLst>
                    <a:ext uri="{9D8B030D-6E8A-4147-A177-3AD203B41FA5}">
                      <a16:colId xmlns:a16="http://schemas.microsoft.com/office/drawing/2014/main" val="20005"/>
                    </a:ext>
                  </a:extLst>
                </a:gridCol>
                <a:gridCol w="634525">
                  <a:extLst>
                    <a:ext uri="{9D8B030D-6E8A-4147-A177-3AD203B41FA5}">
                      <a16:colId xmlns:a16="http://schemas.microsoft.com/office/drawing/2014/main" val="20006"/>
                    </a:ext>
                  </a:extLst>
                </a:gridCol>
                <a:gridCol w="473669">
                  <a:extLst>
                    <a:ext uri="{9D8B030D-6E8A-4147-A177-3AD203B41FA5}">
                      <a16:colId xmlns:a16="http://schemas.microsoft.com/office/drawing/2014/main" val="20007"/>
                    </a:ext>
                  </a:extLst>
                </a:gridCol>
                <a:gridCol w="634525">
                  <a:extLst>
                    <a:ext uri="{9D8B030D-6E8A-4147-A177-3AD203B41FA5}">
                      <a16:colId xmlns:a16="http://schemas.microsoft.com/office/drawing/2014/main" val="20008"/>
                    </a:ext>
                  </a:extLst>
                </a:gridCol>
                <a:gridCol w="634525">
                  <a:extLst>
                    <a:ext uri="{9D8B030D-6E8A-4147-A177-3AD203B41FA5}">
                      <a16:colId xmlns:a16="http://schemas.microsoft.com/office/drawing/2014/main" val="20009"/>
                    </a:ext>
                  </a:extLst>
                </a:gridCol>
                <a:gridCol w="634525">
                  <a:extLst>
                    <a:ext uri="{9D8B030D-6E8A-4147-A177-3AD203B41FA5}">
                      <a16:colId xmlns:a16="http://schemas.microsoft.com/office/drawing/2014/main" val="20010"/>
                    </a:ext>
                  </a:extLst>
                </a:gridCol>
                <a:gridCol w="634525">
                  <a:extLst>
                    <a:ext uri="{9D8B030D-6E8A-4147-A177-3AD203B41FA5}">
                      <a16:colId xmlns:a16="http://schemas.microsoft.com/office/drawing/2014/main" val="20011"/>
                    </a:ext>
                  </a:extLst>
                </a:gridCol>
                <a:gridCol w="634525">
                  <a:extLst>
                    <a:ext uri="{9D8B030D-6E8A-4147-A177-3AD203B41FA5}">
                      <a16:colId xmlns:a16="http://schemas.microsoft.com/office/drawing/2014/main" val="20012"/>
                    </a:ext>
                  </a:extLst>
                </a:gridCol>
                <a:gridCol w="603912">
                  <a:extLst>
                    <a:ext uri="{9D8B030D-6E8A-4147-A177-3AD203B41FA5}">
                      <a16:colId xmlns:a16="http://schemas.microsoft.com/office/drawing/2014/main" val="20013"/>
                    </a:ext>
                  </a:extLst>
                </a:gridCol>
              </a:tblGrid>
              <a:tr h="296465">
                <a:tc rowSpan="3">
                  <a:txBody>
                    <a:bodyPr/>
                    <a:lstStyle/>
                    <a:p>
                      <a:pPr algn="ctr">
                        <a:lnSpc>
                          <a:spcPct val="115000"/>
                        </a:lnSpc>
                        <a:spcAft>
                          <a:spcPts val="0"/>
                        </a:spcAft>
                      </a:pPr>
                      <a:r>
                        <a:rPr lang="es-PE" sz="900" b="1" dirty="0">
                          <a:solidFill>
                            <a:srgbClr val="18338A"/>
                          </a:solidFill>
                          <a:latin typeface="Calibri"/>
                          <a:ea typeface="Calibri"/>
                          <a:cs typeface="Times New Roman"/>
                        </a:rPr>
                        <a:t>Infracción</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900" b="1" dirty="0">
                          <a:solidFill>
                            <a:srgbClr val="18338A"/>
                          </a:solidFill>
                          <a:latin typeface="Calibri"/>
                          <a:ea typeface="Calibri"/>
                          <a:cs typeface="Times New Roman"/>
                        </a:rPr>
                        <a:t>Descripción</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a:txBody>
                    <a:bodyPr/>
                    <a:lstStyle/>
                    <a:p>
                      <a:pPr algn="ctr">
                        <a:lnSpc>
                          <a:spcPct val="115000"/>
                        </a:lnSpc>
                        <a:spcAft>
                          <a:spcPts val="0"/>
                        </a:spcAft>
                      </a:pPr>
                      <a:r>
                        <a:rPr lang="es-PE" sz="900" b="1" dirty="0">
                          <a:solidFill>
                            <a:srgbClr val="18338A"/>
                          </a:solidFill>
                          <a:latin typeface="Calibri"/>
                          <a:ea typeface="Calibri"/>
                          <a:cs typeface="Times New Roman"/>
                        </a:rPr>
                        <a:t>Sanción</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s-PE" sz="900" b="1" dirty="0">
                          <a:solidFill>
                            <a:srgbClr val="18338A"/>
                          </a:solidFill>
                          <a:latin typeface="Calibri"/>
                          <a:ea typeface="Calibri"/>
                          <a:cs typeface="Times New Roman"/>
                        </a:rPr>
                        <a:t>Sanción según tabla</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gridSpan="4">
                  <a:txBody>
                    <a:bodyPr/>
                    <a:lstStyle/>
                    <a:p>
                      <a:pPr algn="ctr">
                        <a:lnSpc>
                          <a:spcPct val="115000"/>
                        </a:lnSpc>
                        <a:spcAft>
                          <a:spcPts val="0"/>
                        </a:spcAft>
                      </a:pPr>
                      <a:r>
                        <a:rPr lang="es-PE" sz="900" b="1" dirty="0">
                          <a:solidFill>
                            <a:srgbClr val="18338A"/>
                          </a:solidFill>
                          <a:latin typeface="Calibri"/>
                          <a:ea typeface="Calibri"/>
                          <a:cs typeface="Times New Roman"/>
                        </a:rPr>
                        <a:t>Forma de subsanar la infracción para gozar de la gradualidad</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hMerge="1">
                  <a:txBody>
                    <a:bodyPr/>
                    <a:lstStyle/>
                    <a:p>
                      <a:endParaRPr lang="es-PE"/>
                    </a:p>
                  </a:txBody>
                  <a:tcPr/>
                </a:tc>
                <a:tc gridSpan="4">
                  <a:txBody>
                    <a:bodyPr/>
                    <a:lstStyle/>
                    <a:p>
                      <a:pPr algn="ctr">
                        <a:lnSpc>
                          <a:spcPct val="115000"/>
                        </a:lnSpc>
                        <a:spcAft>
                          <a:spcPts val="0"/>
                        </a:spcAft>
                      </a:pPr>
                      <a:r>
                        <a:rPr lang="es-PE" sz="900" b="1" dirty="0">
                          <a:solidFill>
                            <a:srgbClr val="18338A"/>
                          </a:solidFill>
                          <a:latin typeface="Calibri"/>
                          <a:ea typeface="Calibri"/>
                          <a:cs typeface="Times New Roman"/>
                        </a:rPr>
                        <a:t>Gradualidad de la sanción de multa que sustituye al cierre – sujetos del nuevo RUS</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229598">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a:lnSpc>
                          <a:spcPct val="115000"/>
                        </a:lnSpc>
                        <a:spcAft>
                          <a:spcPts val="0"/>
                        </a:spcAft>
                      </a:pPr>
                      <a:r>
                        <a:rPr lang="es-PE" sz="1000" b="1" dirty="0">
                          <a:solidFill>
                            <a:srgbClr val="18338A"/>
                          </a:solidFill>
                          <a:latin typeface="Calibri"/>
                          <a:ea typeface="Calibri"/>
                          <a:cs typeface="Times New Roman"/>
                        </a:rPr>
                        <a:t>I</a:t>
                      </a:r>
                      <a:endParaRPr lang="es-PE" sz="10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000" b="1" dirty="0">
                          <a:solidFill>
                            <a:srgbClr val="18338A"/>
                          </a:solidFill>
                          <a:latin typeface="Calibri"/>
                          <a:ea typeface="Calibri"/>
                          <a:cs typeface="Times New Roman"/>
                        </a:rPr>
                        <a:t>II</a:t>
                      </a:r>
                      <a:endParaRPr lang="es-PE" sz="10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a:lnSpc>
                          <a:spcPct val="115000"/>
                        </a:lnSpc>
                        <a:spcAft>
                          <a:spcPts val="0"/>
                        </a:spcAft>
                      </a:pPr>
                      <a:r>
                        <a:rPr lang="es-PE" sz="1000" b="1" dirty="0">
                          <a:solidFill>
                            <a:srgbClr val="18338A"/>
                          </a:solidFill>
                          <a:latin typeface="Calibri"/>
                          <a:ea typeface="Calibri"/>
                          <a:cs typeface="Times New Roman"/>
                        </a:rPr>
                        <a:t>III</a:t>
                      </a:r>
                      <a:endParaRPr lang="es-PE" sz="10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ctr">
                        <a:lnSpc>
                          <a:spcPct val="115000"/>
                        </a:lnSpc>
                        <a:spcAft>
                          <a:spcPts val="0"/>
                        </a:spcAft>
                      </a:pPr>
                      <a:r>
                        <a:rPr lang="es-PE" sz="900" b="1" dirty="0">
                          <a:solidFill>
                            <a:srgbClr val="18338A"/>
                          </a:solidFill>
                          <a:latin typeface="Calibri"/>
                          <a:ea typeface="Calibri"/>
                          <a:cs typeface="Times New Roman"/>
                        </a:rPr>
                        <a:t>Voluntaria</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gridSpan="2">
                  <a:txBody>
                    <a:bodyPr/>
                    <a:lstStyle/>
                    <a:p>
                      <a:pPr algn="ctr">
                        <a:lnSpc>
                          <a:spcPct val="115000"/>
                        </a:lnSpc>
                        <a:spcAft>
                          <a:spcPts val="0"/>
                        </a:spcAft>
                      </a:pPr>
                      <a:r>
                        <a:rPr lang="es-PE" sz="900" b="1" dirty="0">
                          <a:solidFill>
                            <a:srgbClr val="18338A"/>
                          </a:solidFill>
                          <a:latin typeface="Calibri"/>
                          <a:ea typeface="Calibri"/>
                          <a:cs typeface="Times New Roman"/>
                        </a:rPr>
                        <a:t>Inducida</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rowSpan="2">
                  <a:txBody>
                    <a:bodyPr/>
                    <a:lstStyle/>
                    <a:p>
                      <a:pPr algn="ctr">
                        <a:lnSpc>
                          <a:spcPct val="115000"/>
                        </a:lnSpc>
                        <a:spcAft>
                          <a:spcPts val="0"/>
                        </a:spcAft>
                      </a:pPr>
                      <a:r>
                        <a:rPr lang="es-PE" sz="1000" b="1">
                          <a:solidFill>
                            <a:srgbClr val="18338A"/>
                          </a:solidFill>
                          <a:latin typeface="Calibri"/>
                          <a:ea typeface="Calibri"/>
                          <a:cs typeface="Times New Roman"/>
                        </a:rPr>
                        <a:t>Categorías del Nuevo RUS</a:t>
                      </a:r>
                      <a:endParaRPr lang="es-PE" sz="100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gn="ctr">
                        <a:lnSpc>
                          <a:spcPct val="115000"/>
                        </a:lnSpc>
                        <a:spcAft>
                          <a:spcPts val="0"/>
                        </a:spcAft>
                      </a:pPr>
                      <a:r>
                        <a:rPr lang="es-PE" sz="900" b="1" dirty="0">
                          <a:solidFill>
                            <a:srgbClr val="18338A"/>
                          </a:solidFill>
                          <a:latin typeface="Calibri"/>
                          <a:ea typeface="Calibri"/>
                          <a:cs typeface="Times New Roman"/>
                        </a:rPr>
                        <a:t>Criterio de gradualidad: frecuencia </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1"/>
                  </a:ext>
                </a:extLst>
              </a:tr>
              <a:tr h="601907">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PE" sz="900" b="1" dirty="0">
                          <a:solidFill>
                            <a:srgbClr val="18338A"/>
                          </a:solidFill>
                          <a:latin typeface="Calibri"/>
                          <a:ea typeface="Calibri"/>
                          <a:cs typeface="Times New Roman"/>
                        </a:rPr>
                        <a:t>Sin pago</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900" b="1" dirty="0">
                          <a:solidFill>
                            <a:srgbClr val="18338A"/>
                          </a:solidFill>
                          <a:latin typeface="Calibri"/>
                          <a:ea typeface="Calibri"/>
                          <a:cs typeface="Times New Roman"/>
                        </a:rPr>
                        <a:t>Con pago</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900" b="1" dirty="0">
                          <a:solidFill>
                            <a:srgbClr val="18338A"/>
                          </a:solidFill>
                          <a:latin typeface="Calibri"/>
                          <a:ea typeface="Calibri"/>
                          <a:cs typeface="Times New Roman"/>
                        </a:rPr>
                        <a:t>Sin pago</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900" b="1" dirty="0">
                          <a:solidFill>
                            <a:srgbClr val="18338A"/>
                          </a:solidFill>
                          <a:latin typeface="Calibri"/>
                          <a:ea typeface="Calibri"/>
                          <a:cs typeface="Times New Roman"/>
                        </a:rPr>
                        <a:t>Con pago</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vMerge="1">
                  <a:txBody>
                    <a:bodyPr/>
                    <a:lstStyle/>
                    <a:p>
                      <a:endParaRPr lang="es-PE"/>
                    </a:p>
                  </a:txBody>
                  <a:tcPr/>
                </a:tc>
                <a:tc>
                  <a:txBody>
                    <a:bodyPr/>
                    <a:lstStyle/>
                    <a:p>
                      <a:pPr algn="ctr">
                        <a:lnSpc>
                          <a:spcPct val="115000"/>
                        </a:lnSpc>
                        <a:spcAft>
                          <a:spcPts val="0"/>
                        </a:spcAft>
                      </a:pPr>
                      <a:r>
                        <a:rPr lang="es-PE" sz="900" b="1" dirty="0">
                          <a:solidFill>
                            <a:srgbClr val="18338A"/>
                          </a:solidFill>
                          <a:latin typeface="Calibri"/>
                          <a:ea typeface="Calibri"/>
                          <a:cs typeface="Times New Roman"/>
                        </a:rPr>
                        <a:t>1° </a:t>
                      </a:r>
                      <a:r>
                        <a:rPr lang="es-PE" sz="900" b="1" dirty="0" err="1">
                          <a:solidFill>
                            <a:srgbClr val="18338A"/>
                          </a:solidFill>
                          <a:latin typeface="Calibri"/>
                          <a:ea typeface="Calibri"/>
                          <a:cs typeface="Times New Roman"/>
                        </a:rPr>
                        <a:t>opor-tunidad</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900" b="1" dirty="0">
                          <a:solidFill>
                            <a:srgbClr val="18338A"/>
                          </a:solidFill>
                          <a:latin typeface="Calibri"/>
                          <a:ea typeface="Calibri"/>
                          <a:cs typeface="Times New Roman"/>
                        </a:rPr>
                        <a:t>2° </a:t>
                      </a:r>
                      <a:r>
                        <a:rPr lang="es-PE" sz="900" b="1" dirty="0" err="1">
                          <a:solidFill>
                            <a:srgbClr val="18338A"/>
                          </a:solidFill>
                          <a:latin typeface="Calibri"/>
                          <a:ea typeface="Calibri"/>
                          <a:cs typeface="Times New Roman"/>
                        </a:rPr>
                        <a:t>opor-tunidad</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PE" sz="900" b="1" dirty="0">
                          <a:solidFill>
                            <a:srgbClr val="18338A"/>
                          </a:solidFill>
                          <a:latin typeface="Calibri"/>
                          <a:ea typeface="Calibri"/>
                          <a:cs typeface="Times New Roman"/>
                        </a:rPr>
                        <a:t>3° </a:t>
                      </a:r>
                      <a:r>
                        <a:rPr lang="es-PE" sz="900" b="1" dirty="0" err="1">
                          <a:solidFill>
                            <a:srgbClr val="18338A"/>
                          </a:solidFill>
                          <a:latin typeface="Calibri"/>
                          <a:ea typeface="Calibri"/>
                          <a:cs typeface="Times New Roman"/>
                        </a:rPr>
                        <a:t>opor-tunidad</a:t>
                      </a:r>
                      <a:r>
                        <a:rPr lang="es-PE" sz="900" b="1" dirty="0">
                          <a:solidFill>
                            <a:srgbClr val="18338A"/>
                          </a:solidFill>
                          <a:latin typeface="Calibri"/>
                          <a:ea typeface="Calibri"/>
                          <a:cs typeface="Times New Roman"/>
                        </a:rPr>
                        <a:t> (multa sin rebaja)</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948566">
                <a:tc rowSpan="2">
                  <a:txBody>
                    <a:bodyPr/>
                    <a:lstStyle/>
                    <a:p>
                      <a:pPr algn="ctr">
                        <a:lnSpc>
                          <a:spcPct val="115000"/>
                        </a:lnSpc>
                        <a:spcAft>
                          <a:spcPts val="0"/>
                        </a:spcAft>
                      </a:pPr>
                      <a:r>
                        <a:rPr lang="es-PE" sz="1100" dirty="0">
                          <a:solidFill>
                            <a:srgbClr val="18338A"/>
                          </a:solidFill>
                          <a:latin typeface="Calibri"/>
                          <a:ea typeface="Calibri"/>
                          <a:cs typeface="Times New Roman"/>
                        </a:rPr>
                        <a:t>Artículo 175, </a:t>
                      </a:r>
                      <a:r>
                        <a:rPr lang="es-PE" sz="1100" dirty="0" err="1">
                          <a:solidFill>
                            <a:srgbClr val="18338A"/>
                          </a:solidFill>
                          <a:latin typeface="Calibri"/>
                          <a:ea typeface="Calibri"/>
                          <a:cs typeface="Times New Roman"/>
                        </a:rPr>
                        <a:t>num.</a:t>
                      </a:r>
                      <a:r>
                        <a:rPr lang="es-PE" sz="1100" dirty="0">
                          <a:solidFill>
                            <a:srgbClr val="18338A"/>
                          </a:solidFill>
                          <a:latin typeface="Calibri"/>
                          <a:ea typeface="Calibri"/>
                          <a:cs typeface="Times New Roman"/>
                        </a:rPr>
                        <a:t> 7</a:t>
                      </a: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s-PE" sz="900" u="sng" dirty="0">
                          <a:solidFill>
                            <a:srgbClr val="18338A"/>
                          </a:solidFill>
                          <a:latin typeface="Verdana"/>
                          <a:ea typeface="Calibri"/>
                          <a:cs typeface="Times New Roman"/>
                        </a:rPr>
                        <a:t>No conservar</a:t>
                      </a:r>
                      <a:r>
                        <a:rPr lang="es-PE" sz="900" u="none" dirty="0">
                          <a:solidFill>
                            <a:srgbClr val="18338A"/>
                          </a:solidFill>
                          <a:latin typeface="Verdana"/>
                          <a:ea typeface="Calibri"/>
                          <a:cs typeface="Times New Roman"/>
                        </a:rPr>
                        <a:t> </a:t>
                      </a:r>
                      <a:r>
                        <a:rPr lang="es-PE" sz="900" dirty="0">
                          <a:solidFill>
                            <a:srgbClr val="18338A"/>
                          </a:solidFill>
                          <a:latin typeface="Verdana"/>
                          <a:ea typeface="Calibri"/>
                          <a:cs typeface="Times New Roman"/>
                        </a:rPr>
                        <a:t>los libros y registros, llevados en sistema manual, mecanizado o electrónico, documentación </a:t>
                      </a:r>
                      <a:r>
                        <a:rPr lang="es-PE" sz="900" dirty="0" err="1">
                          <a:solidFill>
                            <a:srgbClr val="18338A"/>
                          </a:solidFill>
                          <a:latin typeface="Verdana"/>
                          <a:ea typeface="Calibri"/>
                          <a:cs typeface="Times New Roman"/>
                        </a:rPr>
                        <a:t>sustentatoria</a:t>
                      </a:r>
                      <a:r>
                        <a:rPr lang="es-PE" sz="900" dirty="0">
                          <a:solidFill>
                            <a:srgbClr val="18338A"/>
                          </a:solidFill>
                          <a:latin typeface="Verdana"/>
                          <a:ea typeface="Calibri"/>
                          <a:cs typeface="Times New Roman"/>
                        </a:rPr>
                        <a:t>, informes, análisis y antecedentes de las operaciones o situaciones que constituyan hechos susceptibles de generar obligaciones tributarias, o que estén relacionadas con éstas, durante el plazo de prescripción de los tributos.</a:t>
                      </a:r>
                      <a:endParaRPr lang="es-PE" sz="9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100" dirty="0">
                          <a:solidFill>
                            <a:srgbClr val="18338A"/>
                          </a:solidFill>
                          <a:latin typeface="Calibri"/>
                          <a:ea typeface="Calibri"/>
                          <a:cs typeface="Times New Roman"/>
                        </a:rPr>
                        <a:t>Multa: tabla I, II y III</a:t>
                      </a:r>
                      <a:endParaRPr lang="es-PE" sz="105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smtClean="0">
                          <a:solidFill>
                            <a:srgbClr val="18338A"/>
                          </a:solidFill>
                          <a:latin typeface="Calibri"/>
                          <a:ea typeface="Calibri"/>
                          <a:cs typeface="Times New Roman"/>
                        </a:rPr>
                        <a:t>0.3% </a:t>
                      </a:r>
                      <a:r>
                        <a:rPr lang="es-PE" sz="1200" dirty="0">
                          <a:solidFill>
                            <a:srgbClr val="18338A"/>
                          </a:solidFill>
                          <a:latin typeface="Calibri"/>
                          <a:ea typeface="Calibri"/>
                          <a:cs typeface="Times New Roman"/>
                        </a:rPr>
                        <a:t>de los IN</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smtClean="0">
                          <a:solidFill>
                            <a:srgbClr val="18338A"/>
                          </a:solidFill>
                          <a:latin typeface="Calibri"/>
                          <a:ea typeface="Calibri"/>
                          <a:cs typeface="Times New Roman"/>
                        </a:rPr>
                        <a:t>0.3% </a:t>
                      </a:r>
                      <a:r>
                        <a:rPr lang="es-PE" sz="1200" dirty="0">
                          <a:solidFill>
                            <a:srgbClr val="18338A"/>
                          </a:solidFill>
                          <a:latin typeface="Calibri"/>
                          <a:ea typeface="Calibri"/>
                          <a:cs typeface="Times New Roman"/>
                        </a:rPr>
                        <a:t>de los IN</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smtClean="0">
                          <a:solidFill>
                            <a:srgbClr val="18338A"/>
                          </a:solidFill>
                          <a:latin typeface="Calibri"/>
                          <a:ea typeface="Calibri"/>
                          <a:cs typeface="Times New Roman"/>
                        </a:rPr>
                        <a:t>0.3% </a:t>
                      </a:r>
                      <a:r>
                        <a:rPr lang="es-PE" sz="1200" dirty="0">
                          <a:solidFill>
                            <a:srgbClr val="18338A"/>
                          </a:solidFill>
                          <a:latin typeface="Calibri"/>
                          <a:ea typeface="Calibri"/>
                          <a:cs typeface="Times New Roman"/>
                        </a:rPr>
                        <a:t>de los I</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PE" sz="1200" dirty="0">
                          <a:solidFill>
                            <a:srgbClr val="18338A"/>
                          </a:solidFill>
                          <a:latin typeface="Calibri"/>
                          <a:ea typeface="Calibri"/>
                          <a:cs typeface="Times New Roman"/>
                        </a:rPr>
                        <a:t>No aplicable el pago</a:t>
                      </a:r>
                      <a:endParaRPr lang="es-PE" sz="1100" dirty="0">
                        <a:solidFill>
                          <a:srgbClr val="18338A"/>
                        </a:solidFill>
                        <a:latin typeface="Calibri"/>
                        <a:ea typeface="Calibri"/>
                        <a:cs typeface="Times New Roman"/>
                      </a:endParaRPr>
                    </a:p>
                    <a:p>
                      <a:pPr algn="ctr">
                        <a:lnSpc>
                          <a:spcPct val="115000"/>
                        </a:lnSpc>
                        <a:spcAft>
                          <a:spcPts val="0"/>
                        </a:spcAft>
                      </a:pPr>
                      <a:r>
                        <a:rPr lang="es-PE" sz="1200" dirty="0">
                          <a:solidFill>
                            <a:srgbClr val="18338A"/>
                          </a:solidFill>
                          <a:latin typeface="Calibri"/>
                          <a:ea typeface="Calibri"/>
                          <a:cs typeface="Times New Roman"/>
                        </a:rPr>
                        <a:t>100% de rebaja</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115000"/>
                        </a:lnSpc>
                        <a:spcAft>
                          <a:spcPts val="0"/>
                        </a:spcAft>
                      </a:pPr>
                      <a:r>
                        <a:rPr lang="es-PE" sz="1200" dirty="0">
                          <a:solidFill>
                            <a:srgbClr val="18338A"/>
                          </a:solidFill>
                          <a:latin typeface="Calibri"/>
                          <a:ea typeface="Calibri"/>
                          <a:cs typeface="Times New Roman"/>
                        </a:rPr>
                        <a:t>50%</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a:solidFill>
                            <a:srgbClr val="18338A"/>
                          </a:solidFill>
                          <a:latin typeface="Calibri"/>
                          <a:ea typeface="Calibri"/>
                          <a:cs typeface="Times New Roman"/>
                        </a:rPr>
                        <a:t>80%</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200" dirty="0">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200" dirty="0">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200" dirty="0">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PE" sz="1200" dirty="0">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48996">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PE" sz="1100" dirty="0">
                          <a:solidFill>
                            <a:srgbClr val="18338A"/>
                          </a:solidFill>
                          <a:latin typeface="Calibri"/>
                          <a:ea typeface="Calibri"/>
                          <a:cs typeface="Times New Roman"/>
                        </a:rPr>
                        <a:t>Cierre tabla III</a:t>
                      </a:r>
                      <a:endParaRPr lang="es-PE" sz="105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es-PE" sz="12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115000"/>
                        </a:lnSpc>
                        <a:spcAft>
                          <a:spcPts val="0"/>
                        </a:spcAft>
                      </a:pPr>
                      <a:r>
                        <a:rPr lang="es-PE" sz="1200" dirty="0">
                          <a:solidFill>
                            <a:srgbClr val="18338A"/>
                          </a:solidFill>
                          <a:latin typeface="Calibri"/>
                          <a:ea typeface="Calibri"/>
                          <a:cs typeface="Times New Roman"/>
                        </a:rPr>
                        <a:t>Cierre</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PE" sz="1200" dirty="0">
                          <a:solidFill>
                            <a:srgbClr val="18338A"/>
                          </a:solidFill>
                          <a:latin typeface="Calibri"/>
                          <a:ea typeface="Calibri"/>
                          <a:cs typeface="Times New Roman"/>
                        </a:rPr>
                        <a:t>No aplicable</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a:lnSpc>
                          <a:spcPct val="115000"/>
                        </a:lnSpc>
                        <a:spcAft>
                          <a:spcPts val="0"/>
                        </a:spcAft>
                      </a:pPr>
                      <a:r>
                        <a:rPr lang="es-PE" sz="1200" dirty="0">
                          <a:solidFill>
                            <a:srgbClr val="18338A"/>
                          </a:solidFill>
                          <a:latin typeface="Calibri"/>
                          <a:ea typeface="Calibri"/>
                          <a:cs typeface="Times New Roman"/>
                        </a:rPr>
                        <a:t>1</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a:solidFill>
                            <a:srgbClr val="18338A"/>
                          </a:solidFill>
                          <a:latin typeface="Calibri"/>
                          <a:ea typeface="Calibri"/>
                          <a:cs typeface="Times New Roman"/>
                        </a:rPr>
                        <a:t>5% UIT</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a:solidFill>
                            <a:srgbClr val="18338A"/>
                          </a:solidFill>
                          <a:latin typeface="Calibri"/>
                          <a:ea typeface="Calibri"/>
                          <a:cs typeface="Times New Roman"/>
                        </a:rPr>
                        <a:t>8% UIT</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dirty="0">
                          <a:solidFill>
                            <a:srgbClr val="18338A"/>
                          </a:solidFill>
                          <a:latin typeface="Calibri"/>
                          <a:ea typeface="Calibri"/>
                          <a:cs typeface="Times New Roman"/>
                        </a:rPr>
                        <a:t>50% UIT</a:t>
                      </a:r>
                      <a:endParaRPr lang="es-PE" sz="1100" dirty="0">
                        <a:solidFill>
                          <a:srgbClr val="18338A"/>
                        </a:solidFill>
                        <a:latin typeface="Calibri"/>
                        <a:ea typeface="Calibri"/>
                        <a:cs typeface="Times New Roman"/>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3 CuadroTexto"/>
          <p:cNvSpPr txBox="1"/>
          <p:nvPr/>
        </p:nvSpPr>
        <p:spPr>
          <a:xfrm>
            <a:off x="107505" y="6327006"/>
            <a:ext cx="4997895" cy="477054"/>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PE" sz="1250" dirty="0" smtClean="0">
                <a:solidFill>
                  <a:schemeClr val="bg1"/>
                </a:solidFill>
                <a:latin typeface="Tahoma"/>
              </a:rPr>
              <a:t>Nota 11: Cuando la sanción aplicada se calcule en función a los IN anuales no podrá ser menor a 10% de la UIT ni mayor a 12 UIT.</a:t>
            </a:r>
            <a:endParaRPr lang="es-ES" sz="1250" dirty="0" smtClean="0">
              <a:solidFill>
                <a:schemeClr val="bg1"/>
              </a:solidFill>
              <a:latin typeface="Tahoma"/>
            </a:endParaRPr>
          </a:p>
        </p:txBody>
      </p:sp>
      <p:sp>
        <p:nvSpPr>
          <p:cNvPr id="5" name="4 Rectángulo"/>
          <p:cNvSpPr/>
          <p:nvPr/>
        </p:nvSpPr>
        <p:spPr>
          <a:xfrm>
            <a:off x="5247900" y="6327006"/>
            <a:ext cx="3765475" cy="4676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00" b="1" dirty="0" smtClean="0">
                <a:solidFill>
                  <a:srgbClr val="18338A"/>
                </a:solidFill>
              </a:rPr>
              <a:t>¿ Aplica este numeral si el contribuyente lleva el RVI y el RC en el Portal?</a:t>
            </a:r>
            <a:endParaRPr lang="es-PE" sz="1600" b="1" dirty="0">
              <a:solidFill>
                <a:srgbClr val="18338A"/>
              </a:solidFill>
            </a:endParaRPr>
          </a:p>
        </p:txBody>
      </p:sp>
      <p:sp>
        <p:nvSpPr>
          <p:cNvPr id="6" name="Rectangle 24"/>
          <p:cNvSpPr>
            <a:spLocks noChangeArrowheads="1"/>
          </p:cNvSpPr>
          <p:nvPr/>
        </p:nvSpPr>
        <p:spPr bwMode="auto">
          <a:xfrm>
            <a:off x="210788" y="332509"/>
            <a:ext cx="6617525" cy="990600"/>
          </a:xfrm>
          <a:prstGeom prst="rect">
            <a:avLst/>
          </a:prstGeom>
          <a:noFill/>
          <a:ln w="9525">
            <a:noFill/>
            <a:miter lim="800000"/>
            <a:headEnd/>
            <a:tailEnd/>
          </a:ln>
        </p:spPr>
        <p:txBody>
          <a:bodyPr anchor="ctr"/>
          <a:lstStyle/>
          <a:p>
            <a:pPr algn="just"/>
            <a:r>
              <a:rPr lang="es-ES" sz="2400" dirty="0" smtClean="0">
                <a:solidFill>
                  <a:schemeClr val="bg1"/>
                </a:solidFill>
                <a:latin typeface="Arial"/>
                <a:ea typeface="+mj-ea"/>
                <a:cs typeface="Arial"/>
              </a:rPr>
              <a:t>Artículo </a:t>
            </a:r>
            <a:r>
              <a:rPr lang="es-ES" sz="2400" dirty="0">
                <a:solidFill>
                  <a:schemeClr val="bg1"/>
                </a:solidFill>
                <a:latin typeface="Arial"/>
                <a:ea typeface="+mj-ea"/>
                <a:cs typeface="Arial"/>
              </a:rPr>
              <a:t>175</a:t>
            </a:r>
            <a:r>
              <a:rPr lang="es-ES" sz="2400" dirty="0" smtClean="0">
                <a:solidFill>
                  <a:schemeClr val="bg1"/>
                </a:solidFill>
                <a:latin typeface="Arial"/>
                <a:ea typeface="+mj-ea"/>
                <a:cs typeface="Arial"/>
              </a:rPr>
              <a:t>° del CT: Infracciones relacionadas con la obligación de llevar Libros y/o Registros</a:t>
            </a:r>
            <a:endParaRPr lang="es-ES" sz="2400" dirty="0">
              <a:solidFill>
                <a:schemeClr val="bg1"/>
              </a:solidFill>
              <a:latin typeface="Arial"/>
              <a:ea typeface="+mj-ea"/>
              <a:cs typeface="Aria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46265" y="1520043"/>
            <a:ext cx="7707086" cy="3844642"/>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3600" b="1" cap="all" dirty="0" smtClean="0">
                <a:ln w="0"/>
                <a:solidFill>
                  <a:srgbClr val="FF0000"/>
                </a:solidFill>
                <a:effectLst>
                  <a:reflection blurRad="12700" stA="50000" endPos="50000" dist="5000" dir="5400000" sy="-100000" rotWithShape="0"/>
                </a:effectLst>
              </a:rPr>
              <a:t>AMPLIAN LA FACULTAD DISCRECIONAL EN LA ADMINISTRACIÓN DE SANCIONES RELACIONADAS A LIBROS Y REGISTROS LLEVADOS DE MANERA </a:t>
            </a:r>
            <a:r>
              <a:rPr lang="es-PE" sz="3600" b="1" cap="all" dirty="0" err="1" smtClean="0">
                <a:ln w="0"/>
                <a:solidFill>
                  <a:srgbClr val="FF0000"/>
                </a:solidFill>
                <a:effectLst>
                  <a:reflection blurRad="12700" stA="50000" endPos="50000" dist="5000" dir="5400000" sy="-100000" rotWithShape="0"/>
                </a:effectLst>
              </a:rPr>
              <a:t>ELECTRÓNICa</a:t>
            </a:r>
            <a:r>
              <a:rPr lang="es-PE" sz="3600" b="1" cap="all" dirty="0" smtClean="0">
                <a:ln w="0"/>
                <a:solidFill>
                  <a:srgbClr val="FF0000"/>
                </a:solidFill>
                <a:effectLst>
                  <a:reflection blurRad="12700" stA="50000" endPos="50000" dist="5000" dir="5400000" sy="-100000" rotWithShape="0"/>
                </a:effectLst>
              </a:rPr>
              <a:t> </a:t>
            </a:r>
          </a:p>
          <a:p>
            <a:pPr algn="ctr" defTabSz="762000" eaLnBrk="0" hangingPunct="0">
              <a:defRPr/>
            </a:pPr>
            <a:endParaRPr lang="es-PE" sz="3600" b="1" cap="all" dirty="0" smtClean="0">
              <a:ln w="0"/>
              <a:solidFill>
                <a:srgbClr val="FF0000"/>
              </a:solidFill>
              <a:effectLst>
                <a:reflection blurRad="12700" stA="50000" endPos="50000" dist="5000" dir="5400000" sy="-100000" rotWithShape="0"/>
              </a:effectLst>
            </a:endParaRPr>
          </a:p>
          <a:p>
            <a:pPr algn="ctr" defTabSz="762000" eaLnBrk="0" hangingPunct="0">
              <a:defRPr/>
            </a:pPr>
            <a:r>
              <a:rPr lang="es-PE" sz="2800" b="1" cap="all" dirty="0" smtClean="0">
                <a:ln w="0"/>
                <a:effectLst>
                  <a:reflection blurRad="12700" stA="50000" endPos="50000" dist="5000" dir="5400000" sy="-100000" rotWithShape="0"/>
                </a:effectLst>
              </a:rPr>
              <a:t>Base legal: </a:t>
            </a:r>
            <a:r>
              <a:rPr lang="es-PE" sz="2800" b="1" cap="all" dirty="0" err="1" smtClean="0">
                <a:ln w="0"/>
                <a:effectLst>
                  <a:reflection blurRad="12700" stA="50000" endPos="50000" dist="5000" dir="5400000" sy="-100000" rotWithShape="0"/>
                </a:effectLst>
              </a:rPr>
              <a:t>rsnao</a:t>
            </a:r>
            <a:r>
              <a:rPr lang="es-PE" sz="2800" b="1" cap="all" dirty="0" smtClean="0">
                <a:ln w="0"/>
                <a:effectLst>
                  <a:reflection blurRad="12700" stA="50000" endPos="50000" dist="5000" dir="5400000" sy="-100000" rotWithShape="0"/>
                </a:effectLst>
              </a:rPr>
              <a:t> n.° 064-2015-SUNAT/600000</a:t>
            </a:r>
            <a:endParaRPr lang="es-ES" sz="2800" b="1" cap="all" dirty="0">
              <a:ln w="0"/>
              <a:effectLst>
                <a:reflection blurRad="12700" stA="50000" endPos="50000" dist="5000" dir="5400000" sy="-100000" rotWithShape="0"/>
              </a:effectLst>
            </a:endParaRPr>
          </a:p>
        </p:txBody>
      </p:sp>
    </p:spTree>
  </p:cSld>
  <p:clrMapOvr>
    <a:masterClrMapping/>
  </p:clrMapOvr>
  <p:transition>
    <p:cover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448790"/>
            <a:ext cx="8906494" cy="5009064"/>
          </a:xfrm>
          <a:prstGeom prst="rect">
            <a:avLst/>
          </a:prstGeom>
          <a:noFill/>
        </p:spPr>
        <p:txBody>
          <a:bodyPr wrap="square" rtlCol="0">
            <a:spAutoFit/>
          </a:bodyPr>
          <a:lstStyle/>
          <a:p>
            <a:pPr marL="265113" indent="-265113" algn="just" eaLnBrk="0" hangingPunct="0">
              <a:lnSpc>
                <a:spcPct val="150000"/>
              </a:lnSpc>
              <a:buClr>
                <a:srgbClr val="C00000"/>
              </a:buClr>
            </a:pPr>
            <a:r>
              <a:rPr lang="es-PE" sz="2300" dirty="0" smtClean="0">
                <a:solidFill>
                  <a:srgbClr val="1E437E"/>
                </a:solidFill>
                <a:latin typeface="Calibri" pitchFamily="34" charset="0"/>
                <a:cs typeface="Times New Roman" pitchFamily="18" charset="0"/>
              </a:rPr>
              <a:t>	</a:t>
            </a:r>
            <a:r>
              <a:rPr lang="es-PE" b="1" u="sng" dirty="0" smtClean="0">
                <a:solidFill>
                  <a:srgbClr val="1E437E"/>
                </a:solidFill>
                <a:latin typeface="Calibri" pitchFamily="34" charset="0"/>
                <a:cs typeface="Times New Roman" pitchFamily="18" charset="0"/>
              </a:rPr>
              <a:t>NO sancionar </a:t>
            </a:r>
            <a:r>
              <a:rPr lang="es-PE" dirty="0" smtClean="0">
                <a:solidFill>
                  <a:srgbClr val="1E437E"/>
                </a:solidFill>
                <a:latin typeface="Calibri" pitchFamily="34" charset="0"/>
                <a:cs typeface="Times New Roman" pitchFamily="18" charset="0"/>
              </a:rPr>
              <a:t>las infracciones tributarias, de acuerdo a los criterios establecidos en el Anexo de la RS, relacionadas entre otros: A los contribuyentes obligados a llevar sus libros y Registros Electrónicos, cuyas infracciones fueron cometidas o detectadas a partir del 01.11.2008, siempre que las mismas sean regularizadas hasta junio del 2016.</a:t>
            </a:r>
          </a:p>
          <a:p>
            <a:pPr marL="722313" lvl="1" indent="-265113" algn="just" eaLnBrk="0" hangingPunct="0">
              <a:lnSpc>
                <a:spcPct val="150000"/>
              </a:lnSpc>
              <a:buClr>
                <a:srgbClr val="C00000"/>
              </a:buClr>
              <a:buFont typeface="Arial" charset="0"/>
              <a:buChar char="•"/>
            </a:pPr>
            <a:r>
              <a:rPr lang="es-PE" sz="2000" b="1" dirty="0" smtClean="0">
                <a:solidFill>
                  <a:srgbClr val="1E437E"/>
                </a:solidFill>
                <a:latin typeface="Calibri" pitchFamily="34" charset="0"/>
                <a:cs typeface="Times New Roman" pitchFamily="18" charset="0"/>
              </a:rPr>
              <a:t>Art. 175 Numerales 2, 5 y 7: Llevar sin observas las formas y condiciones, llevar con atraso mayor al permitido y no conservar los libros y registros</a:t>
            </a:r>
          </a:p>
          <a:p>
            <a:pPr marL="722313" lvl="1" indent="-265113" algn="just" eaLnBrk="0" hangingPunct="0">
              <a:lnSpc>
                <a:spcPct val="150000"/>
              </a:lnSpc>
              <a:buClr>
                <a:srgbClr val="C00000"/>
              </a:buClr>
              <a:buFont typeface="Arial" charset="0"/>
              <a:buChar char="•"/>
            </a:pPr>
            <a:r>
              <a:rPr lang="es-PE" sz="2000" b="1" dirty="0" smtClean="0">
                <a:solidFill>
                  <a:srgbClr val="1E437E"/>
                </a:solidFill>
                <a:latin typeface="Calibri" pitchFamily="34" charset="0"/>
                <a:cs typeface="Times New Roman" pitchFamily="18" charset="0"/>
              </a:rPr>
              <a:t>Art. 176 Numeral 2 : No presentar otras declaraciones dentro de los plazos establecidos.</a:t>
            </a:r>
          </a:p>
          <a:p>
            <a:pPr marL="722313" lvl="1" indent="-265113" algn="just" eaLnBrk="0" hangingPunct="0">
              <a:lnSpc>
                <a:spcPct val="150000"/>
              </a:lnSpc>
              <a:buClr>
                <a:srgbClr val="C00000"/>
              </a:buClr>
              <a:buFont typeface="Arial" charset="0"/>
              <a:buChar char="•"/>
            </a:pPr>
            <a:r>
              <a:rPr lang="es-PE" sz="2000" b="1" dirty="0" smtClean="0">
                <a:solidFill>
                  <a:srgbClr val="1E437E"/>
                </a:solidFill>
                <a:latin typeface="Calibri" pitchFamily="34" charset="0"/>
                <a:cs typeface="Times New Roman" pitchFamily="18" charset="0"/>
              </a:rPr>
              <a:t>Art. 178 Numeral 1: Cuando en una acción de fiscalización se detecte que hay diferencias. </a:t>
            </a:r>
          </a:p>
          <a:p>
            <a:pPr marL="265113" indent="-265113" algn="just" eaLnBrk="0" hangingPunct="0">
              <a:lnSpc>
                <a:spcPct val="150000"/>
              </a:lnSpc>
              <a:buClr>
                <a:srgbClr val="C00000"/>
              </a:buClr>
            </a:pPr>
            <a:r>
              <a:rPr lang="es-PE" sz="1600" dirty="0" smtClean="0">
                <a:solidFill>
                  <a:srgbClr val="1E437E"/>
                </a:solidFill>
                <a:latin typeface="Calibri" pitchFamily="34" charset="0"/>
                <a:cs typeface="Times New Roman" pitchFamily="18" charset="0"/>
              </a:rPr>
              <a:t>	</a:t>
            </a:r>
            <a:endParaRPr lang="es-PE" sz="1600" b="1" dirty="0" smtClean="0">
              <a:solidFill>
                <a:srgbClr val="1E437E"/>
              </a:solidFill>
              <a:latin typeface="Calibri" pitchFamily="34" charset="0"/>
              <a:cs typeface="Times New Roman" pitchFamily="18" charset="0"/>
            </a:endParaRPr>
          </a:p>
        </p:txBody>
      </p:sp>
      <p:sp>
        <p:nvSpPr>
          <p:cNvPr id="3" name="2 CuadroTexto"/>
          <p:cNvSpPr txBox="1"/>
          <p:nvPr/>
        </p:nvSpPr>
        <p:spPr>
          <a:xfrm>
            <a:off x="273132" y="296884"/>
            <a:ext cx="6234546" cy="954107"/>
          </a:xfrm>
          <a:prstGeom prst="rect">
            <a:avLst/>
          </a:prstGeom>
          <a:noFill/>
        </p:spPr>
        <p:txBody>
          <a:bodyPr wrap="square" rtlCol="0">
            <a:spAutoFit/>
          </a:bodyPr>
          <a:lstStyle/>
          <a:p>
            <a:pPr algn="ctr"/>
            <a:r>
              <a:rPr lang="es-PE" sz="2800" dirty="0" smtClean="0">
                <a:solidFill>
                  <a:schemeClr val="bg1"/>
                </a:solidFill>
              </a:rPr>
              <a:t>SE APLICARÁ LA FACULTAD DE DISCRECIONALIDAD</a:t>
            </a:r>
            <a:endParaRPr lang="es-PE" sz="2800" dirty="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600200" y="147112"/>
            <a:ext cx="7543800" cy="5140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Rectángulo"/>
          <p:cNvSpPr/>
          <p:nvPr/>
        </p:nvSpPr>
        <p:spPr bwMode="auto">
          <a:xfrm>
            <a:off x="236476" y="1494300"/>
            <a:ext cx="8686800" cy="609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2075" tIns="46038" rIns="92075" bIns="46038" numCol="1" rtlCol="0" anchor="ctr" anchorCtr="0" compatLnSpc="1">
            <a:prstTxWarp prst="textNoShape">
              <a:avLst/>
            </a:prstTxWarp>
          </a:bodyPr>
          <a:lstStyle/>
          <a:p>
            <a:pPr algn="ctr" defTabSz="914400" eaLnBrk="0" fontAlgn="base" hangingPunct="0">
              <a:spcBef>
                <a:spcPct val="0"/>
              </a:spcBef>
              <a:spcAft>
                <a:spcPct val="0"/>
              </a:spcAft>
            </a:pPr>
            <a:r>
              <a:rPr lang="es-PE" sz="2400" b="1" dirty="0" smtClean="0">
                <a:solidFill>
                  <a:schemeClr val="bg2"/>
                </a:solidFill>
                <a:latin typeface="Arial" pitchFamily="34" charset="0"/>
                <a:cs typeface="Arial" pitchFamily="34" charset="0"/>
              </a:rPr>
              <a:t>R.S. Nacional Adjunta Operativa N° </a:t>
            </a:r>
            <a:r>
              <a:rPr lang="es-ES" sz="2400" b="1" dirty="0" smtClean="0">
                <a:solidFill>
                  <a:schemeClr val="bg2"/>
                </a:solidFill>
                <a:latin typeface="Arial" pitchFamily="34" charset="0"/>
                <a:cs typeface="Arial" pitchFamily="34" charset="0"/>
              </a:rPr>
              <a:t>064-2015-SUNAT/600000</a:t>
            </a:r>
            <a:endParaRPr lang="es-PE" sz="2400" b="1" dirty="0" smtClean="0">
              <a:solidFill>
                <a:schemeClr val="bg2"/>
              </a:solidFill>
              <a:latin typeface="Arial" pitchFamily="34" charset="0"/>
              <a:cs typeface="Arial" pitchFamily="34" charset="0"/>
            </a:endParaRPr>
          </a:p>
        </p:txBody>
      </p:sp>
      <p:sp>
        <p:nvSpPr>
          <p:cNvPr id="10" name="9 CuadroTexto"/>
          <p:cNvSpPr txBox="1"/>
          <p:nvPr/>
        </p:nvSpPr>
        <p:spPr>
          <a:xfrm>
            <a:off x="250371" y="2180285"/>
            <a:ext cx="8672905" cy="45243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r>
              <a:rPr lang="es-ES" sz="2000" b="1" dirty="0" smtClean="0">
                <a:solidFill>
                  <a:srgbClr val="18338A"/>
                </a:solidFill>
              </a:rPr>
              <a:t>SE RESUELVE:</a:t>
            </a:r>
            <a:endParaRPr lang="es-PE" sz="2000" b="1" dirty="0" smtClean="0">
              <a:solidFill>
                <a:srgbClr val="18338A"/>
              </a:solidFill>
            </a:endParaRPr>
          </a:p>
          <a:p>
            <a:pPr algn="just"/>
            <a:r>
              <a:rPr lang="es-ES" sz="2000" b="1" dirty="0" smtClean="0">
                <a:solidFill>
                  <a:srgbClr val="18338A"/>
                </a:solidFill>
              </a:rPr>
              <a:t>Artículo Primero.- </a:t>
            </a:r>
            <a:r>
              <a:rPr lang="es-ES" sz="2000" dirty="0" smtClean="0">
                <a:solidFill>
                  <a:srgbClr val="18338A"/>
                </a:solidFill>
              </a:rPr>
              <a:t>Se dispone aplicar la facultad discrecional de no sancionar administrativamente las infracciones tributarias tipificadas en los </a:t>
            </a:r>
            <a:r>
              <a:rPr lang="es-ES" sz="2000" b="1" dirty="0" smtClean="0">
                <a:solidFill>
                  <a:srgbClr val="18338A"/>
                </a:solidFill>
              </a:rPr>
              <a:t>numerales 2), 5) y 7) del artículo 175° y el numeral 2) del artículo 176° </a:t>
            </a:r>
            <a:r>
              <a:rPr lang="es-PE" sz="2000" b="1" dirty="0" smtClean="0">
                <a:solidFill>
                  <a:srgbClr val="18338A"/>
                </a:solidFill>
              </a:rPr>
              <a:t>y el numeral 1) del artículo 178° </a:t>
            </a:r>
            <a:r>
              <a:rPr lang="es-ES" sz="2000" dirty="0" smtClean="0">
                <a:solidFill>
                  <a:srgbClr val="18338A"/>
                </a:solidFill>
              </a:rPr>
              <a:t>del TUO del CT, de acuerdo a los criterios establecidos por el Anexo de la presente RS, y relacionado a:</a:t>
            </a:r>
            <a:endParaRPr lang="es-PE" sz="2000" dirty="0" smtClean="0">
              <a:solidFill>
                <a:srgbClr val="18338A"/>
              </a:solidFill>
            </a:endParaRPr>
          </a:p>
          <a:p>
            <a:pPr marL="441325" indent="-346075" algn="just"/>
            <a:r>
              <a:rPr lang="es-ES" sz="2000" dirty="0" smtClean="0">
                <a:solidFill>
                  <a:srgbClr val="18338A"/>
                </a:solidFill>
              </a:rPr>
              <a:t>a.	</a:t>
            </a:r>
            <a:r>
              <a:rPr lang="es-PE" sz="2000" dirty="0" smtClean="0">
                <a:solidFill>
                  <a:srgbClr val="18338A"/>
                </a:solidFill>
              </a:rPr>
              <a:t>Contribuyentes obligados a llevar sus Libros y/o Registros electrónicos cuyas infracciones fueron cometidas o detectadas a partir del 01 de noviembre de 2008, </a:t>
            </a:r>
            <a:r>
              <a:rPr lang="es-PE" sz="2000" b="1" u="sng" dirty="0" smtClean="0">
                <a:solidFill>
                  <a:srgbClr val="FF0000"/>
                </a:solidFill>
              </a:rPr>
              <a:t>siempre que las mismas sean regularizadas hasta junio del 2016</a:t>
            </a:r>
            <a:r>
              <a:rPr lang="es-PE" sz="2000" dirty="0" smtClean="0">
                <a:solidFill>
                  <a:srgbClr val="18338A"/>
                </a:solidFill>
              </a:rPr>
              <a:t>. </a:t>
            </a:r>
          </a:p>
          <a:p>
            <a:pPr marL="441325" indent="-346075" algn="just"/>
            <a:r>
              <a:rPr lang="es-ES" sz="2000" dirty="0" smtClean="0">
                <a:solidFill>
                  <a:srgbClr val="18338A"/>
                </a:solidFill>
              </a:rPr>
              <a:t>b.	</a:t>
            </a:r>
            <a:r>
              <a:rPr lang="es-PE" sz="2000" dirty="0" smtClean="0">
                <a:solidFill>
                  <a:srgbClr val="18338A"/>
                </a:solidFill>
              </a:rPr>
              <a:t>Contribuyentes que voluntariamente lleven sus Libros y/o Registros electrónicos y que se hayan afiliado al SLE – PLE o que los hayan generado en el SLE – PORTAL .</a:t>
            </a:r>
          </a:p>
          <a:p>
            <a:pPr marL="441325" indent="-346075" algn="just">
              <a:buAutoNum type="alphaLcPeriod" startAt="3"/>
            </a:pPr>
            <a:r>
              <a:rPr lang="es-PE" sz="2000" dirty="0" smtClean="0">
                <a:solidFill>
                  <a:srgbClr val="18338A"/>
                </a:solidFill>
              </a:rPr>
              <a:t>Contribuyentes que voluntariamente lleven su Libro de Ingresos y Gastos (LIGE) de manera electrónica .</a:t>
            </a:r>
          </a:p>
        </p:txBody>
      </p:sp>
      <p:sp>
        <p:nvSpPr>
          <p:cNvPr id="9" name="Rectangle 2"/>
          <p:cNvSpPr txBox="1">
            <a:spLocks noChangeArrowheads="1"/>
          </p:cNvSpPr>
          <p:nvPr/>
        </p:nvSpPr>
        <p:spPr>
          <a:xfrm>
            <a:off x="250371" y="383475"/>
            <a:ext cx="6328559" cy="838200"/>
          </a:xfrm>
          <a:prstGeom prst="rect">
            <a:avLst/>
          </a:prstGeom>
        </p:spPr>
        <p:txBody>
          <a:bodyPr/>
          <a:lstStyle/>
          <a:p>
            <a:pPr algn="just">
              <a:defRPr/>
            </a:pPr>
            <a:r>
              <a:rPr lang="en-US" sz="2400" dirty="0">
                <a:solidFill>
                  <a:schemeClr val="bg1"/>
                </a:solidFill>
                <a:latin typeface="Arial"/>
                <a:ea typeface="+mj-ea"/>
                <a:cs typeface="Arial"/>
              </a:rPr>
              <a:t>¿</a:t>
            </a:r>
            <a:r>
              <a:rPr lang="en-US" sz="2400" dirty="0" err="1">
                <a:solidFill>
                  <a:schemeClr val="bg1"/>
                </a:solidFill>
                <a:latin typeface="Arial"/>
                <a:ea typeface="+mj-ea"/>
                <a:cs typeface="Arial"/>
              </a:rPr>
              <a:t>Que</a:t>
            </a:r>
            <a:r>
              <a:rPr lang="en-US" sz="2400" dirty="0">
                <a:solidFill>
                  <a:schemeClr val="bg1"/>
                </a:solidFill>
                <a:latin typeface="Arial"/>
                <a:ea typeface="+mj-ea"/>
                <a:cs typeface="Arial"/>
              </a:rPr>
              <a:t> </a:t>
            </a:r>
            <a:r>
              <a:rPr lang="en-US" sz="2400" dirty="0" err="1">
                <a:solidFill>
                  <a:schemeClr val="bg1"/>
                </a:solidFill>
                <a:latin typeface="Arial"/>
                <a:ea typeface="+mj-ea"/>
                <a:cs typeface="Arial"/>
              </a:rPr>
              <a:t>pasa</a:t>
            </a:r>
            <a:r>
              <a:rPr lang="en-US" sz="2400" dirty="0">
                <a:solidFill>
                  <a:schemeClr val="bg1"/>
                </a:solidFill>
                <a:latin typeface="Arial"/>
                <a:ea typeface="+mj-ea"/>
                <a:cs typeface="Arial"/>
              </a:rPr>
              <a:t> con </a:t>
            </a:r>
            <a:r>
              <a:rPr lang="en-US" sz="2400" dirty="0" err="1">
                <a:solidFill>
                  <a:schemeClr val="bg1"/>
                </a:solidFill>
                <a:latin typeface="Arial"/>
                <a:ea typeface="+mj-ea"/>
                <a:cs typeface="Arial"/>
              </a:rPr>
              <a:t>las</a:t>
            </a:r>
            <a:r>
              <a:rPr lang="en-US" sz="2400" dirty="0">
                <a:solidFill>
                  <a:schemeClr val="bg1"/>
                </a:solidFill>
                <a:latin typeface="Arial"/>
                <a:ea typeface="+mj-ea"/>
                <a:cs typeface="Arial"/>
              </a:rPr>
              <a:t> </a:t>
            </a:r>
            <a:r>
              <a:rPr lang="en-US" sz="2400" dirty="0" err="1">
                <a:solidFill>
                  <a:schemeClr val="bg1"/>
                </a:solidFill>
                <a:latin typeface="Arial"/>
                <a:ea typeface="+mj-ea"/>
                <a:cs typeface="Arial"/>
              </a:rPr>
              <a:t>Infracciones</a:t>
            </a:r>
            <a:r>
              <a:rPr lang="en-US" sz="2400" dirty="0">
                <a:solidFill>
                  <a:schemeClr val="bg1"/>
                </a:solidFill>
                <a:latin typeface="Arial"/>
                <a:ea typeface="+mj-ea"/>
                <a:cs typeface="Arial"/>
              </a:rPr>
              <a:t> </a:t>
            </a:r>
            <a:r>
              <a:rPr lang="en-US" sz="2400" dirty="0" smtClean="0">
                <a:solidFill>
                  <a:schemeClr val="bg1"/>
                </a:solidFill>
                <a:latin typeface="Arial"/>
                <a:ea typeface="+mj-ea"/>
                <a:cs typeface="Arial"/>
              </a:rPr>
              <a:t>de </a:t>
            </a:r>
            <a:r>
              <a:rPr lang="en-US" sz="2400" dirty="0" err="1" smtClean="0">
                <a:solidFill>
                  <a:schemeClr val="bg1"/>
                </a:solidFill>
                <a:latin typeface="Arial"/>
                <a:ea typeface="+mj-ea"/>
                <a:cs typeface="Arial"/>
              </a:rPr>
              <a:t>Libros</a:t>
            </a:r>
            <a:r>
              <a:rPr lang="en-US" sz="2400" dirty="0" smtClean="0">
                <a:solidFill>
                  <a:schemeClr val="bg1"/>
                </a:solidFill>
                <a:latin typeface="Arial"/>
                <a:ea typeface="+mj-ea"/>
                <a:cs typeface="Arial"/>
              </a:rPr>
              <a:t> </a:t>
            </a:r>
            <a:r>
              <a:rPr lang="en-US" sz="2400" dirty="0" err="1" smtClean="0">
                <a:solidFill>
                  <a:schemeClr val="bg1"/>
                </a:solidFill>
                <a:latin typeface="Arial"/>
                <a:ea typeface="+mj-ea"/>
                <a:cs typeface="Arial"/>
              </a:rPr>
              <a:t>Electrónicos</a:t>
            </a:r>
            <a:r>
              <a:rPr lang="en-US" sz="2400" dirty="0" smtClean="0">
                <a:solidFill>
                  <a:schemeClr val="bg1"/>
                </a:solidFill>
                <a:latin typeface="Arial"/>
                <a:ea typeface="+mj-ea"/>
                <a:cs typeface="Arial"/>
              </a:rPr>
              <a:t> </a:t>
            </a:r>
            <a:r>
              <a:rPr lang="en-US" sz="2400" dirty="0" err="1" smtClean="0">
                <a:solidFill>
                  <a:schemeClr val="bg1"/>
                </a:solidFill>
                <a:latin typeface="Arial"/>
                <a:ea typeface="+mj-ea"/>
                <a:cs typeface="Arial"/>
              </a:rPr>
              <a:t>detectadas</a:t>
            </a:r>
            <a:r>
              <a:rPr lang="en-US" sz="2400" dirty="0" smtClean="0">
                <a:solidFill>
                  <a:schemeClr val="bg1"/>
                </a:solidFill>
                <a:latin typeface="Arial"/>
                <a:ea typeface="+mj-ea"/>
                <a:cs typeface="Arial"/>
              </a:rPr>
              <a:t> en </a:t>
            </a:r>
            <a:r>
              <a:rPr lang="en-US" sz="2400" dirty="0" err="1" smtClean="0">
                <a:solidFill>
                  <a:schemeClr val="bg1"/>
                </a:solidFill>
                <a:latin typeface="Arial"/>
                <a:ea typeface="+mj-ea"/>
                <a:cs typeface="Arial"/>
              </a:rPr>
              <a:t>Auditoría</a:t>
            </a:r>
            <a:r>
              <a:rPr lang="en-US" sz="2400" dirty="0" smtClean="0">
                <a:solidFill>
                  <a:schemeClr val="bg1"/>
                </a:solidFill>
                <a:latin typeface="Arial"/>
                <a:ea typeface="+mj-ea"/>
                <a:cs typeface="Arial"/>
              </a:rPr>
              <a:t>?</a:t>
            </a:r>
            <a:endParaRPr lang="en-US" sz="2400" dirty="0">
              <a:solidFill>
                <a:schemeClr val="bg1"/>
              </a:solidFill>
              <a:latin typeface="Arial"/>
              <a:ea typeface="+mj-ea"/>
              <a:cs typeface="Arial"/>
            </a:endParaRPr>
          </a:p>
        </p:txBody>
      </p:sp>
    </p:spTree>
    <p:extLst>
      <p:ext uri="{BB962C8B-B14F-4D97-AF65-F5344CB8AC3E}">
        <p14:creationId xmlns:p14="http://schemas.microsoft.com/office/powerpoint/2010/main" val="1802376172"/>
      </p:ext>
    </p:extLst>
  </p:cSld>
  <p:clrMapOvr>
    <a:masterClrMapping/>
  </p:clrMapOvr>
  <p:transition>
    <p:cover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2834" y="1774192"/>
          <a:ext cx="8726214" cy="4846320"/>
        </p:xfrm>
        <a:graphic>
          <a:graphicData uri="http://schemas.openxmlformats.org/drawingml/2006/table">
            <a:tbl>
              <a:tblPr firstRow="1" bandRow="1">
                <a:tableStyleId>{5C22544A-7EE6-4342-B048-85BDC9FD1C3A}</a:tableStyleId>
              </a:tblPr>
              <a:tblGrid>
                <a:gridCol w="3381703">
                  <a:extLst>
                    <a:ext uri="{9D8B030D-6E8A-4147-A177-3AD203B41FA5}">
                      <a16:colId xmlns:a16="http://schemas.microsoft.com/office/drawing/2014/main" val="20000"/>
                    </a:ext>
                  </a:extLst>
                </a:gridCol>
                <a:gridCol w="5344511">
                  <a:extLst>
                    <a:ext uri="{9D8B030D-6E8A-4147-A177-3AD203B41FA5}">
                      <a16:colId xmlns:a16="http://schemas.microsoft.com/office/drawing/2014/main" val="20001"/>
                    </a:ext>
                  </a:extLst>
                </a:gridCol>
              </a:tblGrid>
              <a:tr h="370840">
                <a:tc>
                  <a:txBody>
                    <a:bodyPr/>
                    <a:lstStyle/>
                    <a:p>
                      <a:r>
                        <a:rPr lang="es-ES" sz="1800" kern="1200" dirty="0" smtClean="0"/>
                        <a:t>Art.</a:t>
                      </a:r>
                      <a:r>
                        <a:rPr lang="es-ES" sz="1800" kern="1200" baseline="0" dirty="0" smtClean="0"/>
                        <a:t> 175° </a:t>
                      </a:r>
                      <a:r>
                        <a:rPr lang="es-ES" sz="1800" kern="1200" dirty="0" err="1" smtClean="0"/>
                        <a:t>Num</a:t>
                      </a:r>
                      <a:r>
                        <a:rPr lang="es-ES" sz="1800" kern="1200" dirty="0" smtClean="0"/>
                        <a:t>. 2</a:t>
                      </a:r>
                      <a:endParaRPr lang="es-PE" sz="1800" b="1" kern="1200" dirty="0" smtClean="0">
                        <a:solidFill>
                          <a:schemeClr val="lt1"/>
                        </a:solidFill>
                        <a:latin typeface="+mn-lt"/>
                        <a:ea typeface="+mn-ea"/>
                        <a:cs typeface="+mn-cs"/>
                      </a:endParaRPr>
                    </a:p>
                  </a:txBody>
                  <a:tcPr/>
                </a:tc>
                <a:tc>
                  <a:txBody>
                    <a:bodyPr/>
                    <a:lstStyle/>
                    <a:p>
                      <a:pPr algn="ctr"/>
                      <a:r>
                        <a:rPr lang="es-PE" sz="1800" kern="1200" baseline="0" dirty="0" smtClean="0"/>
                        <a:t>Aplicación de la facultad discrecional en Libros y/o Registros Electrónicos </a:t>
                      </a:r>
                      <a:endParaRPr lang="es-PE" sz="1800" b="1" kern="1200" baseline="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algn="just"/>
                      <a:r>
                        <a:rPr lang="es-ES" sz="1800" kern="1200" dirty="0" smtClean="0">
                          <a:solidFill>
                            <a:srgbClr val="18338A"/>
                          </a:solidFill>
                        </a:rPr>
                        <a:t>Llevar los libros de contabilidad, u otros libros y/o registros exigidos por las leyes o por Resolución de Superintendencia de la SUNAT, el registro almacenable de la información básica u otros medios de control exigidos por las leyes y reglamentos; sin observar la forma y condiciones establecidas en las normas correspondientes.</a:t>
                      </a:r>
                      <a:endParaRPr lang="es-PE" dirty="0">
                        <a:solidFill>
                          <a:srgbClr val="18338A"/>
                        </a:solidFill>
                      </a:endParaRPr>
                    </a:p>
                  </a:txBody>
                  <a:tcPr/>
                </a:tc>
                <a:tc>
                  <a:txBody>
                    <a:bodyPr/>
                    <a:lstStyle/>
                    <a:p>
                      <a:pPr algn="just"/>
                      <a:r>
                        <a:rPr lang="es-PE" sz="1800" kern="1200" baseline="0" dirty="0" smtClean="0">
                          <a:solidFill>
                            <a:srgbClr val="18338A"/>
                          </a:solidFill>
                        </a:rPr>
                        <a:t>No se emitirá sanción de multa en los Libros y/o Registros electrónicos que no consignan la información de acuerdo a lo establecido en las Resoluciones de Superintendencia </a:t>
                      </a:r>
                      <a:r>
                        <a:rPr lang="es-PE" sz="1800" kern="1200" baseline="0" dirty="0" err="1" smtClean="0">
                          <a:solidFill>
                            <a:srgbClr val="18338A"/>
                          </a:solidFill>
                        </a:rPr>
                        <a:t>N.os</a:t>
                      </a:r>
                      <a:r>
                        <a:rPr lang="es-PE" sz="1800" kern="1200" baseline="0" dirty="0" smtClean="0">
                          <a:solidFill>
                            <a:srgbClr val="18338A"/>
                          </a:solidFill>
                        </a:rPr>
                        <a:t> 182-2008/SUNAT, 286-2009/SUNAT, 066-2013/SUNAT y normas modificatorias, </a:t>
                      </a:r>
                      <a:r>
                        <a:rPr lang="es-PE" sz="1800" kern="1200" baseline="0" dirty="0" smtClean="0">
                          <a:solidFill>
                            <a:srgbClr val="FF0000"/>
                          </a:solidFill>
                        </a:rPr>
                        <a:t>siempre que dicha omisión se haya regularizado hasta el mes de junio 2016</a:t>
                      </a:r>
                      <a:r>
                        <a:rPr lang="es-PE" sz="1800" kern="1200" baseline="0" dirty="0" smtClean="0">
                          <a:solidFill>
                            <a:srgbClr val="18338A"/>
                          </a:solidFill>
                        </a:rPr>
                        <a:t>. </a:t>
                      </a:r>
                    </a:p>
                    <a:p>
                      <a:pPr algn="just"/>
                      <a:r>
                        <a:rPr lang="es-PE" sz="1800" kern="1200" baseline="0" dirty="0" smtClean="0">
                          <a:solidFill>
                            <a:srgbClr val="18338A"/>
                          </a:solidFill>
                        </a:rPr>
                        <a:t>Cuando la SUNAT detecte y notifique la detección de la infracción señalada en el párrafo precedente con anterioridad a junio 2016 no se emitirá sanción de multa, siempre que la omisión se regularice dentro del plazo otorgado. </a:t>
                      </a:r>
                    </a:p>
                    <a:p>
                      <a:pPr algn="just"/>
                      <a:r>
                        <a:rPr lang="es-PE" sz="1800" kern="1200" baseline="0" dirty="0" smtClean="0">
                          <a:solidFill>
                            <a:srgbClr val="18338A"/>
                          </a:solidFill>
                        </a:rPr>
                        <a:t>El plazo otorgado por la SUNAT deberá ser de 3 a 15 días hábiles, considerando la situación del contribuyente. </a:t>
                      </a:r>
                      <a:endParaRPr lang="es-PE" sz="1800" kern="1200" baseline="0" dirty="0" smtClean="0">
                        <a:solidFill>
                          <a:srgbClr val="18338A"/>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a:xfrm>
            <a:off x="134003" y="564392"/>
            <a:ext cx="6534807" cy="602262"/>
          </a:xfrm>
          <a:prstGeom prst="rect">
            <a:avLst/>
          </a:prstGeom>
        </p:spPr>
        <p:txBody>
          <a:bodyPr/>
          <a:lstStyle/>
          <a:p>
            <a:pPr algn="just">
              <a:defRPr/>
            </a:pPr>
            <a:r>
              <a:rPr lang="es-PE" sz="2400" b="1" dirty="0" smtClean="0">
                <a:solidFill>
                  <a:schemeClr val="bg1"/>
                </a:solidFill>
              </a:rPr>
              <a:t>ANEXO DE LA RSNAO N° 064 -2015-SUNAT/600000</a:t>
            </a:r>
            <a:endParaRPr lang="en-US" sz="24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862420209"/>
      </p:ext>
    </p:extLst>
  </p:cSld>
  <p:clrMapOvr>
    <a:masterClrMapping/>
  </p:clrMapOvr>
  <p:transition>
    <p:cover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28600" y="1537702"/>
          <a:ext cx="8726214" cy="5120640"/>
        </p:xfrm>
        <a:graphic>
          <a:graphicData uri="http://schemas.openxmlformats.org/drawingml/2006/table">
            <a:tbl>
              <a:tblPr firstRow="1" bandRow="1">
                <a:tableStyleId>{5C22544A-7EE6-4342-B048-85BDC9FD1C3A}</a:tableStyleId>
              </a:tblPr>
              <a:tblGrid>
                <a:gridCol w="1789386">
                  <a:extLst>
                    <a:ext uri="{9D8B030D-6E8A-4147-A177-3AD203B41FA5}">
                      <a16:colId xmlns:a16="http://schemas.microsoft.com/office/drawing/2014/main" val="20000"/>
                    </a:ext>
                  </a:extLst>
                </a:gridCol>
                <a:gridCol w="6936828">
                  <a:extLst>
                    <a:ext uri="{9D8B030D-6E8A-4147-A177-3AD203B41FA5}">
                      <a16:colId xmlns:a16="http://schemas.microsoft.com/office/drawing/2014/main" val="20001"/>
                    </a:ext>
                  </a:extLst>
                </a:gridCol>
              </a:tblGrid>
              <a:tr h="370840">
                <a:tc>
                  <a:txBody>
                    <a:bodyPr/>
                    <a:lstStyle/>
                    <a:p>
                      <a:r>
                        <a:rPr lang="es-ES" sz="1800" kern="1200" dirty="0" smtClean="0"/>
                        <a:t>Art.</a:t>
                      </a:r>
                      <a:r>
                        <a:rPr lang="es-ES" sz="1800" kern="1200" baseline="0" dirty="0" smtClean="0"/>
                        <a:t> 175° </a:t>
                      </a:r>
                      <a:r>
                        <a:rPr lang="es-ES" sz="1800" kern="1200" dirty="0" err="1" smtClean="0"/>
                        <a:t>Num</a:t>
                      </a:r>
                      <a:r>
                        <a:rPr lang="es-ES" sz="1800" kern="1200" dirty="0" smtClean="0"/>
                        <a:t>. 5</a:t>
                      </a:r>
                      <a:endParaRPr lang="es-PE" sz="1800" b="1" kern="1200" dirty="0" smtClean="0">
                        <a:solidFill>
                          <a:schemeClr val="lt1"/>
                        </a:solidFill>
                        <a:latin typeface="+mn-lt"/>
                        <a:ea typeface="+mn-ea"/>
                        <a:cs typeface="+mn-cs"/>
                      </a:endParaRPr>
                    </a:p>
                  </a:txBody>
                  <a:tcPr/>
                </a:tc>
                <a:tc>
                  <a:txBody>
                    <a:bodyPr/>
                    <a:lstStyle/>
                    <a:p>
                      <a:pPr algn="ctr"/>
                      <a:r>
                        <a:rPr lang="es-PE" sz="1800" kern="1200" baseline="0" dirty="0" smtClean="0"/>
                        <a:t>Aplicación de la facultad discrecional en Libros y/o Registros Electrónicos </a:t>
                      </a:r>
                      <a:endParaRPr lang="es-PE" sz="1800" b="1" kern="1200" baseline="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kern="1200" dirty="0" smtClean="0">
                          <a:solidFill>
                            <a:srgbClr val="18338A"/>
                          </a:solidFill>
                        </a:rPr>
                        <a:t>Llevar con atraso mayor al permitido por las normas vigentes, los libros de contabilidad u otros libros o registros exigidos por las leyes, reglamentos o por Resolución de Superintendencia de la SUNAT.</a:t>
                      </a:r>
                      <a:endParaRPr lang="es-PE" sz="1600" kern="1200" dirty="0" smtClean="0">
                        <a:solidFill>
                          <a:srgbClr val="18338A"/>
                        </a:solidFill>
                        <a:latin typeface="+mn-lt"/>
                        <a:ea typeface="+mn-ea"/>
                        <a:cs typeface="+mn-cs"/>
                      </a:endParaRPr>
                    </a:p>
                  </a:txBody>
                  <a:tcPr/>
                </a:tc>
                <a:tc>
                  <a:txBody>
                    <a:bodyPr/>
                    <a:lstStyle/>
                    <a:p>
                      <a:pPr algn="just"/>
                      <a:r>
                        <a:rPr lang="es-PE" sz="1600" kern="1200" baseline="0" dirty="0" smtClean="0">
                          <a:solidFill>
                            <a:srgbClr val="18338A"/>
                          </a:solidFill>
                          <a:latin typeface="+mn-lt"/>
                          <a:ea typeface="+mn-ea"/>
                          <a:cs typeface="+mn-cs"/>
                        </a:rPr>
                        <a:t>No se emitirá sanción de multa cuando se emita la Constancia de Recepción de los Libros y/o registros Electrónicos fuera de los plazos establecidos en el Anexo N° 2 de la Resolución de Superintendencia N.° 234-2006/SUNAT y normas modificatorias así como las Resoluciones de Superintendencia </a:t>
                      </a:r>
                      <a:r>
                        <a:rPr lang="es-PE" sz="1600" kern="1200" baseline="0" dirty="0" err="1" smtClean="0">
                          <a:solidFill>
                            <a:srgbClr val="18338A"/>
                          </a:solidFill>
                          <a:latin typeface="+mn-lt"/>
                          <a:ea typeface="+mn-ea"/>
                          <a:cs typeface="+mn-cs"/>
                        </a:rPr>
                        <a:t>N.os</a:t>
                      </a:r>
                      <a:r>
                        <a:rPr lang="es-PE" sz="1600" kern="1200" baseline="0" dirty="0" smtClean="0">
                          <a:solidFill>
                            <a:srgbClr val="18338A"/>
                          </a:solidFill>
                          <a:latin typeface="+mn-lt"/>
                          <a:ea typeface="+mn-ea"/>
                          <a:cs typeface="+mn-cs"/>
                        </a:rPr>
                        <a:t> 286-2009/SUNAT, 008-2013/SUNAT, 379-2013/SUNAT, 390-2014/SUNAT y normas modificatorias, en tanto el contribuyente la emita hasta el mes de junio 2016. </a:t>
                      </a:r>
                    </a:p>
                    <a:p>
                      <a:pPr algn="just"/>
                      <a:r>
                        <a:rPr lang="es-PE" sz="1600" kern="1200" baseline="0" dirty="0" smtClean="0">
                          <a:solidFill>
                            <a:srgbClr val="18338A"/>
                          </a:solidFill>
                          <a:latin typeface="+mn-lt"/>
                          <a:ea typeface="+mn-ea"/>
                          <a:cs typeface="+mn-cs"/>
                        </a:rPr>
                        <a:t>No se emitirá sanción de multa, cuando no se haya generado o descargado para su actualización el Libro de Ingresos y Gastos Electrónico (LIGE), de acuerdo a lo señalado en la Resolución de Superintendencia N.° 182-2008/SUNAT y normas modificatorias, en tanto el contribuyente lo genere o descargue hasta el mes de junio 2016. </a:t>
                      </a:r>
                    </a:p>
                    <a:p>
                      <a:pPr algn="just"/>
                      <a:r>
                        <a:rPr lang="es-PE" sz="1600" kern="1200" baseline="0" dirty="0" smtClean="0">
                          <a:solidFill>
                            <a:srgbClr val="18338A"/>
                          </a:solidFill>
                          <a:latin typeface="+mn-lt"/>
                          <a:ea typeface="+mn-ea"/>
                          <a:cs typeface="+mn-cs"/>
                        </a:rPr>
                        <a:t>En ambos casos, cuando la SUNAT detecte y notifique la detección de la infracción con anterioridad al mes de junio 2016, no se emitirá sanción de multa, siempre que la emisión de la Constancia de Recepción del Libro y/o Registro Electrónico o la generación o descarga del Libro de Ingresos y Gastos Electrónico (LIGE) se regularice dentro del plazo otorgado. </a:t>
                      </a:r>
                    </a:p>
                    <a:p>
                      <a:pPr algn="just"/>
                      <a:r>
                        <a:rPr lang="es-PE" sz="1600" kern="1200" baseline="0" dirty="0" smtClean="0">
                          <a:solidFill>
                            <a:srgbClr val="18338A"/>
                          </a:solidFill>
                          <a:latin typeface="+mn-lt"/>
                          <a:ea typeface="+mn-ea"/>
                          <a:cs typeface="+mn-cs"/>
                        </a:rPr>
                        <a:t>El plazo otorgado por la SUNAT deberá ser de 3 a 15 días hábiles, considerando la situación del contribuyente. </a:t>
                      </a:r>
                    </a:p>
                  </a:txBody>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a:xfrm>
            <a:off x="134003" y="564392"/>
            <a:ext cx="6534807" cy="602262"/>
          </a:xfrm>
          <a:prstGeom prst="rect">
            <a:avLst/>
          </a:prstGeom>
        </p:spPr>
        <p:txBody>
          <a:bodyPr/>
          <a:lstStyle/>
          <a:p>
            <a:pPr algn="just">
              <a:defRPr/>
            </a:pPr>
            <a:r>
              <a:rPr lang="es-PE" sz="2400" b="1" dirty="0" smtClean="0">
                <a:solidFill>
                  <a:schemeClr val="bg1"/>
                </a:solidFill>
              </a:rPr>
              <a:t>ANEXO DE LA RSNAO N° 064 -2015-SUNAT/600000</a:t>
            </a:r>
            <a:endParaRPr lang="en-US" sz="24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862420209"/>
      </p:ext>
    </p:extLst>
  </p:cSld>
  <p:clrMapOvr>
    <a:masterClrMapping/>
  </p:clrMapOvr>
  <p:transition>
    <p:cover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28600" y="1853022"/>
          <a:ext cx="8726214" cy="4297680"/>
        </p:xfrm>
        <a:graphic>
          <a:graphicData uri="http://schemas.openxmlformats.org/drawingml/2006/table">
            <a:tbl>
              <a:tblPr firstRow="1" bandRow="1">
                <a:tableStyleId>{5C22544A-7EE6-4342-B048-85BDC9FD1C3A}</a:tableStyleId>
              </a:tblPr>
              <a:tblGrid>
                <a:gridCol w="3082159">
                  <a:extLst>
                    <a:ext uri="{9D8B030D-6E8A-4147-A177-3AD203B41FA5}">
                      <a16:colId xmlns:a16="http://schemas.microsoft.com/office/drawing/2014/main" val="20000"/>
                    </a:ext>
                  </a:extLst>
                </a:gridCol>
                <a:gridCol w="5644055">
                  <a:extLst>
                    <a:ext uri="{9D8B030D-6E8A-4147-A177-3AD203B41FA5}">
                      <a16:colId xmlns:a16="http://schemas.microsoft.com/office/drawing/2014/main" val="20001"/>
                    </a:ext>
                  </a:extLst>
                </a:gridCol>
              </a:tblGrid>
              <a:tr h="370840">
                <a:tc>
                  <a:txBody>
                    <a:bodyPr/>
                    <a:lstStyle/>
                    <a:p>
                      <a:r>
                        <a:rPr lang="es-ES" sz="1800" kern="1200" dirty="0" smtClean="0"/>
                        <a:t>Art.</a:t>
                      </a:r>
                      <a:r>
                        <a:rPr lang="es-ES" sz="1800" kern="1200" baseline="0" dirty="0" smtClean="0"/>
                        <a:t> 175° </a:t>
                      </a:r>
                      <a:r>
                        <a:rPr lang="es-ES" sz="1800" kern="1200" dirty="0" err="1" smtClean="0"/>
                        <a:t>Num</a:t>
                      </a:r>
                      <a:r>
                        <a:rPr lang="es-ES" sz="1800" kern="1200" dirty="0" smtClean="0"/>
                        <a:t>. 7</a:t>
                      </a:r>
                      <a:endParaRPr lang="es-PE" sz="1800" b="1" kern="1200" dirty="0" smtClean="0">
                        <a:solidFill>
                          <a:schemeClr val="lt1"/>
                        </a:solidFill>
                        <a:latin typeface="+mn-lt"/>
                        <a:ea typeface="+mn-ea"/>
                        <a:cs typeface="+mn-cs"/>
                      </a:endParaRPr>
                    </a:p>
                  </a:txBody>
                  <a:tcPr/>
                </a:tc>
                <a:tc>
                  <a:txBody>
                    <a:bodyPr/>
                    <a:lstStyle/>
                    <a:p>
                      <a:pPr algn="ctr"/>
                      <a:r>
                        <a:rPr lang="es-PE" sz="1800" kern="1200" baseline="0" dirty="0" smtClean="0"/>
                        <a:t>Aplicación de la facultad discrecional en Libros y/o Registros Electrónicos </a:t>
                      </a:r>
                      <a:endParaRPr lang="es-PE" sz="1800" b="1" kern="1200" baseline="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800" kern="1200" dirty="0" smtClean="0">
                          <a:solidFill>
                            <a:srgbClr val="18338A"/>
                          </a:solidFill>
                        </a:rPr>
                        <a:t>No conservar los libros y registros, llevados en sistema manual, mecanizado o electrónico, documentación </a:t>
                      </a:r>
                      <a:r>
                        <a:rPr lang="es-ES" sz="1800" kern="1200" dirty="0" err="1" smtClean="0">
                          <a:solidFill>
                            <a:srgbClr val="18338A"/>
                          </a:solidFill>
                        </a:rPr>
                        <a:t>sustentatoria</a:t>
                      </a:r>
                      <a:r>
                        <a:rPr lang="es-ES" sz="1800" kern="1200" dirty="0" smtClean="0">
                          <a:solidFill>
                            <a:srgbClr val="18338A"/>
                          </a:solidFill>
                        </a:rPr>
                        <a:t>, informes, análisis y antecedentes de las operaciones o situaciones que constituyan hechos susceptibles de generar obligaciones tributarias, o que estén relacionadas con éstas, durante el plazo de prescripción de los tributos.</a:t>
                      </a:r>
                      <a:endParaRPr lang="es-PE" sz="1800" kern="1200" dirty="0" smtClean="0">
                        <a:solidFill>
                          <a:srgbClr val="18338A"/>
                        </a:solidFill>
                        <a:latin typeface="+mn-lt"/>
                        <a:ea typeface="+mn-ea"/>
                        <a:cs typeface="+mn-cs"/>
                      </a:endParaRPr>
                    </a:p>
                  </a:txBody>
                  <a:tcPr/>
                </a:tc>
                <a:tc>
                  <a:txBody>
                    <a:bodyPr/>
                    <a:lstStyle/>
                    <a:p>
                      <a:pPr algn="just"/>
                      <a:r>
                        <a:rPr lang="es-PE" sz="1800" kern="1200" dirty="0" smtClean="0">
                          <a:solidFill>
                            <a:srgbClr val="18338A"/>
                          </a:solidFill>
                          <a:latin typeface="+mn-lt"/>
                          <a:ea typeface="+mn-ea"/>
                          <a:cs typeface="+mn-cs"/>
                        </a:rPr>
                        <a:t>No se emitirá sanción de multa por no conservar los Libros y/o Registros Electrónicos en un medio de almacenamiento magnético, óptico u otros similares, siempre que dicha omisión </a:t>
                      </a:r>
                      <a:r>
                        <a:rPr lang="es-PE" sz="1800" kern="1200" dirty="0" smtClean="0">
                          <a:solidFill>
                            <a:srgbClr val="FF0000"/>
                          </a:solidFill>
                          <a:latin typeface="+mn-lt"/>
                          <a:ea typeface="+mn-ea"/>
                          <a:cs typeface="+mn-cs"/>
                        </a:rPr>
                        <a:t>se regularice dentro del plazo otorgado por la SUNAT y que no exceda al mes de junio 2016</a:t>
                      </a:r>
                      <a:r>
                        <a:rPr lang="es-PE" sz="1800" kern="1200" dirty="0" smtClean="0">
                          <a:solidFill>
                            <a:srgbClr val="18338A"/>
                          </a:solidFill>
                          <a:latin typeface="+mn-lt"/>
                          <a:ea typeface="+mn-ea"/>
                          <a:cs typeface="+mn-cs"/>
                        </a:rPr>
                        <a:t>. </a:t>
                      </a:r>
                    </a:p>
                    <a:p>
                      <a:pPr algn="just"/>
                      <a:r>
                        <a:rPr lang="es-PE" sz="1800" kern="1200" dirty="0" smtClean="0">
                          <a:solidFill>
                            <a:srgbClr val="18338A"/>
                          </a:solidFill>
                          <a:latin typeface="+mn-lt"/>
                          <a:ea typeface="+mn-ea"/>
                          <a:cs typeface="+mn-cs"/>
                        </a:rPr>
                        <a:t>No se emitirá sanción de multa, en los casos de Principales Contribuyentes, cuando no cuenten con el ejemplar adicional del Libro y/o Registro Electrónico, siempre que dicha omisión se regularice dentro del plazo otorgado por la SUNAT y que no exceda del mes de junio 2016. </a:t>
                      </a:r>
                    </a:p>
                    <a:p>
                      <a:pPr algn="just"/>
                      <a:r>
                        <a:rPr lang="es-PE" sz="1800" kern="1200" dirty="0" smtClean="0">
                          <a:solidFill>
                            <a:srgbClr val="18338A"/>
                          </a:solidFill>
                          <a:latin typeface="+mn-lt"/>
                          <a:ea typeface="+mn-ea"/>
                          <a:cs typeface="+mn-cs"/>
                        </a:rPr>
                        <a:t>El plazo otorgado por la SUNAT deberá ser de 3 a 15 días hábiles, considerando la situación del contribuyente. 	</a:t>
                      </a:r>
                    </a:p>
                  </a:txBody>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a:xfrm>
            <a:off x="134003" y="564392"/>
            <a:ext cx="6534807" cy="602262"/>
          </a:xfrm>
          <a:prstGeom prst="rect">
            <a:avLst/>
          </a:prstGeom>
        </p:spPr>
        <p:txBody>
          <a:bodyPr/>
          <a:lstStyle/>
          <a:p>
            <a:pPr algn="just">
              <a:defRPr/>
            </a:pPr>
            <a:r>
              <a:rPr lang="es-PE" sz="2400" b="1" dirty="0" smtClean="0">
                <a:solidFill>
                  <a:schemeClr val="bg1"/>
                </a:solidFill>
              </a:rPr>
              <a:t>ANEXO DE LA RSNAO N° 064 -2015-SUNAT/600000</a:t>
            </a:r>
            <a:endParaRPr lang="en-US" sz="24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862420209"/>
      </p:ext>
    </p:extLst>
  </p:cSld>
  <p:clrMapOvr>
    <a:masterClrMapping/>
  </p:clrMapOvr>
  <p:transition>
    <p:cover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28600" y="1742660"/>
          <a:ext cx="8726214" cy="4572000"/>
        </p:xfrm>
        <a:graphic>
          <a:graphicData uri="http://schemas.openxmlformats.org/drawingml/2006/table">
            <a:tbl>
              <a:tblPr firstRow="1" bandRow="1">
                <a:tableStyleId>{5C22544A-7EE6-4342-B048-85BDC9FD1C3A}</a:tableStyleId>
              </a:tblPr>
              <a:tblGrid>
                <a:gridCol w="2609193">
                  <a:extLst>
                    <a:ext uri="{9D8B030D-6E8A-4147-A177-3AD203B41FA5}">
                      <a16:colId xmlns:a16="http://schemas.microsoft.com/office/drawing/2014/main" val="20000"/>
                    </a:ext>
                  </a:extLst>
                </a:gridCol>
                <a:gridCol w="6117021">
                  <a:extLst>
                    <a:ext uri="{9D8B030D-6E8A-4147-A177-3AD203B41FA5}">
                      <a16:colId xmlns:a16="http://schemas.microsoft.com/office/drawing/2014/main" val="20001"/>
                    </a:ext>
                  </a:extLst>
                </a:gridCol>
              </a:tblGrid>
              <a:tr h="370840">
                <a:tc>
                  <a:txBody>
                    <a:bodyPr/>
                    <a:lstStyle/>
                    <a:p>
                      <a:r>
                        <a:rPr lang="es-ES" sz="1800" kern="1200" dirty="0" smtClean="0"/>
                        <a:t>Art.</a:t>
                      </a:r>
                      <a:r>
                        <a:rPr lang="es-ES" sz="1800" kern="1200" baseline="0" dirty="0" smtClean="0"/>
                        <a:t> 176° </a:t>
                      </a:r>
                      <a:r>
                        <a:rPr lang="es-ES" sz="1800" kern="1200" dirty="0" err="1" smtClean="0"/>
                        <a:t>Num</a:t>
                      </a:r>
                      <a:r>
                        <a:rPr lang="es-ES" sz="1800" kern="1200" dirty="0" smtClean="0"/>
                        <a:t>. 2</a:t>
                      </a:r>
                      <a:endParaRPr lang="es-PE" sz="1800" b="1" kern="1200" dirty="0" smtClean="0">
                        <a:solidFill>
                          <a:schemeClr val="lt1"/>
                        </a:solidFill>
                        <a:latin typeface="+mn-lt"/>
                        <a:ea typeface="+mn-ea"/>
                        <a:cs typeface="+mn-cs"/>
                      </a:endParaRPr>
                    </a:p>
                  </a:txBody>
                  <a:tcPr/>
                </a:tc>
                <a:tc>
                  <a:txBody>
                    <a:bodyPr/>
                    <a:lstStyle/>
                    <a:p>
                      <a:pPr algn="ctr"/>
                      <a:r>
                        <a:rPr lang="es-PE" sz="1800" kern="1200" baseline="0" dirty="0" smtClean="0"/>
                        <a:t>Aplicación de la facultad discrecional en Libros y/o Registros Electrónicos </a:t>
                      </a:r>
                      <a:endParaRPr lang="es-PE" sz="1800" b="1" kern="1200" baseline="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algn="just"/>
                      <a:r>
                        <a:rPr lang="es-PE" sz="1800" kern="1200" dirty="0" smtClean="0">
                          <a:solidFill>
                            <a:srgbClr val="18338A"/>
                          </a:solidFill>
                          <a:latin typeface="+mn-lt"/>
                          <a:ea typeface="+mn-ea"/>
                          <a:cs typeface="+mn-cs"/>
                        </a:rPr>
                        <a:t>No presentar otras declaraciones o comunicaciones dentro de los plazos establecidos</a:t>
                      </a:r>
                    </a:p>
                  </a:txBody>
                  <a:tcPr/>
                </a:tc>
                <a:tc>
                  <a:txBody>
                    <a:bodyPr/>
                    <a:lstStyle/>
                    <a:p>
                      <a:pPr algn="just"/>
                      <a:r>
                        <a:rPr lang="es-PE" sz="1800" kern="1200" dirty="0" smtClean="0">
                          <a:solidFill>
                            <a:srgbClr val="18338A"/>
                          </a:solidFill>
                          <a:latin typeface="+mn-lt"/>
                          <a:ea typeface="+mn-ea"/>
                          <a:cs typeface="+mn-cs"/>
                        </a:rPr>
                        <a:t>No se emitirá sanción de multa, si posterior a la afiliación al Sistema de Libros Electrónicos el  Generador es designado Principal Contribuyente y no comunica a la SUNAT la dirección del establecimiento donde conservará el ejemplar adicional de los Libros y/o Registros Electrónicos, establecido en la Resolución de Superintendencia N.° 248-2012/SUNAT, siempre que dicha omisión se haya regularizado hasta el mes de junio 2016. </a:t>
                      </a:r>
                    </a:p>
                    <a:p>
                      <a:pPr algn="just"/>
                      <a:r>
                        <a:rPr lang="es-PE" sz="1800" kern="1200" dirty="0" smtClean="0">
                          <a:solidFill>
                            <a:srgbClr val="18338A"/>
                          </a:solidFill>
                          <a:latin typeface="+mn-lt"/>
                          <a:ea typeface="+mn-ea"/>
                          <a:cs typeface="+mn-cs"/>
                        </a:rPr>
                        <a:t>Cuando la SUNAT detecte y notifique la detección de la infracción </a:t>
                      </a:r>
                      <a:r>
                        <a:rPr lang="es-PE" sz="1800" kern="1200" dirty="0" smtClean="0">
                          <a:solidFill>
                            <a:srgbClr val="FF0000"/>
                          </a:solidFill>
                          <a:latin typeface="+mn-lt"/>
                          <a:ea typeface="+mn-ea"/>
                          <a:cs typeface="+mn-cs"/>
                        </a:rPr>
                        <a:t>con anterioridad al mes de junio 2016 </a:t>
                      </a:r>
                      <a:r>
                        <a:rPr lang="es-PE" sz="1800" kern="1200" dirty="0" smtClean="0">
                          <a:solidFill>
                            <a:srgbClr val="18338A"/>
                          </a:solidFill>
                          <a:latin typeface="+mn-lt"/>
                          <a:ea typeface="+mn-ea"/>
                          <a:cs typeface="+mn-cs"/>
                        </a:rPr>
                        <a:t>no se emitirá sanción de multa, siempre que la comunicación se regularice dentro del plazo otorgado. </a:t>
                      </a:r>
                    </a:p>
                    <a:p>
                      <a:pPr algn="just"/>
                      <a:r>
                        <a:rPr lang="es-PE" sz="1800" kern="1200" dirty="0" smtClean="0">
                          <a:solidFill>
                            <a:srgbClr val="18338A"/>
                          </a:solidFill>
                          <a:latin typeface="+mn-lt"/>
                          <a:ea typeface="+mn-ea"/>
                          <a:cs typeface="+mn-cs"/>
                        </a:rPr>
                        <a:t>El plazo otorgado por la SUNAT deberá ser de 3 a 15 días hábiles, considerando la situación del contribuyente. </a:t>
                      </a:r>
                    </a:p>
                  </a:txBody>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a:xfrm>
            <a:off x="134003" y="564392"/>
            <a:ext cx="6534807" cy="602262"/>
          </a:xfrm>
          <a:prstGeom prst="rect">
            <a:avLst/>
          </a:prstGeom>
        </p:spPr>
        <p:txBody>
          <a:bodyPr/>
          <a:lstStyle/>
          <a:p>
            <a:pPr algn="just">
              <a:defRPr/>
            </a:pPr>
            <a:r>
              <a:rPr lang="es-PE" sz="2400" b="1" dirty="0" smtClean="0">
                <a:solidFill>
                  <a:schemeClr val="bg1"/>
                </a:solidFill>
              </a:rPr>
              <a:t>ANEXO DE LA RSNAO N° 064 -2015-SUNAT/600000</a:t>
            </a:r>
            <a:endParaRPr lang="en-US" sz="24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862420209"/>
      </p:ext>
    </p:extLst>
  </p:cSld>
  <p:clrMapOvr>
    <a:masterClrMapping/>
  </p:clrMapOvr>
  <p:transition>
    <p:cover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28600" y="1521936"/>
          <a:ext cx="8726214" cy="5125720"/>
        </p:xfrm>
        <a:graphic>
          <a:graphicData uri="http://schemas.openxmlformats.org/drawingml/2006/table">
            <a:tbl>
              <a:tblPr firstRow="1" bandRow="1">
                <a:tableStyleId>{5C22544A-7EE6-4342-B048-85BDC9FD1C3A}</a:tableStyleId>
              </a:tblPr>
              <a:tblGrid>
                <a:gridCol w="1079938">
                  <a:extLst>
                    <a:ext uri="{9D8B030D-6E8A-4147-A177-3AD203B41FA5}">
                      <a16:colId xmlns:a16="http://schemas.microsoft.com/office/drawing/2014/main" val="20000"/>
                    </a:ext>
                  </a:extLst>
                </a:gridCol>
                <a:gridCol w="7646276">
                  <a:extLst>
                    <a:ext uri="{9D8B030D-6E8A-4147-A177-3AD203B41FA5}">
                      <a16:colId xmlns:a16="http://schemas.microsoft.com/office/drawing/2014/main" val="20001"/>
                    </a:ext>
                  </a:extLst>
                </a:gridCol>
              </a:tblGrid>
              <a:tr h="370840">
                <a:tc>
                  <a:txBody>
                    <a:bodyPr/>
                    <a:lstStyle/>
                    <a:p>
                      <a:r>
                        <a:rPr lang="es-ES" sz="1800" kern="1200" dirty="0" smtClean="0"/>
                        <a:t>Art.</a:t>
                      </a:r>
                      <a:r>
                        <a:rPr lang="es-ES" sz="1800" kern="1200" baseline="0" dirty="0" smtClean="0"/>
                        <a:t> 178°</a:t>
                      </a:r>
                      <a:endParaRPr lang="es-PE" sz="1800" b="1" kern="1200" dirty="0" smtClean="0">
                        <a:solidFill>
                          <a:schemeClr val="lt1"/>
                        </a:solidFill>
                        <a:latin typeface="+mn-lt"/>
                        <a:ea typeface="+mn-ea"/>
                        <a:cs typeface="+mn-cs"/>
                      </a:endParaRPr>
                    </a:p>
                  </a:txBody>
                  <a:tcPr/>
                </a:tc>
                <a:tc>
                  <a:txBody>
                    <a:bodyPr/>
                    <a:lstStyle/>
                    <a:p>
                      <a:pPr algn="ctr"/>
                      <a:r>
                        <a:rPr lang="es-PE" sz="1800" kern="1200" baseline="0" dirty="0" smtClean="0"/>
                        <a:t>Aplicación de la facultad discrecional en Libros y/o Registros Electrónicos </a:t>
                      </a:r>
                      <a:endParaRPr lang="es-PE" sz="1800" b="1" kern="1200" baseline="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algn="just"/>
                      <a:r>
                        <a:rPr lang="es-PE" sz="1800" kern="1200" dirty="0" err="1" smtClean="0">
                          <a:solidFill>
                            <a:srgbClr val="18338A"/>
                          </a:solidFill>
                          <a:latin typeface="+mn-lt"/>
                          <a:ea typeface="+mn-ea"/>
                          <a:cs typeface="+mn-cs"/>
                        </a:rPr>
                        <a:t>Num</a:t>
                      </a:r>
                      <a:r>
                        <a:rPr lang="es-PE" sz="1800" kern="1200" dirty="0" smtClean="0">
                          <a:solidFill>
                            <a:srgbClr val="18338A"/>
                          </a:solidFill>
                          <a:latin typeface="+mn-lt"/>
                          <a:ea typeface="+mn-ea"/>
                          <a:cs typeface="+mn-cs"/>
                        </a:rPr>
                        <a:t> 1</a:t>
                      </a:r>
                    </a:p>
                  </a:txBody>
                  <a:tcPr/>
                </a:tc>
                <a:tc>
                  <a:txBody>
                    <a:bodyPr/>
                    <a:lstStyle/>
                    <a:p>
                      <a:pPr algn="just"/>
                      <a:r>
                        <a:rPr lang="es-PE" sz="1800" kern="1200" dirty="0" smtClean="0">
                          <a:solidFill>
                            <a:srgbClr val="18338A"/>
                          </a:solidFill>
                          <a:latin typeface="+mn-lt"/>
                          <a:ea typeface="+mn-ea"/>
                          <a:cs typeface="+mn-cs"/>
                        </a:rPr>
                        <a:t>No se aplicará la sanción cuando se presenten  las siguientes circunstancias objetivas: </a:t>
                      </a:r>
                    </a:p>
                    <a:p>
                      <a:pPr algn="just"/>
                      <a:r>
                        <a:rPr lang="es-PE" sz="1800" kern="1200" dirty="0" smtClean="0">
                          <a:solidFill>
                            <a:srgbClr val="18338A"/>
                          </a:solidFill>
                          <a:latin typeface="+mn-lt"/>
                          <a:ea typeface="+mn-ea"/>
                          <a:cs typeface="+mn-cs"/>
                        </a:rPr>
                        <a:t>Tratándose del Impuesto General a las Ventas: </a:t>
                      </a:r>
                    </a:p>
                    <a:p>
                      <a:pPr algn="just"/>
                      <a:r>
                        <a:rPr lang="es-PE" sz="1800" kern="1200" dirty="0" smtClean="0">
                          <a:solidFill>
                            <a:srgbClr val="18338A"/>
                          </a:solidFill>
                          <a:latin typeface="+mn-lt"/>
                          <a:ea typeface="+mn-ea"/>
                          <a:cs typeface="+mn-cs"/>
                        </a:rPr>
                        <a:t>a) Cuando en una acción de fiscalización se detecte que hay una diferencia entre la anotación de Ventas e Ingresos en el Registro de Ventas e Ingresos Electrónicos del mes y las Ventas e Ingresos declarados en el mismo mes. </a:t>
                      </a:r>
                    </a:p>
                    <a:p>
                      <a:pPr algn="just"/>
                      <a:r>
                        <a:rPr lang="es-PE" sz="1800" kern="1200" dirty="0" smtClean="0">
                          <a:solidFill>
                            <a:srgbClr val="18338A"/>
                          </a:solidFill>
                          <a:latin typeface="+mn-lt"/>
                          <a:ea typeface="+mn-ea"/>
                          <a:cs typeface="+mn-cs"/>
                        </a:rPr>
                        <a:t>b) Cuando en una acción de fiscalización se detecte que hay una diferencia entre el crédito fiscal declarado en el mes y la anotación del crédito fiscal en el Registro de Compras Electrónico del mismo mes.</a:t>
                      </a:r>
                    </a:p>
                    <a:p>
                      <a:pPr algn="just"/>
                      <a:r>
                        <a:rPr lang="es-PE" sz="1800" kern="1200" dirty="0" smtClean="0">
                          <a:solidFill>
                            <a:srgbClr val="18338A"/>
                          </a:solidFill>
                          <a:latin typeface="+mn-lt"/>
                          <a:ea typeface="+mn-ea"/>
                          <a:cs typeface="+mn-cs"/>
                        </a:rPr>
                        <a:t>Para tal efecto no se emitirá la multa, siempre que se cumplan con las siguientes condiciones: </a:t>
                      </a:r>
                    </a:p>
                    <a:p>
                      <a:pPr marL="173038" indent="-173038" algn="just">
                        <a:buFont typeface="Arial" pitchFamily="34" charset="0"/>
                        <a:buChar char="•"/>
                      </a:pPr>
                      <a:r>
                        <a:rPr lang="es-PE" sz="1800" kern="1200" dirty="0" smtClean="0">
                          <a:solidFill>
                            <a:srgbClr val="18338A"/>
                          </a:solidFill>
                          <a:latin typeface="+mn-lt"/>
                          <a:ea typeface="+mn-ea"/>
                          <a:cs typeface="+mn-cs"/>
                        </a:rPr>
                        <a:t>El contribuyente deberá subsanar la infracción, presentando la declaración </a:t>
                      </a:r>
                      <a:r>
                        <a:rPr lang="es-PE" sz="1800" kern="1200" dirty="0" err="1" smtClean="0">
                          <a:solidFill>
                            <a:srgbClr val="18338A"/>
                          </a:solidFill>
                          <a:latin typeface="+mn-lt"/>
                          <a:ea typeface="+mn-ea"/>
                          <a:cs typeface="+mn-cs"/>
                        </a:rPr>
                        <a:t>rectificatoria</a:t>
                      </a:r>
                      <a:r>
                        <a:rPr lang="es-PE" sz="1800" kern="1200" dirty="0" smtClean="0">
                          <a:solidFill>
                            <a:srgbClr val="18338A"/>
                          </a:solidFill>
                          <a:latin typeface="+mn-lt"/>
                          <a:ea typeface="+mn-ea"/>
                          <a:cs typeface="+mn-cs"/>
                        </a:rPr>
                        <a:t> correspondiente, antes de la culminación de la acción de fiscalización. </a:t>
                      </a:r>
                    </a:p>
                    <a:p>
                      <a:pPr marL="173038" indent="-173038" algn="just">
                        <a:buFont typeface="Arial" pitchFamily="34" charset="0"/>
                        <a:buChar char="•"/>
                      </a:pPr>
                      <a:r>
                        <a:rPr lang="es-PE" sz="1800" kern="1200" dirty="0" smtClean="0">
                          <a:solidFill>
                            <a:srgbClr val="18338A"/>
                          </a:solidFill>
                          <a:latin typeface="+mn-lt"/>
                          <a:ea typeface="+mn-ea"/>
                          <a:cs typeface="+mn-cs"/>
                        </a:rPr>
                        <a:t>Si producto de la referida declaración </a:t>
                      </a:r>
                      <a:r>
                        <a:rPr lang="es-PE" sz="1800" kern="1200" dirty="0" err="1" smtClean="0">
                          <a:solidFill>
                            <a:srgbClr val="18338A"/>
                          </a:solidFill>
                          <a:latin typeface="+mn-lt"/>
                          <a:ea typeface="+mn-ea"/>
                          <a:cs typeface="+mn-cs"/>
                        </a:rPr>
                        <a:t>rectificatoria</a:t>
                      </a:r>
                      <a:r>
                        <a:rPr lang="es-PE" sz="1800" kern="1200" dirty="0" smtClean="0">
                          <a:solidFill>
                            <a:srgbClr val="18338A"/>
                          </a:solidFill>
                          <a:latin typeface="+mn-lt"/>
                          <a:ea typeface="+mn-ea"/>
                          <a:cs typeface="+mn-cs"/>
                        </a:rPr>
                        <a:t>, se determina un perjuicio económico deberá cancelarse el mismo,  antes de la culminación de la acción de fiscalización. </a:t>
                      </a:r>
                    </a:p>
                  </a:txBody>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a:xfrm>
            <a:off x="134003" y="564392"/>
            <a:ext cx="6534807" cy="602262"/>
          </a:xfrm>
          <a:prstGeom prst="rect">
            <a:avLst/>
          </a:prstGeom>
        </p:spPr>
        <p:txBody>
          <a:bodyPr/>
          <a:lstStyle/>
          <a:p>
            <a:pPr algn="just">
              <a:defRPr/>
            </a:pPr>
            <a:r>
              <a:rPr lang="es-PE" sz="2400" b="1" dirty="0" smtClean="0">
                <a:solidFill>
                  <a:schemeClr val="bg1"/>
                </a:solidFill>
              </a:rPr>
              <a:t>ANEXO DE LA RSNAO N° 064 -2015-SUNAT/600000</a:t>
            </a:r>
            <a:endParaRPr lang="en-US" sz="24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862420209"/>
      </p:ext>
    </p:extLst>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graphicFrame>
        <p:nvGraphicFramePr>
          <p:cNvPr id="4" name="3 Tabla"/>
          <p:cNvGraphicFramePr>
            <a:graphicFrameLocks noGrp="1"/>
          </p:cNvGraphicFramePr>
          <p:nvPr>
            <p:extLst>
              <p:ext uri="{D42A27DB-BD31-4B8C-83A1-F6EECF244321}">
                <p14:modId xmlns:p14="http://schemas.microsoft.com/office/powerpoint/2010/main" val="2953667660"/>
              </p:ext>
            </p:extLst>
          </p:nvPr>
        </p:nvGraphicFramePr>
        <p:xfrm>
          <a:off x="0" y="679992"/>
          <a:ext cx="9144000" cy="6203023"/>
        </p:xfrm>
        <a:graphic>
          <a:graphicData uri="http://schemas.openxmlformats.org/drawingml/2006/table">
            <a:tbl>
              <a:tblPr firstRow="1" bandRow="1">
                <a:tableStyleId>{00A15C55-8517-42AA-B614-E9B94910E393}</a:tableStyleId>
              </a:tblPr>
              <a:tblGrid>
                <a:gridCol w="852406">
                  <a:extLst>
                    <a:ext uri="{9D8B030D-6E8A-4147-A177-3AD203B41FA5}">
                      <a16:colId xmlns:a16="http://schemas.microsoft.com/office/drawing/2014/main" val="20000"/>
                    </a:ext>
                  </a:extLst>
                </a:gridCol>
                <a:gridCol w="5357325">
                  <a:extLst>
                    <a:ext uri="{9D8B030D-6E8A-4147-A177-3AD203B41FA5}">
                      <a16:colId xmlns:a16="http://schemas.microsoft.com/office/drawing/2014/main" val="20001"/>
                    </a:ext>
                  </a:extLst>
                </a:gridCol>
                <a:gridCol w="841998">
                  <a:extLst>
                    <a:ext uri="{9D8B030D-6E8A-4147-A177-3AD203B41FA5}">
                      <a16:colId xmlns:a16="http://schemas.microsoft.com/office/drawing/2014/main" val="20002"/>
                    </a:ext>
                  </a:extLst>
                </a:gridCol>
                <a:gridCol w="1119111">
                  <a:extLst>
                    <a:ext uri="{9D8B030D-6E8A-4147-A177-3AD203B41FA5}">
                      <a16:colId xmlns:a16="http://schemas.microsoft.com/office/drawing/2014/main" val="20003"/>
                    </a:ext>
                  </a:extLst>
                </a:gridCol>
                <a:gridCol w="973160">
                  <a:extLst>
                    <a:ext uri="{9D8B030D-6E8A-4147-A177-3AD203B41FA5}">
                      <a16:colId xmlns:a16="http://schemas.microsoft.com/office/drawing/2014/main" val="20004"/>
                    </a:ext>
                  </a:extLst>
                </a:gridCol>
              </a:tblGrid>
              <a:tr h="534383">
                <a:tc>
                  <a:txBody>
                    <a:bodyPr/>
                    <a:lstStyle/>
                    <a:p>
                      <a:pPr algn="ctr"/>
                      <a:r>
                        <a:rPr lang="es-ES" sz="1400" dirty="0" smtClean="0">
                          <a:latin typeface="Arial" pitchFamily="34" charset="0"/>
                          <a:cs typeface="Arial" pitchFamily="34" charset="0"/>
                        </a:rPr>
                        <a:t>Estado</a:t>
                      </a:r>
                      <a:endParaRPr lang="es-ES" sz="14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Detalle de la Operación o Documento cuando</a:t>
                      </a:r>
                      <a:endParaRPr lang="es-ES" sz="1800" dirty="0">
                        <a:latin typeface="Arial" pitchFamily="34" charset="0"/>
                        <a:cs typeface="Arial" pitchFamily="34" charset="0"/>
                      </a:endParaRPr>
                    </a:p>
                  </a:txBody>
                  <a:tcPr/>
                </a:tc>
                <a:tc>
                  <a:txBody>
                    <a:bodyPr/>
                    <a:lstStyle/>
                    <a:p>
                      <a:pPr algn="ctr"/>
                      <a:r>
                        <a:rPr lang="es-ES" sz="1400" dirty="0" smtClean="0">
                          <a:latin typeface="Arial" pitchFamily="34" charset="0"/>
                          <a:cs typeface="Arial" pitchFamily="34" charset="0"/>
                        </a:rPr>
                        <a:t>Reg. de Ventas</a:t>
                      </a:r>
                      <a:endParaRPr lang="es-ES" sz="1400" dirty="0">
                        <a:latin typeface="Arial" pitchFamily="34" charset="0"/>
                        <a:cs typeface="Arial" pitchFamily="34" charset="0"/>
                      </a:endParaRPr>
                    </a:p>
                  </a:txBody>
                  <a:tcPr/>
                </a:tc>
                <a:tc>
                  <a:txBody>
                    <a:bodyPr/>
                    <a:lstStyle/>
                    <a:p>
                      <a:pPr algn="ctr"/>
                      <a:r>
                        <a:rPr lang="es-ES" sz="1400" dirty="0" smtClean="0">
                          <a:latin typeface="Arial" pitchFamily="34" charset="0"/>
                          <a:cs typeface="Arial" pitchFamily="34" charset="0"/>
                        </a:rPr>
                        <a:t>Reg. de Compras</a:t>
                      </a:r>
                      <a:endParaRPr lang="es-ES" sz="1400" dirty="0">
                        <a:latin typeface="Arial" pitchFamily="34" charset="0"/>
                        <a:cs typeface="Arial" pitchFamily="34" charset="0"/>
                      </a:endParaRPr>
                    </a:p>
                  </a:txBody>
                  <a:tcPr/>
                </a:tc>
                <a:tc>
                  <a:txBody>
                    <a:bodyPr/>
                    <a:lstStyle/>
                    <a:p>
                      <a:pPr algn="ctr"/>
                      <a:r>
                        <a:rPr lang="es-ES" sz="1400" dirty="0" smtClean="0">
                          <a:latin typeface="Arial" pitchFamily="34" charset="0"/>
                          <a:cs typeface="Arial" pitchFamily="34" charset="0"/>
                        </a:rPr>
                        <a:t>Demás Libros</a:t>
                      </a:r>
                      <a:endParaRPr lang="es-ES" sz="1400" dirty="0">
                        <a:latin typeface="Arial" pitchFamily="34" charset="0"/>
                        <a:cs typeface="Arial" pitchFamily="34" charset="0"/>
                      </a:endParaRPr>
                    </a:p>
                  </a:txBody>
                  <a:tcPr/>
                </a:tc>
                <a:extLst>
                  <a:ext uri="{0D108BD9-81ED-4DB2-BD59-A6C34878D82A}">
                    <a16:rowId xmlns:a16="http://schemas.microsoft.com/office/drawing/2014/main" val="10000"/>
                  </a:ext>
                </a:extLst>
              </a:tr>
              <a:tr h="469410">
                <a:tc>
                  <a:txBody>
                    <a:bodyPr/>
                    <a:lstStyle/>
                    <a:p>
                      <a:pPr algn="ctr"/>
                      <a:r>
                        <a:rPr lang="es-ES" sz="1600" b="1" kern="1200" dirty="0" smtClean="0">
                          <a:latin typeface="Arial" pitchFamily="34" charset="0"/>
                          <a:cs typeface="Arial" pitchFamily="34" charset="0"/>
                        </a:rPr>
                        <a:t>1</a:t>
                      </a:r>
                      <a:endParaRPr lang="es-ES" sz="1600" b="1" kern="1200" dirty="0" smtClean="0">
                        <a:solidFill>
                          <a:srgbClr val="002A7E"/>
                        </a:solidFill>
                        <a:latin typeface="Arial" pitchFamily="34" charset="0"/>
                        <a:ea typeface="+mn-ea"/>
                        <a:cs typeface="Arial" pitchFamily="34" charset="0"/>
                      </a:endParaRPr>
                    </a:p>
                  </a:txBody>
                  <a:tcPr anchor="ctr" anchorCtr="1"/>
                </a:tc>
                <a:tc>
                  <a:txBody>
                    <a:bodyPr/>
                    <a:lstStyle/>
                    <a:p>
                      <a:pPr marL="85725" marR="0" indent="0" algn="just" defTabSz="457200" rtl="0" eaLnBrk="1" fontAlgn="b" latinLnBrk="0" hangingPunct="1">
                        <a:lnSpc>
                          <a:spcPct val="100000"/>
                        </a:lnSpc>
                        <a:spcBef>
                          <a:spcPts val="0"/>
                        </a:spcBef>
                        <a:spcAft>
                          <a:spcPts val="0"/>
                        </a:spcAft>
                        <a:buClrTx/>
                        <a:buSzTx/>
                        <a:buFontTx/>
                        <a:buNone/>
                        <a:tabLst/>
                        <a:defRPr/>
                      </a:pPr>
                      <a:r>
                        <a:rPr lang="es-ES" sz="1600" u="none" strike="noStrike" dirty="0" smtClean="0">
                          <a:latin typeface="Arial" pitchFamily="34" charset="0"/>
                          <a:cs typeface="Arial" pitchFamily="34" charset="0"/>
                        </a:rPr>
                        <a:t>La operación </a:t>
                      </a:r>
                      <a:r>
                        <a:rPr lang="es-ES" sz="1600" b="1" u="none" strike="noStrike" dirty="0" smtClean="0">
                          <a:latin typeface="Arial" pitchFamily="34" charset="0"/>
                          <a:cs typeface="Arial" pitchFamily="34" charset="0"/>
                        </a:rPr>
                        <a:t>corresponde al periodo</a:t>
                      </a:r>
                      <a:endParaRPr lang="es-ES" sz="1600" b="1"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1"/>
                  </a:ext>
                </a:extLst>
              </a:tr>
              <a:tr h="909482">
                <a:tc>
                  <a:txBody>
                    <a:bodyPr/>
                    <a:lstStyle/>
                    <a:p>
                      <a:pPr algn="ctr"/>
                      <a:r>
                        <a:rPr lang="es-ES" sz="1600" b="1" kern="1200" dirty="0" smtClean="0">
                          <a:latin typeface="Arial" pitchFamily="34" charset="0"/>
                          <a:cs typeface="Arial" pitchFamily="34" charset="0"/>
                        </a:rPr>
                        <a:t>2</a:t>
                      </a:r>
                      <a:endParaRPr lang="es-ES" sz="1600" b="1" kern="1200" dirty="0" smtClean="0">
                        <a:solidFill>
                          <a:srgbClr val="002A7E"/>
                        </a:solidFill>
                        <a:latin typeface="Arial" pitchFamily="34" charset="0"/>
                        <a:ea typeface="+mn-ea"/>
                        <a:cs typeface="Arial" pitchFamily="34" charset="0"/>
                      </a:endParaRPr>
                    </a:p>
                  </a:txBody>
                  <a:tcPr anchor="ctr" anchorCtr="1"/>
                </a:tc>
                <a:tc>
                  <a:txBody>
                    <a:bodyPr/>
                    <a:lstStyle/>
                    <a:p>
                      <a:pPr marL="85725" indent="0" algn="just" fontAlgn="b"/>
                      <a:r>
                        <a:rPr lang="es-PE" sz="1600" u="none" strike="noStrike" dirty="0" smtClean="0">
                          <a:latin typeface="Arial" pitchFamily="34" charset="0"/>
                          <a:cs typeface="Arial" pitchFamily="34" charset="0"/>
                        </a:rPr>
                        <a:t>El documento (CP) </a:t>
                      </a:r>
                      <a:r>
                        <a:rPr lang="es-PE" sz="1600" b="1" u="none" strike="noStrike" dirty="0" smtClean="0">
                          <a:latin typeface="Arial" pitchFamily="34" charset="0"/>
                          <a:cs typeface="Arial" pitchFamily="34" charset="0"/>
                        </a:rPr>
                        <a:t>ha sido inutilizado (anulado) </a:t>
                      </a:r>
                      <a:r>
                        <a:rPr lang="es-PE" sz="1600" u="none" strike="noStrike" dirty="0" smtClean="0">
                          <a:latin typeface="Arial" pitchFamily="34" charset="0"/>
                          <a:cs typeface="Arial" pitchFamily="34" charset="0"/>
                        </a:rPr>
                        <a:t>durante el periodo previamente a ser entregado, emitido o durante su emisión.</a:t>
                      </a:r>
                      <a:endParaRPr lang="es-ES" sz="1600" b="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2"/>
                  </a:ext>
                </a:extLst>
              </a:tr>
              <a:tr h="1208196">
                <a:tc>
                  <a:txBody>
                    <a:bodyPr/>
                    <a:lstStyle/>
                    <a:p>
                      <a:pPr algn="ctr"/>
                      <a:r>
                        <a:rPr lang="es-ES" sz="1600" b="1" kern="1200" dirty="0" smtClean="0">
                          <a:latin typeface="Arial" pitchFamily="34" charset="0"/>
                          <a:cs typeface="Arial" pitchFamily="34" charset="0"/>
                        </a:rPr>
                        <a:t>6</a:t>
                      </a:r>
                      <a:endParaRPr lang="es-ES" sz="1600" b="1" kern="1200" dirty="0" smtClean="0">
                        <a:solidFill>
                          <a:srgbClr val="002A7E"/>
                        </a:solidFill>
                        <a:latin typeface="Arial" pitchFamily="34" charset="0"/>
                        <a:ea typeface="+mn-ea"/>
                        <a:cs typeface="Arial" pitchFamily="34" charset="0"/>
                      </a:endParaRPr>
                    </a:p>
                  </a:txBody>
                  <a:tcPr anchor="ctr" anchorCtr="1"/>
                </a:tc>
                <a:tc>
                  <a:txBody>
                    <a:bodyPr/>
                    <a:lstStyle/>
                    <a:p>
                      <a:pPr marL="85725" indent="0" algn="just" fontAlgn="b"/>
                      <a:r>
                        <a:rPr lang="es-PE" sz="1600" kern="1200" dirty="0" smtClean="0">
                          <a:latin typeface="Arial" pitchFamily="34" charset="0"/>
                          <a:cs typeface="Arial" pitchFamily="34" charset="0"/>
                        </a:rPr>
                        <a:t>La fecha de emisión del CdP o del pago del impuesto, por operaciones que otorguen derecho a crédito fiscal, es anterior al periodo de anotación y esta se produce </a:t>
                      </a:r>
                      <a:r>
                        <a:rPr lang="es-PE" sz="1600" b="1" kern="1200" dirty="0" smtClean="0">
                          <a:latin typeface="Arial" pitchFamily="34" charset="0"/>
                          <a:cs typeface="Arial" pitchFamily="34" charset="0"/>
                        </a:rPr>
                        <a:t>dentro de los doce meses siguientes a la emisión o pago del impuesto,</a:t>
                      </a:r>
                      <a:r>
                        <a:rPr lang="es-PE" sz="1600" kern="1200" dirty="0" smtClean="0">
                          <a:latin typeface="Arial" pitchFamily="34" charset="0"/>
                          <a:cs typeface="Arial" pitchFamily="34" charset="0"/>
                        </a:rPr>
                        <a:t> según corresponda</a:t>
                      </a:r>
                      <a:endParaRPr lang="es-ES" sz="1600" b="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3"/>
                  </a:ext>
                </a:extLst>
              </a:tr>
              <a:tr h="1208196">
                <a:tc>
                  <a:txBody>
                    <a:bodyPr/>
                    <a:lstStyle/>
                    <a:p>
                      <a:pPr algn="ctr"/>
                      <a:r>
                        <a:rPr lang="es-ES" sz="1600" b="1" kern="1200" dirty="0" smtClean="0">
                          <a:latin typeface="Arial" pitchFamily="34" charset="0"/>
                          <a:cs typeface="Arial" pitchFamily="34" charset="0"/>
                        </a:rPr>
                        <a:t>7</a:t>
                      </a:r>
                      <a:endParaRPr lang="es-ES" sz="1600" b="1" kern="1200" dirty="0" smtClean="0">
                        <a:solidFill>
                          <a:srgbClr val="002A7E"/>
                        </a:solidFill>
                        <a:latin typeface="Arial" pitchFamily="34" charset="0"/>
                        <a:ea typeface="+mn-ea"/>
                        <a:cs typeface="Arial" pitchFamily="34" charset="0"/>
                      </a:endParaRPr>
                    </a:p>
                  </a:txBody>
                  <a:tcPr anchor="ctr" anchorCtr="1"/>
                </a:tc>
                <a:tc>
                  <a:txBody>
                    <a:bodyPr/>
                    <a:lstStyle/>
                    <a:p>
                      <a:pPr marL="85725" indent="0" algn="just" fontAlgn="b"/>
                      <a:r>
                        <a:rPr lang="es-PE" sz="1600" kern="1200" dirty="0" smtClean="0">
                          <a:latin typeface="Arial" pitchFamily="34" charset="0"/>
                          <a:cs typeface="Arial" pitchFamily="34" charset="0"/>
                        </a:rPr>
                        <a:t>La fecha de emisión del CdP o pago del impuesto, por operaciones que otorgaban derecho a crédito fiscal, es anterior al periodo de anotación y esta se </a:t>
                      </a:r>
                      <a:r>
                        <a:rPr lang="es-PE" sz="1600" b="1" kern="1200" dirty="0" smtClean="0">
                          <a:latin typeface="Arial" pitchFamily="34" charset="0"/>
                          <a:cs typeface="Arial" pitchFamily="34" charset="0"/>
                        </a:rPr>
                        <a:t>produce luego de los doce mese</a:t>
                      </a:r>
                      <a:r>
                        <a:rPr lang="es-PE" sz="1600" kern="1200" dirty="0" smtClean="0">
                          <a:latin typeface="Arial" pitchFamily="34" charset="0"/>
                          <a:cs typeface="Arial" pitchFamily="34" charset="0"/>
                        </a:rPr>
                        <a:t>s siguientes a la emisión o pago del impuesto, según corresponda</a:t>
                      </a:r>
                      <a:endParaRPr lang="es-ES" sz="1600" b="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4"/>
                  </a:ext>
                </a:extLst>
              </a:tr>
              <a:tr h="610766">
                <a:tc>
                  <a:txBody>
                    <a:bodyPr/>
                    <a:lstStyle/>
                    <a:p>
                      <a:pPr algn="ctr"/>
                      <a:r>
                        <a:rPr lang="es-ES" sz="1600" b="1" kern="1200" dirty="0" smtClean="0">
                          <a:latin typeface="Arial" pitchFamily="34" charset="0"/>
                          <a:cs typeface="Arial" pitchFamily="34" charset="0"/>
                        </a:rPr>
                        <a:t>8</a:t>
                      </a:r>
                      <a:endParaRPr lang="es-ES" sz="1600" b="1" kern="1200" dirty="0" smtClean="0">
                        <a:solidFill>
                          <a:srgbClr val="002A7E"/>
                        </a:solidFill>
                        <a:latin typeface="Arial" pitchFamily="34" charset="0"/>
                        <a:ea typeface="+mn-ea"/>
                        <a:cs typeface="Arial" pitchFamily="34" charset="0"/>
                      </a:endParaRPr>
                    </a:p>
                  </a:txBody>
                  <a:tcPr anchor="ctr" anchorCtr="1"/>
                </a:tc>
                <a:tc>
                  <a:txBody>
                    <a:bodyPr/>
                    <a:lstStyle/>
                    <a:p>
                      <a:pPr marL="85725" indent="0" algn="just" fontAlgn="b"/>
                      <a:r>
                        <a:rPr lang="es-ES" sz="1600" u="none" strike="noStrike" dirty="0" smtClean="0">
                          <a:latin typeface="Arial" pitchFamily="34" charset="0"/>
                          <a:cs typeface="Arial" pitchFamily="34" charset="0"/>
                        </a:rPr>
                        <a:t>La operación (CP) corresponde a un </a:t>
                      </a:r>
                      <a:r>
                        <a:rPr lang="es-ES" sz="1600" b="1" u="none" strike="noStrike" dirty="0" smtClean="0">
                          <a:latin typeface="Arial" pitchFamily="34" charset="0"/>
                          <a:cs typeface="Arial" pitchFamily="34" charset="0"/>
                        </a:rPr>
                        <a:t>periodo anterior y NO ha sido anotada </a:t>
                      </a:r>
                      <a:r>
                        <a:rPr lang="es-ES" sz="1600" u="none" strike="noStrike" dirty="0" smtClean="0">
                          <a:latin typeface="Arial" pitchFamily="34" charset="0"/>
                          <a:cs typeface="Arial" pitchFamily="34" charset="0"/>
                        </a:rPr>
                        <a:t>en dicho periodo</a:t>
                      </a:r>
                      <a:endParaRPr lang="es-ES" sz="1600" b="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5"/>
                  </a:ext>
                </a:extLst>
              </a:tr>
              <a:tr h="610766">
                <a:tc>
                  <a:txBody>
                    <a:bodyPr/>
                    <a:lstStyle/>
                    <a:p>
                      <a:pPr algn="ctr"/>
                      <a:r>
                        <a:rPr lang="es-ES" sz="1600" b="1" kern="1200" dirty="0" smtClean="0">
                          <a:latin typeface="Arial" pitchFamily="34" charset="0"/>
                          <a:cs typeface="Arial" pitchFamily="34" charset="0"/>
                        </a:rPr>
                        <a:t>9</a:t>
                      </a:r>
                      <a:endParaRPr lang="es-ES" sz="1600" b="1" kern="1200" dirty="0" smtClean="0">
                        <a:solidFill>
                          <a:srgbClr val="002A7E"/>
                        </a:solidFill>
                        <a:latin typeface="Arial" pitchFamily="34" charset="0"/>
                        <a:ea typeface="+mn-ea"/>
                        <a:cs typeface="Arial" pitchFamily="34" charset="0"/>
                      </a:endParaRPr>
                    </a:p>
                  </a:txBody>
                  <a:tcPr anchor="ctr" anchorCtr="1"/>
                </a:tc>
                <a:tc>
                  <a:txBody>
                    <a:bodyPr/>
                    <a:lstStyle/>
                    <a:p>
                      <a:pPr marL="85725" marR="0" indent="0" algn="just" defTabSz="457200" rtl="0" eaLnBrk="1" fontAlgn="b" latinLnBrk="0" hangingPunct="1">
                        <a:lnSpc>
                          <a:spcPct val="100000"/>
                        </a:lnSpc>
                        <a:spcBef>
                          <a:spcPts val="0"/>
                        </a:spcBef>
                        <a:spcAft>
                          <a:spcPts val="0"/>
                        </a:spcAft>
                        <a:buClrTx/>
                        <a:buSzTx/>
                        <a:buFontTx/>
                        <a:buNone/>
                        <a:tabLst/>
                        <a:defRPr/>
                      </a:pPr>
                      <a:r>
                        <a:rPr lang="es-ES" sz="1600" u="none" strike="noStrike" dirty="0" smtClean="0">
                          <a:latin typeface="Arial" pitchFamily="34" charset="0"/>
                          <a:cs typeface="Arial" pitchFamily="34" charset="0"/>
                        </a:rPr>
                        <a:t>La operación (CP) corresponde a un </a:t>
                      </a:r>
                      <a:r>
                        <a:rPr lang="es-ES" sz="1600" b="1" u="none" strike="noStrike" dirty="0" smtClean="0">
                          <a:latin typeface="Arial" pitchFamily="34" charset="0"/>
                          <a:cs typeface="Arial" pitchFamily="34" charset="0"/>
                        </a:rPr>
                        <a:t>periodo anterior y SI ha sido anotada </a:t>
                      </a:r>
                      <a:r>
                        <a:rPr lang="es-ES" sz="1600" u="none" strike="noStrike" dirty="0" smtClean="0">
                          <a:latin typeface="Arial" pitchFamily="34" charset="0"/>
                          <a:cs typeface="Arial" pitchFamily="34" charset="0"/>
                        </a:rPr>
                        <a:t>en dicho periodo</a:t>
                      </a:r>
                      <a:endParaRPr lang="es-ES" sz="1600" b="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latin typeface="Arial" pitchFamily="34" charset="0"/>
                          <a:cs typeface="Arial" pitchFamily="34" charset="0"/>
                        </a:rPr>
                        <a:t>X</a:t>
                      </a:r>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6"/>
                  </a:ext>
                </a:extLst>
              </a:tr>
              <a:tr h="610766">
                <a:tc>
                  <a:txBody>
                    <a:bodyPr/>
                    <a:lstStyle/>
                    <a:p>
                      <a:pPr algn="ctr"/>
                      <a:r>
                        <a:rPr lang="es-ES" sz="1600" b="1" kern="1200" dirty="0" smtClean="0">
                          <a:solidFill>
                            <a:srgbClr val="FF0000"/>
                          </a:solidFill>
                          <a:latin typeface="Arial" pitchFamily="34" charset="0"/>
                          <a:cs typeface="Arial" pitchFamily="34" charset="0"/>
                        </a:rPr>
                        <a:t>0</a:t>
                      </a:r>
                      <a:endParaRPr lang="es-ES" sz="1600" b="1" kern="1200" dirty="0" smtClean="0">
                        <a:solidFill>
                          <a:srgbClr val="FF0000"/>
                        </a:solidFill>
                        <a:latin typeface="Arial" pitchFamily="34" charset="0"/>
                        <a:ea typeface="+mn-ea"/>
                        <a:cs typeface="Arial" pitchFamily="34" charset="0"/>
                      </a:endParaRPr>
                    </a:p>
                  </a:txBody>
                  <a:tcPr anchor="ctr" anchorCtr="1"/>
                </a:tc>
                <a:tc>
                  <a:txBody>
                    <a:bodyPr/>
                    <a:lstStyle/>
                    <a:p>
                      <a:pPr marL="85725" marR="0" indent="0" algn="just" defTabSz="457200" rtl="0" eaLnBrk="1" fontAlgn="b" latinLnBrk="0" hangingPunct="1">
                        <a:lnSpc>
                          <a:spcPct val="100000"/>
                        </a:lnSpc>
                        <a:spcBef>
                          <a:spcPts val="0"/>
                        </a:spcBef>
                        <a:spcAft>
                          <a:spcPts val="0"/>
                        </a:spcAft>
                        <a:buClrTx/>
                        <a:buSzTx/>
                        <a:buFontTx/>
                        <a:buNone/>
                        <a:tabLst/>
                        <a:defRPr/>
                      </a:pPr>
                      <a:r>
                        <a:rPr lang="es-PE" sz="1600" kern="1200" dirty="0" smtClean="0">
                          <a:solidFill>
                            <a:srgbClr val="FF0000"/>
                          </a:solidFill>
                          <a:latin typeface="Arial" pitchFamily="34" charset="0"/>
                          <a:cs typeface="Arial" pitchFamily="34" charset="0"/>
                        </a:rPr>
                        <a:t>La operación (anotación optativa </a:t>
                      </a:r>
                      <a:r>
                        <a:rPr lang="es-PE" sz="1600" b="1" u="sng" kern="1200" dirty="0" smtClean="0">
                          <a:solidFill>
                            <a:srgbClr val="FF0000"/>
                          </a:solidFill>
                          <a:latin typeface="Arial" pitchFamily="34" charset="0"/>
                          <a:cs typeface="Arial" pitchFamily="34" charset="0"/>
                        </a:rPr>
                        <a:t>sin efecto en el IGV</a:t>
                      </a:r>
                      <a:r>
                        <a:rPr lang="es-PE" sz="1600" kern="1200" dirty="0" smtClean="0">
                          <a:solidFill>
                            <a:srgbClr val="FF0000"/>
                          </a:solidFill>
                          <a:latin typeface="Arial" pitchFamily="34" charset="0"/>
                          <a:cs typeface="Arial" pitchFamily="34" charset="0"/>
                        </a:rPr>
                        <a:t>) corresponde al periodo, emitidas en el periodo</a:t>
                      </a:r>
                      <a:endParaRPr lang="es-ES" sz="1600" b="0" kern="1200" dirty="0" smtClean="0">
                        <a:solidFill>
                          <a:srgbClr val="FF0000"/>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solidFill>
                            <a:srgbClr val="FF0000"/>
                          </a:solidFill>
                          <a:latin typeface="Arial" pitchFamily="34" charset="0"/>
                          <a:cs typeface="Arial" pitchFamily="34" charset="0"/>
                        </a:rPr>
                        <a:t>X</a:t>
                      </a:r>
                      <a:endParaRPr lang="es-ES" sz="1600" kern="1200" dirty="0" smtClean="0">
                        <a:solidFill>
                          <a:srgbClr val="FF0000"/>
                        </a:solidFill>
                        <a:latin typeface="Arial" pitchFamily="34" charset="0"/>
                        <a:ea typeface="+mn-ea"/>
                        <a:cs typeface="Arial" pitchFamily="34" charset="0"/>
                      </a:endParaRPr>
                    </a:p>
                  </a:txBody>
                  <a:tcPr marL="9525" marR="9525" marT="9525" marB="0" anchor="ctr"/>
                </a:tc>
                <a:tc>
                  <a:txBody>
                    <a:bodyPr/>
                    <a:lstStyle/>
                    <a:p>
                      <a:pPr marL="85725" indent="0" algn="ctr" fontAlgn="b"/>
                      <a:r>
                        <a:rPr lang="es-ES" sz="1600" kern="1200" dirty="0" smtClean="0">
                          <a:solidFill>
                            <a:srgbClr val="FF0000"/>
                          </a:solidFill>
                          <a:latin typeface="Arial" pitchFamily="34" charset="0"/>
                          <a:cs typeface="Arial" pitchFamily="34" charset="0"/>
                        </a:rPr>
                        <a:t>X</a:t>
                      </a:r>
                      <a:endParaRPr lang="es-ES" sz="1600" kern="1200" dirty="0" smtClean="0">
                        <a:solidFill>
                          <a:srgbClr val="FF0000"/>
                        </a:solidFill>
                        <a:latin typeface="Arial" pitchFamily="34" charset="0"/>
                        <a:ea typeface="+mn-ea"/>
                        <a:cs typeface="Arial" pitchFamily="34" charset="0"/>
                      </a:endParaRPr>
                    </a:p>
                  </a:txBody>
                  <a:tcPr marL="9525" marR="9525" marT="9525" marB="0" anchor="ctr"/>
                </a:tc>
                <a:tc>
                  <a:txBody>
                    <a:bodyPr/>
                    <a:lstStyle/>
                    <a:p>
                      <a:pPr marL="85725" indent="0" algn="ctr" fontAlgn="b"/>
                      <a:endParaRPr lang="es-ES" sz="1600" kern="1200" dirty="0" smtClean="0">
                        <a:solidFill>
                          <a:srgbClr val="002A7E"/>
                        </a:solidFill>
                        <a:latin typeface="Arial" pitchFamily="34" charset="0"/>
                        <a:ea typeface="+mn-ea"/>
                        <a:cs typeface="Arial"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7" name="Rectangle 2"/>
          <p:cNvSpPr txBox="1">
            <a:spLocks noChangeArrowheads="1"/>
          </p:cNvSpPr>
          <p:nvPr/>
        </p:nvSpPr>
        <p:spPr>
          <a:xfrm>
            <a:off x="320842" y="225547"/>
            <a:ext cx="5983705" cy="518614"/>
          </a:xfrm>
          <a:prstGeom prst="rect">
            <a:avLst/>
          </a:prstGeom>
        </p:spPr>
        <p:txBody>
          <a:bodyPr/>
          <a:lstStyle/>
          <a:p>
            <a:pPr algn="ctr">
              <a:defRPr/>
            </a:pPr>
            <a:r>
              <a:rPr lang="es-PE" sz="2800" b="1" dirty="0" smtClean="0">
                <a:solidFill>
                  <a:schemeClr val="bg1"/>
                </a:solidFill>
                <a:latin typeface="Arial" pitchFamily="34" charset="0"/>
                <a:ea typeface="+mj-ea"/>
                <a:cs typeface="Arial" pitchFamily="34" charset="0"/>
              </a:rPr>
              <a:t>Los Estados de </a:t>
            </a:r>
            <a:r>
              <a:rPr lang="es-PE" sz="2800" b="1" dirty="0" smtClean="0">
                <a:solidFill>
                  <a:schemeClr val="bg1"/>
                </a:solidFill>
                <a:latin typeface="Arial" pitchFamily="34" charset="0"/>
                <a:ea typeface="+mj-ea"/>
                <a:cs typeface="Arial" pitchFamily="34" charset="0"/>
              </a:rPr>
              <a:t>Operación</a:t>
            </a:r>
            <a:endParaRPr lang="es-PE" sz="2800" b="1" dirty="0">
              <a:solidFill>
                <a:schemeClr val="bg1"/>
              </a:solidFill>
              <a:latin typeface="Arial" pitchFamily="34" charset="0"/>
              <a:ea typeface="+mj-ea"/>
              <a:cs typeface="Arial" pitchFamily="34" charset="0"/>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28048" y="1828800"/>
            <a:ext cx="6878471" cy="2121093"/>
          </a:xfrm>
          <a:prstGeom prst="rect">
            <a:avLst/>
          </a:prstGeom>
          <a:noFill/>
          <a:ln w="12700">
            <a:noFill/>
            <a:miter lim="800000"/>
            <a:headEnd/>
            <a:tailEnd/>
          </a:ln>
        </p:spPr>
        <p:txBody>
          <a:bodyPr wrap="square" lIns="90488" tIns="44450" rIns="90488" bIns="44450">
            <a:spAutoFit/>
          </a:bodyPr>
          <a:lstStyle/>
          <a:p>
            <a:pPr algn="ctr" defTabSz="762000" eaLnBrk="0" hangingPunct="0">
              <a:defRPr/>
            </a:pPr>
            <a:r>
              <a:rPr lang="es-PE" sz="4400" b="1" cap="all" dirty="0" smtClean="0">
                <a:ln w="0"/>
                <a:solidFill>
                  <a:srgbClr val="18338A"/>
                </a:solidFill>
                <a:effectLst>
                  <a:reflection blurRad="12700" stA="50000" endPos="50000" dist="5000" dir="5400000" sy="-100000" rotWithShape="0"/>
                </a:effectLst>
              </a:rPr>
              <a:t>	JURISPRUDENCIA  vinculada a los Libros Electrónicos</a:t>
            </a:r>
            <a:endParaRPr lang="es-ES" sz="4400" b="1" cap="all" dirty="0">
              <a:ln w="0"/>
              <a:solidFill>
                <a:srgbClr val="18338A"/>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337743394"/>
      </p:ext>
    </p:extLst>
  </p:cSld>
  <p:clrMapOvr>
    <a:masterClrMapping/>
  </p:clrMapOvr>
  <p:transition>
    <p:cover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
            </a:r>
            <a:br>
              <a:rPr lang="es-PE" dirty="0" smtClean="0"/>
            </a:br>
            <a:r>
              <a:rPr lang="es-PE" dirty="0" smtClean="0"/>
              <a:t>NUM. 1 DEL ART. 175 DEL CT</a:t>
            </a:r>
            <a:br>
              <a:rPr lang="es-PE" dirty="0" smtClean="0"/>
            </a:br>
            <a:endParaRPr lang="es-PE" dirty="0"/>
          </a:p>
        </p:txBody>
      </p:sp>
      <p:pic>
        <p:nvPicPr>
          <p:cNvPr id="3" name="Picture 2"/>
          <p:cNvPicPr>
            <a:picLocks noChangeAspect="1" noChangeArrowheads="1"/>
          </p:cNvPicPr>
          <p:nvPr/>
        </p:nvPicPr>
        <p:blipFill>
          <a:blip r:embed="rId2"/>
          <a:srcRect/>
          <a:stretch>
            <a:fillRect/>
          </a:stretch>
        </p:blipFill>
        <p:spPr bwMode="auto">
          <a:xfrm>
            <a:off x="655093" y="1417638"/>
            <a:ext cx="7888406" cy="4735512"/>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98324" y="2348376"/>
            <a:ext cx="8106124" cy="1636770"/>
          </a:xfrm>
          <a:prstGeom prst="rect">
            <a:avLst/>
          </a:prstGeom>
        </p:spPr>
        <p:txBody>
          <a:bodyPr>
            <a:normAutofit/>
          </a:bodyPr>
          <a:lstStyle/>
          <a:p>
            <a:pPr lvl="0" algn="just">
              <a:spcBef>
                <a:spcPct val="20000"/>
              </a:spcBef>
              <a:defRPr/>
            </a:pPr>
            <a:r>
              <a:rPr lang="es-PE" i="1" dirty="0" smtClean="0">
                <a:latin typeface="Arial" pitchFamily="34" charset="0"/>
                <a:cs typeface="Arial" pitchFamily="34" charset="0"/>
              </a:rPr>
              <a:t>“La infracción (…) alude al hecho general de omitir llevar libros y registros contables exigidos por las leyes y reglamentos, es decir, no diferencia entre el número de libros que los contribuyentes omiten llevar, de modo que la infracción será una sola aún si omiten llevar uno o dos o no lleven ningún libro, correspondiendo por lo tanto la imposición de una sola multa”.</a:t>
            </a:r>
            <a:endParaRPr kumimoji="0" lang="es-MX" sz="1800" b="0" i="1" u="none" strike="noStrike" kern="1200" cap="none" spc="0" normalizeH="0" baseline="0" noProof="0" dirty="0">
              <a:ln>
                <a:noFill/>
              </a:ln>
              <a:solidFill>
                <a:srgbClr val="003366"/>
              </a:solidFill>
              <a:effectLst/>
              <a:uLnTx/>
              <a:uFillTx/>
              <a:latin typeface="Arial" pitchFamily="34" charset="0"/>
              <a:cs typeface="Arial" pitchFamily="34" charset="0"/>
            </a:endParaRPr>
          </a:p>
        </p:txBody>
      </p:sp>
      <p:sp>
        <p:nvSpPr>
          <p:cNvPr id="9" name="8 CuadroTexto"/>
          <p:cNvSpPr txBox="1"/>
          <p:nvPr/>
        </p:nvSpPr>
        <p:spPr>
          <a:xfrm>
            <a:off x="1555844" y="1653738"/>
            <a:ext cx="5650174" cy="523220"/>
          </a:xfrm>
          <a:prstGeom prst="rect">
            <a:avLst/>
          </a:prstGeom>
          <a:noFill/>
        </p:spPr>
        <p:txBody>
          <a:bodyPr wrap="square" rtlCol="0">
            <a:spAutoFit/>
          </a:bodyPr>
          <a:lstStyle/>
          <a:p>
            <a:pPr algn="ctr"/>
            <a:r>
              <a:rPr lang="es-ES" sz="2800" b="1" dirty="0" smtClean="0">
                <a:solidFill>
                  <a:srgbClr val="183286"/>
                </a:solidFill>
              </a:rPr>
              <a:t>RTF N° </a:t>
            </a:r>
            <a:r>
              <a:rPr lang="es-PE" sz="2800" b="1" dirty="0" smtClean="0">
                <a:solidFill>
                  <a:srgbClr val="183286"/>
                </a:solidFill>
              </a:rPr>
              <a:t>0451-2-2001</a:t>
            </a:r>
          </a:p>
        </p:txBody>
      </p:sp>
      <p:sp>
        <p:nvSpPr>
          <p:cNvPr id="5" name="1 Título"/>
          <p:cNvSpPr txBox="1">
            <a:spLocks/>
          </p:cNvSpPr>
          <p:nvPr/>
        </p:nvSpPr>
        <p:spPr>
          <a:xfrm>
            <a:off x="457200" y="274638"/>
            <a:ext cx="5765800" cy="1143000"/>
          </a:xfrm>
          <a:prstGeom prst="rect">
            <a:avLst/>
          </a:prstGeom>
        </p:spPr>
        <p:txBody>
          <a:bodyPr>
            <a:normAutofit fontScale="8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PE" sz="3200" b="0" i="0" u="none" strike="noStrike" kern="1200" cap="none" spc="0" normalizeH="0" baseline="0" noProof="0" smtClean="0">
                <a:ln>
                  <a:noFill/>
                </a:ln>
                <a:solidFill>
                  <a:schemeClr val="bg1"/>
                </a:solidFill>
                <a:effectLst/>
                <a:uLnTx/>
                <a:uFillTx/>
                <a:latin typeface="Arial"/>
                <a:ea typeface="+mj-ea"/>
                <a:cs typeface="Arial"/>
              </a:rPr>
              <a:t/>
            </a:r>
            <a:br>
              <a:rPr kumimoji="0" lang="es-PE" sz="3200" b="0" i="0" u="none" strike="noStrike" kern="1200" cap="none" spc="0" normalizeH="0" baseline="0" noProof="0" smtClean="0">
                <a:ln>
                  <a:noFill/>
                </a:ln>
                <a:solidFill>
                  <a:schemeClr val="bg1"/>
                </a:solidFill>
                <a:effectLst/>
                <a:uLnTx/>
                <a:uFillTx/>
                <a:latin typeface="Arial"/>
                <a:ea typeface="+mj-ea"/>
                <a:cs typeface="Arial"/>
              </a:rPr>
            </a:br>
            <a:r>
              <a:rPr kumimoji="0" lang="es-PE" sz="3200" b="0" i="0" u="none" strike="noStrike" kern="1200" cap="none" spc="0" normalizeH="0" baseline="0" noProof="0" smtClean="0">
                <a:ln>
                  <a:noFill/>
                </a:ln>
                <a:solidFill>
                  <a:schemeClr val="bg1"/>
                </a:solidFill>
                <a:effectLst/>
                <a:uLnTx/>
                <a:uFillTx/>
                <a:latin typeface="Arial"/>
                <a:ea typeface="+mj-ea"/>
                <a:cs typeface="Arial"/>
              </a:rPr>
              <a:t>NUM. 1 DEL ART. 175 DEL CT</a:t>
            </a:r>
            <a:br>
              <a:rPr kumimoji="0" lang="es-PE" sz="3200" b="0" i="0" u="none" strike="noStrike" kern="1200" cap="none" spc="0" normalizeH="0" baseline="0" noProof="0" smtClean="0">
                <a:ln>
                  <a:noFill/>
                </a:ln>
                <a:solidFill>
                  <a:schemeClr val="bg1"/>
                </a:solidFill>
                <a:effectLst/>
                <a:uLnTx/>
                <a:uFillTx/>
                <a:latin typeface="Arial"/>
                <a:ea typeface="+mj-ea"/>
                <a:cs typeface="Arial"/>
              </a:rPr>
            </a:br>
            <a:endParaRPr kumimoji="0" lang="es-PE" sz="3200" b="0"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98324" y="2348376"/>
            <a:ext cx="8106124" cy="2455636"/>
          </a:xfrm>
          <a:prstGeom prst="rect">
            <a:avLst/>
          </a:prstGeom>
        </p:spPr>
        <p:txBody>
          <a:bodyPr>
            <a:noAutofit/>
          </a:bodyPr>
          <a:lstStyle/>
          <a:p>
            <a:pPr lvl="0" algn="just">
              <a:spcBef>
                <a:spcPct val="20000"/>
              </a:spcBef>
              <a:defRPr/>
            </a:pPr>
            <a:r>
              <a:rPr lang="es-PE" i="1" dirty="0" smtClean="0">
                <a:latin typeface="Arial" pitchFamily="34" charset="0"/>
                <a:cs typeface="Arial" pitchFamily="34" charset="0"/>
              </a:rPr>
              <a:t>“La infracción (…) tipifica como infracción el llevar con atraso mayor al permitido por las normas vigentes, los libros de contabilidad u otros libros o registros, tampoco (en referencia a la RTF N° 0451-2-2001) diferencia entre el numero de libros que se lleven con atraso, por lo que la infracción debe ser una sola, aún si se llevan con atraso uno, dos, o más libros de contabilidad, por lo que corresponde la imposición de una sola multa y no de tres valores distintos (uno por cada libro) como giró la Administración Tributaria”.</a:t>
            </a:r>
            <a:endParaRPr kumimoji="0" lang="es-MX" b="0" i="1" u="none" strike="noStrike" kern="1200" cap="none" spc="0" normalizeH="0" baseline="0" noProof="0" dirty="0">
              <a:ln>
                <a:noFill/>
              </a:ln>
              <a:solidFill>
                <a:srgbClr val="003366"/>
              </a:solidFill>
              <a:effectLst/>
              <a:uLnTx/>
              <a:uFillTx/>
              <a:latin typeface="Arial" pitchFamily="34" charset="0"/>
              <a:cs typeface="Arial" pitchFamily="34" charset="0"/>
            </a:endParaRPr>
          </a:p>
        </p:txBody>
      </p:sp>
      <p:sp>
        <p:nvSpPr>
          <p:cNvPr id="9" name="8 CuadroTexto"/>
          <p:cNvSpPr txBox="1"/>
          <p:nvPr/>
        </p:nvSpPr>
        <p:spPr>
          <a:xfrm>
            <a:off x="1555844" y="1653738"/>
            <a:ext cx="5650174" cy="523220"/>
          </a:xfrm>
          <a:prstGeom prst="rect">
            <a:avLst/>
          </a:prstGeom>
          <a:noFill/>
        </p:spPr>
        <p:txBody>
          <a:bodyPr wrap="square" rtlCol="0">
            <a:spAutoFit/>
          </a:bodyPr>
          <a:lstStyle/>
          <a:p>
            <a:pPr algn="ctr"/>
            <a:r>
              <a:rPr lang="es-ES" sz="2800" b="1" dirty="0" smtClean="0">
                <a:solidFill>
                  <a:srgbClr val="183286"/>
                </a:solidFill>
              </a:rPr>
              <a:t>RTF N° </a:t>
            </a:r>
            <a:r>
              <a:rPr lang="es-PE" sz="2800" b="1" dirty="0" smtClean="0">
                <a:solidFill>
                  <a:srgbClr val="183286"/>
                </a:solidFill>
              </a:rPr>
              <a:t>0866-3-2001</a:t>
            </a:r>
          </a:p>
        </p:txBody>
      </p:sp>
      <p:sp>
        <p:nvSpPr>
          <p:cNvPr id="5" name="1 Título"/>
          <p:cNvSpPr txBox="1">
            <a:spLocks/>
          </p:cNvSpPr>
          <p:nvPr/>
        </p:nvSpPr>
        <p:spPr>
          <a:xfrm>
            <a:off x="457200" y="274638"/>
            <a:ext cx="5765800" cy="1143000"/>
          </a:xfrm>
          <a:prstGeom prst="rect">
            <a:avLst/>
          </a:prstGeom>
        </p:spPr>
        <p:txBody>
          <a:bodyPr>
            <a:normAutofit fontScale="8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PE" sz="3200" b="0" i="0" u="none" strike="noStrike" kern="1200" cap="none" spc="0" normalizeH="0" baseline="0" noProof="0" dirty="0" smtClean="0">
                <a:ln>
                  <a:noFill/>
                </a:ln>
                <a:solidFill>
                  <a:schemeClr val="bg1"/>
                </a:solidFill>
                <a:effectLst/>
                <a:uLnTx/>
                <a:uFillTx/>
                <a:latin typeface="Arial"/>
                <a:ea typeface="+mj-ea"/>
                <a:cs typeface="Arial"/>
              </a:rPr>
              <a:t/>
            </a:r>
            <a:br>
              <a:rPr kumimoji="0" lang="es-PE" sz="3200" b="0" i="0" u="none" strike="noStrike" kern="1200" cap="none" spc="0" normalizeH="0" baseline="0" noProof="0" dirty="0" smtClean="0">
                <a:ln>
                  <a:noFill/>
                </a:ln>
                <a:solidFill>
                  <a:schemeClr val="bg1"/>
                </a:solidFill>
                <a:effectLst/>
                <a:uLnTx/>
                <a:uFillTx/>
                <a:latin typeface="Arial"/>
                <a:ea typeface="+mj-ea"/>
                <a:cs typeface="Arial"/>
              </a:rPr>
            </a:br>
            <a:r>
              <a:rPr kumimoji="0" lang="es-PE" sz="3200" b="0" i="0" u="none" strike="noStrike" kern="1200" cap="none" spc="0" normalizeH="0" baseline="0" noProof="0" dirty="0" smtClean="0">
                <a:ln>
                  <a:noFill/>
                </a:ln>
                <a:solidFill>
                  <a:schemeClr val="bg1"/>
                </a:solidFill>
                <a:effectLst/>
                <a:uLnTx/>
                <a:uFillTx/>
                <a:latin typeface="Arial"/>
                <a:ea typeface="+mj-ea"/>
                <a:cs typeface="Arial"/>
              </a:rPr>
              <a:t>NUM. 5 DEL ART. 175 DEL CT</a:t>
            </a:r>
            <a:br>
              <a:rPr kumimoji="0" lang="es-PE" sz="3200" b="0" i="0" u="none" strike="noStrike" kern="1200" cap="none" spc="0" normalizeH="0" baseline="0" noProof="0" dirty="0" smtClean="0">
                <a:ln>
                  <a:noFill/>
                </a:ln>
                <a:solidFill>
                  <a:schemeClr val="bg1"/>
                </a:solidFill>
                <a:effectLst/>
                <a:uLnTx/>
                <a:uFillTx/>
                <a:latin typeface="Arial"/>
                <a:ea typeface="+mj-ea"/>
                <a:cs typeface="Arial"/>
              </a:rPr>
            </a:br>
            <a:endParaRPr kumimoji="0" lang="es-PE" sz="3200" b="0"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El TF revoca multa de no exhibir</a:t>
            </a:r>
            <a:endParaRPr lang="es-PE" dirty="0"/>
          </a:p>
        </p:txBody>
      </p:sp>
      <p:pic>
        <p:nvPicPr>
          <p:cNvPr id="1026" name="Imagen 81" descr="image009"/>
          <p:cNvPicPr>
            <a:picLocks noChangeAspect="1" noChangeArrowheads="1"/>
          </p:cNvPicPr>
          <p:nvPr/>
        </p:nvPicPr>
        <p:blipFill>
          <a:blip r:embed="rId2"/>
          <a:srcRect/>
          <a:stretch>
            <a:fillRect/>
          </a:stretch>
        </p:blipFill>
        <p:spPr bwMode="auto">
          <a:xfrm>
            <a:off x="209550" y="3166280"/>
            <a:ext cx="8620551" cy="3691719"/>
          </a:xfrm>
          <a:prstGeom prst="rect">
            <a:avLst/>
          </a:prstGeom>
          <a:noFill/>
          <a:ln w="9525">
            <a:noFill/>
            <a:miter lim="800000"/>
            <a:headEnd/>
            <a:tailEnd/>
          </a:ln>
        </p:spPr>
      </p:pic>
      <p:sp>
        <p:nvSpPr>
          <p:cNvPr id="1027" name="Rectangle 3"/>
          <p:cNvSpPr>
            <a:spLocks noChangeArrowheads="1"/>
          </p:cNvSpPr>
          <p:nvPr/>
        </p:nvSpPr>
        <p:spPr bwMode="auto">
          <a:xfrm>
            <a:off x="209550" y="1651379"/>
            <a:ext cx="893445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PE" dirty="0" smtClean="0">
                <a:solidFill>
                  <a:srgbClr val="18338A"/>
                </a:solidFill>
              </a:rPr>
              <a:t>En la RTF N.° 17910-8-2011 (Pág. 2), el TF ha opinado que no se puede multar por no exhibir (</a:t>
            </a:r>
            <a:r>
              <a:rPr lang="es-PE" dirty="0" err="1" smtClean="0">
                <a:solidFill>
                  <a:srgbClr val="18338A"/>
                </a:solidFill>
              </a:rPr>
              <a:t>Num.</a:t>
            </a:r>
            <a:r>
              <a:rPr lang="es-PE" dirty="0" smtClean="0">
                <a:solidFill>
                  <a:srgbClr val="18338A"/>
                </a:solidFill>
              </a:rPr>
              <a:t> 1 del 177) si es que se ha acreditado que no llevaba o omitía llevar el libro (numeral 1 del 175). Se recomienda que el auditor previamente verifique en los sistemas de SUNAT si lleva el libro y/o registro.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600" b="0" i="0" u="none" strike="noStrike" cap="none" normalizeH="0" baseline="0" dirty="0" smtClean="0">
                <a:ln>
                  <a:noFill/>
                </a:ln>
                <a:effectLst/>
                <a:latin typeface="Arial" pitchFamily="34" charset="0"/>
                <a:ea typeface="Calibri" pitchFamily="34" charset="0"/>
                <a:cs typeface="Arial" pitchFamily="34" charset="0"/>
                <a:hlinkClick r:id="rId3"/>
              </a:rPr>
              <a:t>http://www.mef.gob.pe/contenidos/tribu_fisc/Tribunal_Fiscal/PDFS/2011/8/2011_8_17910.pdf</a:t>
            </a:r>
            <a:r>
              <a:rPr kumimoji="0" lang="es-PE" sz="1600" b="0" i="0" u="none" strike="noStrike" cap="none" normalizeH="0" baseline="0" dirty="0" smtClean="0">
                <a:ln>
                  <a:noFill/>
                </a:ln>
                <a:effectLst/>
                <a:latin typeface="Arial" pitchFamily="34" charset="0"/>
                <a:ea typeface="Calibri" pitchFamily="34" charset="0"/>
                <a:cs typeface="Arial" pitchFamily="34" charset="0"/>
              </a:rPr>
              <a:t> </a:t>
            </a:r>
            <a:endParaRPr kumimoji="0" lang="es-PE"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5765800" cy="1143000"/>
          </a:xfrm>
          <a:prstGeom prst="rect">
            <a:avLst/>
          </a:prstGeom>
        </p:spPr>
        <p:txBody>
          <a:bodyPr>
            <a:normAutofit fontScale="8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PE" sz="3200" b="0" i="0" u="none" strike="noStrike" kern="1200" cap="none" spc="0" normalizeH="0" baseline="0" noProof="0" dirty="0" smtClean="0">
                <a:ln>
                  <a:noFill/>
                </a:ln>
                <a:solidFill>
                  <a:schemeClr val="bg1"/>
                </a:solidFill>
                <a:effectLst/>
                <a:uLnTx/>
                <a:uFillTx/>
                <a:latin typeface="Arial"/>
                <a:ea typeface="+mj-ea"/>
                <a:cs typeface="Arial"/>
              </a:rPr>
              <a:t/>
            </a:r>
            <a:br>
              <a:rPr kumimoji="0" lang="es-PE" sz="3200" b="0" i="0" u="none" strike="noStrike" kern="1200" cap="none" spc="0" normalizeH="0" baseline="0" noProof="0" dirty="0" smtClean="0">
                <a:ln>
                  <a:noFill/>
                </a:ln>
                <a:solidFill>
                  <a:schemeClr val="bg1"/>
                </a:solidFill>
                <a:effectLst/>
                <a:uLnTx/>
                <a:uFillTx/>
                <a:latin typeface="Arial"/>
                <a:ea typeface="+mj-ea"/>
                <a:cs typeface="Arial"/>
              </a:rPr>
            </a:br>
            <a:r>
              <a:rPr kumimoji="0" lang="es-PE" sz="3200" b="0" i="0" u="none" strike="noStrike" kern="1200" cap="none" spc="0" normalizeH="0" baseline="0" noProof="0" dirty="0" smtClean="0">
                <a:ln>
                  <a:noFill/>
                </a:ln>
                <a:solidFill>
                  <a:schemeClr val="bg1"/>
                </a:solidFill>
                <a:effectLst/>
                <a:uLnTx/>
                <a:uFillTx/>
                <a:latin typeface="Arial"/>
                <a:ea typeface="+mj-ea"/>
                <a:cs typeface="Arial"/>
              </a:rPr>
              <a:t>NUM. 5 DEL ART. 175 DEL CT</a:t>
            </a:r>
            <a:br>
              <a:rPr kumimoji="0" lang="es-PE" sz="3200" b="0" i="0" u="none" strike="noStrike" kern="1200" cap="none" spc="0" normalizeH="0" baseline="0" noProof="0" dirty="0" smtClean="0">
                <a:ln>
                  <a:noFill/>
                </a:ln>
                <a:solidFill>
                  <a:schemeClr val="bg1"/>
                </a:solidFill>
                <a:effectLst/>
                <a:uLnTx/>
                <a:uFillTx/>
                <a:latin typeface="Arial"/>
                <a:ea typeface="+mj-ea"/>
                <a:cs typeface="Arial"/>
              </a:rPr>
            </a:br>
            <a:endParaRPr kumimoji="0" lang="es-PE" sz="3200" b="0" i="0" u="none" strike="noStrike" kern="1200" cap="none" spc="0" normalizeH="0" baseline="0" noProof="0" dirty="0">
              <a:ln>
                <a:noFill/>
              </a:ln>
              <a:solidFill>
                <a:schemeClr val="bg1"/>
              </a:solidFill>
              <a:effectLst/>
              <a:uLnTx/>
              <a:uFillTx/>
              <a:latin typeface="Arial"/>
              <a:ea typeface="+mj-ea"/>
              <a:cs typeface="Arial"/>
            </a:endParaRPr>
          </a:p>
        </p:txBody>
      </p:sp>
      <p:sp>
        <p:nvSpPr>
          <p:cNvPr id="6" name="5 Rectángulo"/>
          <p:cNvSpPr/>
          <p:nvPr/>
        </p:nvSpPr>
        <p:spPr>
          <a:xfrm>
            <a:off x="498324" y="1502958"/>
            <a:ext cx="8318310" cy="1477328"/>
          </a:xfrm>
          <a:prstGeom prst="rect">
            <a:avLst/>
          </a:prstGeom>
        </p:spPr>
        <p:txBody>
          <a:bodyPr wrap="square">
            <a:spAutoFit/>
          </a:bodyPr>
          <a:lstStyle/>
          <a:p>
            <a:r>
              <a:rPr lang="es-PE" dirty="0" smtClean="0">
                <a:latin typeface="Arial" pitchFamily="34" charset="0"/>
                <a:cs typeface="Arial" pitchFamily="34" charset="0"/>
              </a:rPr>
              <a:t>Se trata de no presentar información que el contribuyente </a:t>
            </a:r>
            <a:r>
              <a:rPr lang="es-PE" i="1" dirty="0" smtClean="0">
                <a:latin typeface="Arial" pitchFamily="34" charset="0"/>
                <a:cs typeface="Arial" pitchFamily="34" charset="0"/>
              </a:rPr>
              <a:t>“(…) se encuentre obligado a preparar ante una solicitud de información de la Administración (…)”.</a:t>
            </a:r>
            <a:r>
              <a:rPr lang="es-PE" dirty="0" smtClean="0">
                <a:latin typeface="Arial" pitchFamily="34" charset="0"/>
                <a:cs typeface="Arial" pitchFamily="34" charset="0"/>
              </a:rPr>
              <a:t> Tal posición se puede advertir en la RTF N.° 05319-1-2007 (</a:t>
            </a:r>
            <a:r>
              <a:rPr lang="es-PE" u="sng" dirty="0" smtClean="0">
                <a:latin typeface="Arial" pitchFamily="34" charset="0"/>
                <a:cs typeface="Arial" pitchFamily="34" charset="0"/>
                <a:hlinkClick r:id="rId2"/>
              </a:rPr>
              <a:t>http://www.mef.gob.pe/contenidos/tribu_fisc/Tribunal_Fiscal/PDFS/2007/1/2007_1_05319.pdf</a:t>
            </a:r>
            <a:r>
              <a:rPr lang="es-PE" dirty="0" smtClean="0">
                <a:latin typeface="Arial" pitchFamily="34" charset="0"/>
                <a:cs typeface="Arial" pitchFamily="34" charset="0"/>
              </a:rPr>
              <a:t>) página 10; así como en la 4087-2-2003, 015-4-98 y las 765-2-99. </a:t>
            </a:r>
            <a:endParaRPr lang="es-PE" dirty="0">
              <a:latin typeface="Arial" pitchFamily="34" charset="0"/>
              <a:cs typeface="Arial" pitchFamily="34" charset="0"/>
            </a:endParaRPr>
          </a:p>
        </p:txBody>
      </p:sp>
      <p:pic>
        <p:nvPicPr>
          <p:cNvPr id="1026" name="Imagen 38" descr="image006"/>
          <p:cNvPicPr>
            <a:picLocks noChangeAspect="1" noChangeArrowheads="1"/>
          </p:cNvPicPr>
          <p:nvPr/>
        </p:nvPicPr>
        <p:blipFill>
          <a:blip r:embed="rId3"/>
          <a:srcRect/>
          <a:stretch>
            <a:fillRect/>
          </a:stretch>
        </p:blipFill>
        <p:spPr bwMode="auto">
          <a:xfrm>
            <a:off x="583162" y="3136434"/>
            <a:ext cx="8042223" cy="3495675"/>
          </a:xfrm>
          <a:prstGeom prst="rect">
            <a:avLst/>
          </a:prstGeom>
          <a:noFill/>
          <a:ln w="9525">
            <a:noFill/>
            <a:miter lim="800000"/>
            <a:headEnd/>
            <a:tailEnd/>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CuadroTexto"/>
          <p:cNvSpPr txBox="1">
            <a:spLocks noChangeArrowheads="1"/>
          </p:cNvSpPr>
          <p:nvPr/>
        </p:nvSpPr>
        <p:spPr bwMode="auto">
          <a:xfrm>
            <a:off x="1071563" y="1628775"/>
            <a:ext cx="7488237" cy="1477963"/>
          </a:xfrm>
          <a:prstGeom prst="rect">
            <a:avLst/>
          </a:prstGeom>
          <a:noFill/>
          <a:ln w="9525">
            <a:noFill/>
            <a:miter lim="800000"/>
            <a:headEnd/>
            <a:tailEnd/>
          </a:ln>
        </p:spPr>
        <p:txBody>
          <a:bodyPr>
            <a:spAutoFit/>
          </a:bodyPr>
          <a:lstStyle/>
          <a:p>
            <a:r>
              <a:rPr lang="es-PE">
                <a:latin typeface="Tahoma" pitchFamily="34" charset="0"/>
                <a:cs typeface="Tahoma" pitchFamily="34" charset="0"/>
              </a:rPr>
              <a:t>Nos consulta si existe alguna formalidad aplicable al cierre de los libros contables llevados con anterioridad a la obligación de uso del Programa de Libros Electrónicos – PLE, vigente a partir de enero de 2013 para los Principales Contribuyentes.</a:t>
            </a:r>
          </a:p>
          <a:p>
            <a:endParaRPr lang="es-PE">
              <a:latin typeface="Tahoma" pitchFamily="34" charset="0"/>
              <a:cs typeface="Tahoma" pitchFamily="34" charset="0"/>
            </a:endParaRPr>
          </a:p>
        </p:txBody>
      </p:sp>
      <p:sp>
        <p:nvSpPr>
          <p:cNvPr id="33795" name="2 CuadroTexto"/>
          <p:cNvSpPr txBox="1">
            <a:spLocks noChangeArrowheads="1"/>
          </p:cNvSpPr>
          <p:nvPr/>
        </p:nvSpPr>
        <p:spPr bwMode="auto">
          <a:xfrm>
            <a:off x="1085850" y="3132138"/>
            <a:ext cx="7302500" cy="2032000"/>
          </a:xfrm>
          <a:prstGeom prst="rect">
            <a:avLst/>
          </a:prstGeom>
          <a:noFill/>
          <a:ln w="9525">
            <a:noFill/>
            <a:miter lim="800000"/>
            <a:headEnd/>
            <a:tailEnd/>
          </a:ln>
        </p:spPr>
        <p:txBody>
          <a:bodyPr>
            <a:spAutoFit/>
          </a:bodyPr>
          <a:lstStyle/>
          <a:p>
            <a:r>
              <a:rPr lang="es-PE">
                <a:latin typeface="Tahoma" pitchFamily="34" charset="0"/>
                <a:cs typeface="Tahoma" pitchFamily="34" charset="0"/>
              </a:rPr>
              <a:t>Es del caso indicar, que en el caso de libros físicos (manuales u hojas sueltas o continuas), no se ha establecido un procedimiento de cierre, por lo cual el contribuyente </a:t>
            </a:r>
            <a:r>
              <a:rPr lang="es-PE" b="1">
                <a:solidFill>
                  <a:schemeClr val="accent1"/>
                </a:solidFill>
                <a:latin typeface="Tahoma" pitchFamily="34" charset="0"/>
                <a:cs typeface="Tahoma" pitchFamily="34" charset="0"/>
              </a:rPr>
              <a:t>deberá inutilizar las hojas que estén en blanco con una raya o un sello con la palabra anulado</a:t>
            </a:r>
            <a:r>
              <a:rPr lang="es-PE">
                <a:latin typeface="Tahoma" pitchFamily="34" charset="0"/>
                <a:cs typeface="Tahoma" pitchFamily="34" charset="0"/>
              </a:rPr>
              <a:t>; no siendo necesario, para tales efectos, acudir a la SUNAT o a un Notario Público.</a:t>
            </a:r>
          </a:p>
          <a:p>
            <a:endParaRPr lang="es-PE">
              <a:latin typeface="Tahoma" pitchFamily="34" charset="0"/>
              <a:cs typeface="Tahoma" pitchFamily="34" charset="0"/>
            </a:endParaRPr>
          </a:p>
        </p:txBody>
      </p:sp>
      <p:sp>
        <p:nvSpPr>
          <p:cNvPr id="33796" name="6 Rectángulo"/>
          <p:cNvSpPr>
            <a:spLocks noChangeArrowheads="1"/>
          </p:cNvSpPr>
          <p:nvPr/>
        </p:nvSpPr>
        <p:spPr bwMode="auto">
          <a:xfrm>
            <a:off x="1042988" y="701675"/>
            <a:ext cx="4508500" cy="369888"/>
          </a:xfrm>
          <a:prstGeom prst="rect">
            <a:avLst/>
          </a:prstGeom>
          <a:noFill/>
          <a:ln w="9525">
            <a:noFill/>
            <a:miter lim="800000"/>
            <a:headEnd/>
            <a:tailEnd/>
          </a:ln>
        </p:spPr>
        <p:txBody>
          <a:bodyPr wrap="none">
            <a:spAutoFit/>
          </a:bodyPr>
          <a:lstStyle/>
          <a:p>
            <a:r>
              <a:rPr lang="es-PE" b="1" dirty="0">
                <a:solidFill>
                  <a:schemeClr val="bg1"/>
                </a:solidFill>
                <a:latin typeface="Tahoma" pitchFamily="34" charset="0"/>
                <a:cs typeface="Tahoma" pitchFamily="34" charset="0"/>
              </a:rPr>
              <a:t>CARTA N° 129-2013-SUNAT/200000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CuadroTexto"/>
          <p:cNvSpPr txBox="1">
            <a:spLocks noChangeArrowheads="1"/>
          </p:cNvSpPr>
          <p:nvPr/>
        </p:nvSpPr>
        <p:spPr bwMode="auto">
          <a:xfrm>
            <a:off x="1042988" y="441325"/>
            <a:ext cx="4932362" cy="646113"/>
          </a:xfrm>
          <a:prstGeom prst="rect">
            <a:avLst/>
          </a:prstGeom>
          <a:noFill/>
          <a:ln w="9525">
            <a:noFill/>
            <a:miter lim="800000"/>
            <a:headEnd/>
            <a:tailEnd/>
          </a:ln>
        </p:spPr>
        <p:txBody>
          <a:bodyPr wrap="none">
            <a:spAutoFit/>
          </a:bodyPr>
          <a:lstStyle/>
          <a:p>
            <a:r>
              <a:rPr lang="es-PE" b="1" dirty="0">
                <a:solidFill>
                  <a:schemeClr val="bg1"/>
                </a:solidFill>
                <a:latin typeface="Tahoma" pitchFamily="34" charset="0"/>
                <a:cs typeface="Tahoma" pitchFamily="34" charset="0"/>
              </a:rPr>
              <a:t>INFORME N.° 107-2013-SUNAT/4B0000 </a:t>
            </a:r>
          </a:p>
          <a:p>
            <a:endParaRPr lang="es-PE" b="1" dirty="0">
              <a:solidFill>
                <a:schemeClr val="accent1"/>
              </a:solidFill>
              <a:latin typeface="Tahoma" pitchFamily="34" charset="0"/>
              <a:cs typeface="Tahoma" pitchFamily="34" charset="0"/>
            </a:endParaRPr>
          </a:p>
        </p:txBody>
      </p:sp>
      <p:sp>
        <p:nvSpPr>
          <p:cNvPr id="35843" name="2 CuadroTexto"/>
          <p:cNvSpPr txBox="1">
            <a:spLocks noChangeArrowheads="1"/>
          </p:cNvSpPr>
          <p:nvPr/>
        </p:nvSpPr>
        <p:spPr bwMode="auto">
          <a:xfrm>
            <a:off x="1042988" y="912813"/>
            <a:ext cx="7920037" cy="2585323"/>
          </a:xfrm>
          <a:prstGeom prst="rect">
            <a:avLst/>
          </a:prstGeom>
          <a:noFill/>
          <a:ln w="9525">
            <a:noFill/>
            <a:miter lim="800000"/>
            <a:headEnd/>
            <a:tailEnd/>
          </a:ln>
        </p:spPr>
        <p:txBody>
          <a:bodyPr>
            <a:spAutoFit/>
          </a:bodyPr>
          <a:lstStyle/>
          <a:p>
            <a:pPr algn="just"/>
            <a:endParaRPr lang="es-PE" b="1" dirty="0" smtClean="0">
              <a:latin typeface="Tahoma" pitchFamily="34" charset="0"/>
              <a:cs typeface="Tahoma" pitchFamily="34" charset="0"/>
            </a:endParaRPr>
          </a:p>
          <a:p>
            <a:pPr algn="just"/>
            <a:endParaRPr lang="es-PE" b="1" dirty="0" smtClean="0">
              <a:latin typeface="Tahoma" pitchFamily="34" charset="0"/>
              <a:cs typeface="Tahoma" pitchFamily="34" charset="0"/>
            </a:endParaRPr>
          </a:p>
          <a:p>
            <a:pPr algn="just"/>
            <a:r>
              <a:rPr lang="es-PE" b="1" dirty="0" smtClean="0">
                <a:latin typeface="Tahoma" pitchFamily="34" charset="0"/>
                <a:cs typeface="Tahoma" pitchFamily="34" charset="0"/>
              </a:rPr>
              <a:t>MATERIA</a:t>
            </a:r>
            <a:r>
              <a:rPr lang="es-PE" b="1" dirty="0">
                <a:latin typeface="Tahoma" pitchFamily="34" charset="0"/>
                <a:cs typeface="Tahoma" pitchFamily="34" charset="0"/>
              </a:rPr>
              <a:t>: </a:t>
            </a:r>
            <a:r>
              <a:rPr lang="es-PE" b="1" dirty="0" smtClean="0">
                <a:latin typeface="Tahoma" pitchFamily="34" charset="0"/>
                <a:cs typeface="Tahoma" pitchFamily="34" charset="0"/>
              </a:rPr>
              <a:t> </a:t>
            </a:r>
            <a:r>
              <a:rPr lang="es-PE" dirty="0" smtClean="0">
                <a:latin typeface="Tahoma" pitchFamily="34" charset="0"/>
                <a:cs typeface="Tahoma" pitchFamily="34" charset="0"/>
              </a:rPr>
              <a:t>Se </a:t>
            </a:r>
            <a:r>
              <a:rPr lang="es-PE" dirty="0">
                <a:latin typeface="Tahoma" pitchFamily="34" charset="0"/>
                <a:cs typeface="Tahoma" pitchFamily="34" charset="0"/>
              </a:rPr>
              <a:t>consulta si resultan aplicables las disposiciones contenidas en la Resolución de Superintendencia N.° 286-2009/SUNAT relacionadas a la implementación del llevado de determinados Libros y Registros vinculados a asuntos tributarios de manera electrónica </a:t>
            </a:r>
            <a:r>
              <a:rPr lang="es-PE" b="1" dirty="0">
                <a:latin typeface="Tahoma" pitchFamily="34" charset="0"/>
                <a:cs typeface="Tahoma" pitchFamily="34" charset="0"/>
              </a:rPr>
              <a:t>a las entidades públicas sujetas al Impuesto General a las Ventas (IGV) designadas como Principales Contribuyentes.</a:t>
            </a:r>
            <a:r>
              <a:rPr lang="es-PE" dirty="0">
                <a:latin typeface="Tahoma" pitchFamily="34" charset="0"/>
                <a:cs typeface="Tahoma" pitchFamily="34" charset="0"/>
              </a:rPr>
              <a:t>  </a:t>
            </a:r>
          </a:p>
          <a:p>
            <a:pPr algn="just"/>
            <a:endParaRPr lang="es-PE" dirty="0">
              <a:latin typeface="Tahoma" pitchFamily="34" charset="0"/>
              <a:cs typeface="Tahoma" pitchFamily="34" charset="0"/>
            </a:endParaRPr>
          </a:p>
        </p:txBody>
      </p:sp>
      <p:sp>
        <p:nvSpPr>
          <p:cNvPr id="35844" name="3 CuadroTexto"/>
          <p:cNvSpPr txBox="1">
            <a:spLocks noChangeArrowheads="1"/>
          </p:cNvSpPr>
          <p:nvPr/>
        </p:nvSpPr>
        <p:spPr bwMode="auto">
          <a:xfrm>
            <a:off x="1042988" y="3560763"/>
            <a:ext cx="7777162" cy="2586037"/>
          </a:xfrm>
          <a:prstGeom prst="rect">
            <a:avLst/>
          </a:prstGeom>
          <a:noFill/>
          <a:ln w="9525">
            <a:noFill/>
            <a:miter lim="800000"/>
            <a:headEnd/>
            <a:tailEnd/>
          </a:ln>
        </p:spPr>
        <p:txBody>
          <a:bodyPr>
            <a:spAutoFit/>
          </a:bodyPr>
          <a:lstStyle/>
          <a:p>
            <a:pPr algn="just"/>
            <a:r>
              <a:rPr lang="es-PE" b="1" dirty="0">
                <a:latin typeface="Tahoma" pitchFamily="34" charset="0"/>
                <a:cs typeface="Tahoma" pitchFamily="34" charset="0"/>
              </a:rPr>
              <a:t>CONCLUSIÓN</a:t>
            </a:r>
          </a:p>
          <a:p>
            <a:pPr algn="just"/>
            <a:r>
              <a:rPr lang="es-PE" dirty="0">
                <a:latin typeface="Tahoma" pitchFamily="34" charset="0"/>
                <a:cs typeface="Tahoma" pitchFamily="34" charset="0"/>
              </a:rPr>
              <a:t> </a:t>
            </a:r>
          </a:p>
          <a:p>
            <a:pPr algn="just"/>
            <a:r>
              <a:rPr lang="es-PE" dirty="0">
                <a:latin typeface="Tahoma" pitchFamily="34" charset="0"/>
                <a:cs typeface="Tahoma" pitchFamily="34" charset="0"/>
              </a:rPr>
              <a:t>Resultan aplicables las disposiciones contenidas en la Resolución de Superintendencia N.° 286-2009/SUNAT relacionadas a la implementación del llevado de determinados Libros y Registros vinculados a asuntos tributarios de manera electrónica, </a:t>
            </a:r>
            <a:r>
              <a:rPr lang="es-PE" b="1" u="sng" dirty="0">
                <a:latin typeface="Tahoma" pitchFamily="34" charset="0"/>
                <a:cs typeface="Tahoma" pitchFamily="34" charset="0"/>
              </a:rPr>
              <a:t>a las entidades públicas sujetas al Impuesto General a las Ventas designadas como Principales Contribuyentes por la SUNAT.</a:t>
            </a:r>
          </a:p>
          <a:p>
            <a:pPr algn="just"/>
            <a:endParaRPr lang="es-PE" dirty="0">
              <a:latin typeface="Tahoma" pitchFamily="34" charset="0"/>
              <a:cs typeface="Tahoma"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CuadroTexto"/>
          <p:cNvSpPr txBox="1">
            <a:spLocks noChangeArrowheads="1"/>
          </p:cNvSpPr>
          <p:nvPr/>
        </p:nvSpPr>
        <p:spPr bwMode="auto">
          <a:xfrm>
            <a:off x="1042988" y="487363"/>
            <a:ext cx="6985000" cy="369887"/>
          </a:xfrm>
          <a:prstGeom prst="rect">
            <a:avLst/>
          </a:prstGeom>
          <a:noFill/>
          <a:ln w="9525">
            <a:noFill/>
            <a:miter lim="800000"/>
            <a:headEnd/>
            <a:tailEnd/>
          </a:ln>
        </p:spPr>
        <p:txBody>
          <a:bodyPr>
            <a:spAutoFit/>
          </a:bodyPr>
          <a:lstStyle/>
          <a:p>
            <a:r>
              <a:rPr lang="es-PE" b="1" dirty="0">
                <a:solidFill>
                  <a:schemeClr val="bg1"/>
                </a:solidFill>
                <a:latin typeface="Tahoma" pitchFamily="34" charset="0"/>
                <a:cs typeface="Tahoma" pitchFamily="34" charset="0"/>
              </a:rPr>
              <a:t>INFORME    N.° 006-2014-SUNAT/4B0000 </a:t>
            </a:r>
          </a:p>
        </p:txBody>
      </p:sp>
      <p:sp>
        <p:nvSpPr>
          <p:cNvPr id="36867" name="2 CuadroTexto"/>
          <p:cNvSpPr txBox="1">
            <a:spLocks noChangeArrowheads="1"/>
          </p:cNvSpPr>
          <p:nvPr/>
        </p:nvSpPr>
        <p:spPr bwMode="auto">
          <a:xfrm>
            <a:off x="1042988" y="1685926"/>
            <a:ext cx="7632700" cy="2030412"/>
          </a:xfrm>
          <a:prstGeom prst="rect">
            <a:avLst/>
          </a:prstGeom>
          <a:noFill/>
          <a:ln w="9525">
            <a:noFill/>
            <a:miter lim="800000"/>
            <a:headEnd/>
            <a:tailEnd/>
          </a:ln>
        </p:spPr>
        <p:txBody>
          <a:bodyPr>
            <a:spAutoFit/>
          </a:bodyPr>
          <a:lstStyle/>
          <a:p>
            <a:r>
              <a:rPr lang="es-PE" b="1" dirty="0">
                <a:latin typeface="Tahoma" pitchFamily="34" charset="0"/>
                <a:cs typeface="Tahoma" pitchFamily="34" charset="0"/>
              </a:rPr>
              <a:t>MATERIA:</a:t>
            </a:r>
            <a:endParaRPr lang="es-PE" dirty="0">
              <a:latin typeface="Tahoma" pitchFamily="34" charset="0"/>
              <a:cs typeface="Tahoma" pitchFamily="34" charset="0"/>
            </a:endParaRPr>
          </a:p>
          <a:p>
            <a:r>
              <a:rPr lang="es-PE" dirty="0">
                <a:latin typeface="Tahoma" pitchFamily="34" charset="0"/>
                <a:cs typeface="Tahoma" pitchFamily="34" charset="0"/>
              </a:rPr>
              <a:t> </a:t>
            </a:r>
          </a:p>
          <a:p>
            <a:pPr algn="just"/>
            <a:r>
              <a:rPr lang="es-PE" dirty="0">
                <a:latin typeface="Tahoma" pitchFamily="34" charset="0"/>
                <a:cs typeface="Tahoma" pitchFamily="34" charset="0"/>
              </a:rPr>
              <a:t>Se consulta si en el Registro de Activos Fijos se debe consignar la depreciación que corresponda a los bienes del activo fijo de acuerdo a las normas contables o la depreciación tributaria admitida como deducible para fines del Impuesto a la Renta. </a:t>
            </a:r>
          </a:p>
          <a:p>
            <a:endParaRPr lang="es-PE" dirty="0">
              <a:latin typeface="Tahoma" pitchFamily="34" charset="0"/>
              <a:cs typeface="Tahoma" pitchFamily="34" charset="0"/>
            </a:endParaRPr>
          </a:p>
        </p:txBody>
      </p:sp>
      <p:sp>
        <p:nvSpPr>
          <p:cNvPr id="36868" name="3 CuadroTexto"/>
          <p:cNvSpPr txBox="1">
            <a:spLocks noChangeArrowheads="1"/>
          </p:cNvSpPr>
          <p:nvPr/>
        </p:nvSpPr>
        <p:spPr bwMode="auto">
          <a:xfrm>
            <a:off x="1042988" y="3716338"/>
            <a:ext cx="7369175" cy="1477962"/>
          </a:xfrm>
          <a:prstGeom prst="rect">
            <a:avLst/>
          </a:prstGeom>
          <a:noFill/>
          <a:ln w="9525">
            <a:noFill/>
            <a:miter lim="800000"/>
            <a:headEnd/>
            <a:tailEnd/>
          </a:ln>
        </p:spPr>
        <p:txBody>
          <a:bodyPr wrap="none">
            <a:spAutoFit/>
          </a:bodyPr>
          <a:lstStyle/>
          <a:p>
            <a:r>
              <a:rPr lang="es-PE" b="1" dirty="0">
                <a:latin typeface="Tahoma" pitchFamily="34" charset="0"/>
                <a:cs typeface="Tahoma" pitchFamily="34" charset="0"/>
              </a:rPr>
              <a:t>CONCLUSIÓN:</a:t>
            </a:r>
          </a:p>
          <a:p>
            <a:endParaRPr lang="es-PE" dirty="0">
              <a:latin typeface="Tahoma" pitchFamily="34" charset="0"/>
              <a:cs typeface="Tahoma" pitchFamily="34" charset="0"/>
            </a:endParaRPr>
          </a:p>
          <a:p>
            <a:r>
              <a:rPr lang="es-PE" dirty="0">
                <a:latin typeface="Tahoma" pitchFamily="34" charset="0"/>
                <a:cs typeface="Tahoma" pitchFamily="34" charset="0"/>
              </a:rPr>
              <a:t>En el Registro de Activos Fijos se debe registrar la depreciación que se</a:t>
            </a:r>
          </a:p>
          <a:p>
            <a:r>
              <a:rPr lang="es-PE" dirty="0">
                <a:latin typeface="Tahoma" pitchFamily="34" charset="0"/>
                <a:cs typeface="Tahoma" pitchFamily="34" charset="0"/>
              </a:rPr>
              <a:t>determine conforme a la normativa del Impuesto a la Renta. </a:t>
            </a:r>
          </a:p>
          <a:p>
            <a:endParaRPr lang="es-PE" dirty="0">
              <a:latin typeface="Tahoma" pitchFamily="34" charset="0"/>
              <a:cs typeface="Tahoma"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Rectángulo"/>
          <p:cNvSpPr>
            <a:spLocks noChangeArrowheads="1"/>
          </p:cNvSpPr>
          <p:nvPr/>
        </p:nvSpPr>
        <p:spPr bwMode="auto">
          <a:xfrm>
            <a:off x="1042988" y="333375"/>
            <a:ext cx="4932362" cy="368300"/>
          </a:xfrm>
          <a:prstGeom prst="rect">
            <a:avLst/>
          </a:prstGeom>
          <a:noFill/>
          <a:ln w="9525">
            <a:noFill/>
            <a:miter lim="800000"/>
            <a:headEnd/>
            <a:tailEnd/>
          </a:ln>
        </p:spPr>
        <p:txBody>
          <a:bodyPr wrap="none">
            <a:spAutoFit/>
          </a:bodyPr>
          <a:lstStyle/>
          <a:p>
            <a:r>
              <a:rPr lang="es-PE" b="1" dirty="0">
                <a:solidFill>
                  <a:schemeClr val="bg1"/>
                </a:solidFill>
                <a:latin typeface="Tahoma" pitchFamily="34" charset="0"/>
                <a:cs typeface="Tahoma" pitchFamily="34" charset="0"/>
              </a:rPr>
              <a:t>INFORME N.° 089-2013-SUNAT/4B0000 </a:t>
            </a:r>
          </a:p>
        </p:txBody>
      </p:sp>
      <p:sp>
        <p:nvSpPr>
          <p:cNvPr id="34819" name="2 CuadroTexto"/>
          <p:cNvSpPr txBox="1">
            <a:spLocks noChangeArrowheads="1"/>
          </p:cNvSpPr>
          <p:nvPr/>
        </p:nvSpPr>
        <p:spPr bwMode="auto">
          <a:xfrm>
            <a:off x="1042988" y="1392072"/>
            <a:ext cx="7777162" cy="2031325"/>
          </a:xfrm>
          <a:prstGeom prst="rect">
            <a:avLst/>
          </a:prstGeom>
          <a:noFill/>
          <a:ln w="9525">
            <a:noFill/>
            <a:miter lim="800000"/>
            <a:headEnd/>
            <a:tailEnd/>
          </a:ln>
        </p:spPr>
        <p:txBody>
          <a:bodyPr wrap="square">
            <a:spAutoFit/>
          </a:bodyPr>
          <a:lstStyle/>
          <a:p>
            <a:r>
              <a:rPr lang="es-PE" b="1" dirty="0">
                <a:latin typeface="Tahoma" pitchFamily="34" charset="0"/>
                <a:cs typeface="Tahoma" pitchFamily="34" charset="0"/>
              </a:rPr>
              <a:t>MATERIA:</a:t>
            </a:r>
          </a:p>
          <a:p>
            <a:r>
              <a:rPr lang="es-PE" dirty="0">
                <a:latin typeface="Tahoma" pitchFamily="34" charset="0"/>
                <a:cs typeface="Tahoma" pitchFamily="34" charset="0"/>
              </a:rPr>
              <a:t> </a:t>
            </a:r>
          </a:p>
          <a:p>
            <a:pPr algn="just"/>
            <a:r>
              <a:rPr lang="es-PE" dirty="0">
                <a:latin typeface="Tahoma" pitchFamily="34" charset="0"/>
                <a:cs typeface="Tahoma" pitchFamily="34" charset="0"/>
              </a:rPr>
              <a:t>Se consulta si incurre en infracción tributaria el contribuyente con ingresos menores a 150 UIT que lleva contabilidad completa - y por ende el Libro Diario “convencional” - careciendo del Libro Diario de Formato Simplificado.</a:t>
            </a:r>
          </a:p>
          <a:p>
            <a:endParaRPr lang="es-PE" dirty="0">
              <a:latin typeface="Tahoma" pitchFamily="34" charset="0"/>
              <a:cs typeface="Tahoma" pitchFamily="34" charset="0"/>
            </a:endParaRPr>
          </a:p>
        </p:txBody>
      </p:sp>
      <p:sp>
        <p:nvSpPr>
          <p:cNvPr id="34820" name="3 CuadroTexto"/>
          <p:cNvSpPr txBox="1">
            <a:spLocks noChangeArrowheads="1"/>
          </p:cNvSpPr>
          <p:nvPr/>
        </p:nvSpPr>
        <p:spPr bwMode="auto">
          <a:xfrm>
            <a:off x="1042988" y="3197225"/>
            <a:ext cx="7777162" cy="2308225"/>
          </a:xfrm>
          <a:prstGeom prst="rect">
            <a:avLst/>
          </a:prstGeom>
          <a:noFill/>
          <a:ln w="9525">
            <a:noFill/>
            <a:miter lim="800000"/>
            <a:headEnd/>
            <a:tailEnd/>
          </a:ln>
        </p:spPr>
        <p:txBody>
          <a:bodyPr>
            <a:spAutoFit/>
          </a:bodyPr>
          <a:lstStyle/>
          <a:p>
            <a:pPr algn="just"/>
            <a:r>
              <a:rPr lang="es-PE" b="1" dirty="0">
                <a:latin typeface="Tahoma" pitchFamily="34" charset="0"/>
                <a:cs typeface="Tahoma" pitchFamily="34" charset="0"/>
              </a:rPr>
              <a:t>CONCLUSIÓN:</a:t>
            </a:r>
          </a:p>
          <a:p>
            <a:pPr algn="just"/>
            <a:r>
              <a:rPr lang="es-PE" dirty="0">
                <a:latin typeface="Tahoma" pitchFamily="34" charset="0"/>
                <a:cs typeface="Tahoma" pitchFamily="34" charset="0"/>
              </a:rPr>
              <a:t> </a:t>
            </a:r>
          </a:p>
          <a:p>
            <a:pPr algn="just"/>
            <a:r>
              <a:rPr lang="es-PE" dirty="0">
                <a:latin typeface="Tahoma" pitchFamily="34" charset="0"/>
                <a:cs typeface="Tahoma" pitchFamily="34" charset="0"/>
              </a:rPr>
              <a:t>El contribuyente generador de rentas de tercera categoría cuyos ingresos brutos anuales no superan las 150 UIT que lleva contabilidad completa, incluyendo el Libro Diario, omitiendo llevar el Libro Diario de Formato Simplificado, </a:t>
            </a:r>
            <a:r>
              <a:rPr lang="es-PE" b="1" dirty="0">
                <a:solidFill>
                  <a:schemeClr val="accent1"/>
                </a:solidFill>
                <a:latin typeface="Tahoma" pitchFamily="34" charset="0"/>
                <a:cs typeface="Tahoma" pitchFamily="34" charset="0"/>
              </a:rPr>
              <a:t>no incurre en la infracción tributaria establecida en el numeral 1 del artículo 175° </a:t>
            </a:r>
            <a:r>
              <a:rPr lang="es-PE" dirty="0">
                <a:latin typeface="Tahoma" pitchFamily="34" charset="0"/>
                <a:cs typeface="Tahoma" pitchFamily="34" charset="0"/>
              </a:rPr>
              <a:t>del TUO del Código Tributario.</a:t>
            </a:r>
          </a:p>
          <a:p>
            <a:pPr algn="just"/>
            <a:endParaRPr lang="es-PE" dirty="0">
              <a:latin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436728"/>
            <a:ext cx="7696199" cy="859807"/>
          </a:xfrm>
          <a:prstGeom prst="rect">
            <a:avLst/>
          </a:prstGeom>
        </p:spPr>
        <p:txBody>
          <a:bodyPr/>
          <a:lstStyle/>
          <a:p>
            <a:pPr algn="ctr">
              <a:defRPr/>
            </a:pPr>
            <a:r>
              <a:rPr lang="es-PE" sz="2800" b="1" dirty="0" smtClean="0">
                <a:solidFill>
                  <a:schemeClr val="bg1"/>
                </a:solidFill>
                <a:latin typeface="+mj-lt"/>
                <a:ea typeface="+mj-ea"/>
                <a:cs typeface="+mj-cs"/>
              </a:rPr>
              <a:t>Anotación del Registro de Ventas</a:t>
            </a:r>
          </a:p>
          <a:p>
            <a:pPr algn="ctr">
              <a:defRPr/>
            </a:pPr>
            <a:r>
              <a:rPr lang="es-PE" sz="2800" b="1" dirty="0" smtClean="0">
                <a:solidFill>
                  <a:schemeClr val="bg1"/>
                </a:solidFill>
                <a:latin typeface="+mj-lt"/>
                <a:ea typeface="+mj-ea"/>
                <a:cs typeface="+mj-cs"/>
              </a:rPr>
              <a:t> Electrónico (RG)</a:t>
            </a:r>
            <a:endParaRPr lang="es-PE" sz="2800" b="1" dirty="0">
              <a:solidFill>
                <a:schemeClr val="bg1"/>
              </a:solidFill>
              <a:latin typeface="+mj-lt"/>
              <a:ea typeface="+mj-ea"/>
              <a:cs typeface="+mj-cs"/>
            </a:endParaRPr>
          </a:p>
        </p:txBody>
      </p:sp>
      <p:sp>
        <p:nvSpPr>
          <p:cNvPr id="26" name="25 Rectángulo"/>
          <p:cNvSpPr/>
          <p:nvPr/>
        </p:nvSpPr>
        <p:spPr>
          <a:xfrm>
            <a:off x="6102121" y="5524129"/>
            <a:ext cx="292577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CuadroTexto"/>
          <p:cNvSpPr txBox="1"/>
          <p:nvPr/>
        </p:nvSpPr>
        <p:spPr>
          <a:xfrm>
            <a:off x="1600200" y="1501254"/>
            <a:ext cx="3886200" cy="400110"/>
          </a:xfrm>
          <a:prstGeom prst="rect">
            <a:avLst/>
          </a:prstGeom>
          <a:noFill/>
        </p:spPr>
        <p:txBody>
          <a:bodyPr wrap="square" rtlCol="0">
            <a:spAutoFit/>
          </a:bodyPr>
          <a:lstStyle/>
          <a:p>
            <a:pPr algn="ctr"/>
            <a:r>
              <a:rPr lang="es-PE" sz="2000" b="1" dirty="0" smtClean="0">
                <a:solidFill>
                  <a:srgbClr val="183286"/>
                </a:solidFill>
              </a:rPr>
              <a:t>Periodo: Abril 2014</a:t>
            </a:r>
            <a:endParaRPr lang="es-ES" sz="2000" b="1" dirty="0">
              <a:solidFill>
                <a:srgbClr val="183286"/>
              </a:solidFill>
            </a:endParaRPr>
          </a:p>
        </p:txBody>
      </p:sp>
      <p:graphicFrame>
        <p:nvGraphicFramePr>
          <p:cNvPr id="28" name="27 Tabla"/>
          <p:cNvGraphicFramePr>
            <a:graphicFrameLocks noGrp="1"/>
          </p:cNvGraphicFramePr>
          <p:nvPr>
            <p:extLst>
              <p:ext uri="{D42A27DB-BD31-4B8C-83A1-F6EECF244321}">
                <p14:modId xmlns:p14="http://schemas.microsoft.com/office/powerpoint/2010/main" val="3678039274"/>
              </p:ext>
            </p:extLst>
          </p:nvPr>
        </p:nvGraphicFramePr>
        <p:xfrm>
          <a:off x="1447808" y="1842448"/>
          <a:ext cx="6248391" cy="3084395"/>
        </p:xfrm>
        <a:graphic>
          <a:graphicData uri="http://schemas.openxmlformats.org/drawingml/2006/table">
            <a:tbl>
              <a:tblPr firstRow="1" bandRow="1">
                <a:tableStyleId>{E8034E78-7F5D-4C2E-B375-FC64B27BC917}</a:tableStyleId>
              </a:tblPr>
              <a:tblGrid>
                <a:gridCol w="793296">
                  <a:extLst>
                    <a:ext uri="{9D8B030D-6E8A-4147-A177-3AD203B41FA5}">
                      <a16:colId xmlns:a16="http://schemas.microsoft.com/office/drawing/2014/main" val="20000"/>
                    </a:ext>
                  </a:extLst>
                </a:gridCol>
                <a:gridCol w="925011">
                  <a:extLst>
                    <a:ext uri="{9D8B030D-6E8A-4147-A177-3AD203B41FA5}">
                      <a16:colId xmlns:a16="http://schemas.microsoft.com/office/drawing/2014/main" val="20001"/>
                    </a:ext>
                  </a:extLst>
                </a:gridCol>
                <a:gridCol w="702944">
                  <a:extLst>
                    <a:ext uri="{9D8B030D-6E8A-4147-A177-3AD203B41FA5}">
                      <a16:colId xmlns:a16="http://schemas.microsoft.com/office/drawing/2014/main" val="20002"/>
                    </a:ext>
                  </a:extLst>
                </a:gridCol>
                <a:gridCol w="716589">
                  <a:extLst>
                    <a:ext uri="{9D8B030D-6E8A-4147-A177-3AD203B41FA5}">
                      <a16:colId xmlns:a16="http://schemas.microsoft.com/office/drawing/2014/main" val="20003"/>
                    </a:ext>
                  </a:extLst>
                </a:gridCol>
                <a:gridCol w="1079823">
                  <a:extLst>
                    <a:ext uri="{9D8B030D-6E8A-4147-A177-3AD203B41FA5}">
                      <a16:colId xmlns:a16="http://schemas.microsoft.com/office/drawing/2014/main" val="20004"/>
                    </a:ext>
                  </a:extLst>
                </a:gridCol>
                <a:gridCol w="1122016">
                  <a:extLst>
                    <a:ext uri="{9D8B030D-6E8A-4147-A177-3AD203B41FA5}">
                      <a16:colId xmlns:a16="http://schemas.microsoft.com/office/drawing/2014/main" val="20005"/>
                    </a:ext>
                  </a:extLst>
                </a:gridCol>
                <a:gridCol w="908712">
                  <a:extLst>
                    <a:ext uri="{9D8B030D-6E8A-4147-A177-3AD203B41FA5}">
                      <a16:colId xmlns:a16="http://schemas.microsoft.com/office/drawing/2014/main" val="20006"/>
                    </a:ext>
                  </a:extLst>
                </a:gridCol>
              </a:tblGrid>
              <a:tr h="8836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CUO</a:t>
                      </a:r>
                    </a:p>
                  </a:txBody>
                  <a:tcPr/>
                </a:tc>
                <a:tc>
                  <a:txBody>
                    <a:bodyPr/>
                    <a:lstStyle/>
                    <a:p>
                      <a:pPr algn="ctr"/>
                      <a:r>
                        <a:rPr lang="es-ES" sz="1600" dirty="0" smtClean="0"/>
                        <a:t>Nro. Corre-lativo</a:t>
                      </a:r>
                      <a:endParaRPr lang="es-ES" sz="1600" dirty="0"/>
                    </a:p>
                  </a:txBody>
                  <a:tcPr/>
                </a:tc>
                <a:tc>
                  <a:txBody>
                    <a:bodyPr/>
                    <a:lstStyle/>
                    <a:p>
                      <a:pPr algn="ctr"/>
                      <a:r>
                        <a:rPr lang="es-ES" sz="1600" dirty="0" smtClean="0"/>
                        <a:t>Tipo CdP</a:t>
                      </a:r>
                      <a:endParaRPr lang="es-ES" sz="1600" dirty="0"/>
                    </a:p>
                  </a:txBody>
                  <a:tcPr/>
                </a:tc>
                <a:tc>
                  <a:txBody>
                    <a:bodyPr/>
                    <a:lstStyle/>
                    <a:p>
                      <a:pPr algn="ctr"/>
                      <a:r>
                        <a:rPr lang="es-ES" sz="1600" dirty="0" smtClean="0"/>
                        <a:t>Serie</a:t>
                      </a:r>
                      <a:endParaRPr lang="es-ES" sz="1600" dirty="0"/>
                    </a:p>
                  </a:txBody>
                  <a:tcPr/>
                </a:tc>
                <a:tc>
                  <a:txBody>
                    <a:bodyPr/>
                    <a:lstStyle/>
                    <a:p>
                      <a:pPr algn="ctr"/>
                      <a:r>
                        <a:rPr lang="es-ES" sz="1600" dirty="0" smtClean="0"/>
                        <a:t>Numero</a:t>
                      </a:r>
                      <a:endParaRPr lang="es-ES" sz="1600" dirty="0"/>
                    </a:p>
                  </a:txBody>
                  <a:tcPr/>
                </a:tc>
                <a:tc>
                  <a:txBody>
                    <a:bodyPr/>
                    <a:lstStyle/>
                    <a:p>
                      <a:pPr algn="ctr"/>
                      <a:r>
                        <a:rPr lang="es-ES" sz="1600" dirty="0" smtClean="0"/>
                        <a:t>BI</a:t>
                      </a:r>
                      <a:endParaRPr lang="es-ES" sz="1600" dirty="0"/>
                    </a:p>
                  </a:txBody>
                  <a:tcPr/>
                </a:tc>
                <a:tc>
                  <a:txBody>
                    <a:bodyPr/>
                    <a:lstStyle/>
                    <a:p>
                      <a:pPr algn="ctr"/>
                      <a:r>
                        <a:rPr lang="es-ES" sz="1600" dirty="0" smtClean="0"/>
                        <a:t>IGV</a:t>
                      </a:r>
                      <a:endParaRPr lang="es-ES" sz="1600" dirty="0"/>
                    </a:p>
                  </a:txBody>
                  <a:tcPr/>
                </a:tc>
                <a:extLst>
                  <a:ext uri="{0D108BD9-81ED-4DB2-BD59-A6C34878D82A}">
                    <a16:rowId xmlns:a16="http://schemas.microsoft.com/office/drawing/2014/main" val="10000"/>
                  </a:ext>
                </a:extLst>
              </a:tr>
              <a:tr h="367532">
                <a:tc>
                  <a:txBody>
                    <a:bodyPr/>
                    <a:lstStyle/>
                    <a:p>
                      <a:pPr marL="0" algn="ctr" defTabSz="914400" rtl="0" eaLnBrk="1" fontAlgn="b" latinLnBrk="0" hangingPunct="1"/>
                      <a:r>
                        <a:rPr lang="es-ES" sz="1800" u="none" strike="noStrike" kern="1200" dirty="0" smtClean="0">
                          <a:solidFill>
                            <a:srgbClr val="FF0000"/>
                          </a:solidFill>
                        </a:rPr>
                        <a:t>0914</a:t>
                      </a:r>
                      <a:endParaRPr lang="es-ES" sz="1800" b="1" i="0" u="none" strike="noStrike" kern="1200" dirty="0">
                        <a:solidFill>
                          <a:srgbClr val="FF0000"/>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rgbClr val="FF0000"/>
                          </a:solidFill>
                        </a:rPr>
                        <a:t>M1</a:t>
                      </a:r>
                      <a:endParaRPr lang="es-ES" sz="1800" b="1" i="0" u="none" strike="noStrike" kern="1200" dirty="0">
                        <a:solidFill>
                          <a:srgbClr val="FF0000"/>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055</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rPr>
                        <a:t>10,000.00</a:t>
                      </a:r>
                      <a:endParaRPr lang="es-ES" sz="16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rPr>
                        <a:t>1,800.00</a:t>
                      </a:r>
                      <a:endParaRPr lang="es-ES" sz="1600" b="1"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63064">
                <a:tc>
                  <a:txBody>
                    <a:bodyPr/>
                    <a:lstStyle/>
                    <a:p>
                      <a:pPr marL="0" algn="ctr" defTabSz="914400" rtl="0" eaLnBrk="1" fontAlgn="b" latinLnBrk="0" hangingPunct="1"/>
                      <a:r>
                        <a:rPr lang="es-ES" sz="1800" u="none" strike="noStrike" kern="1200" dirty="0" smtClean="0">
                          <a:solidFill>
                            <a:srgbClr val="006600"/>
                          </a:solidFill>
                        </a:rPr>
                        <a:t>0919</a:t>
                      </a:r>
                      <a:endParaRPr lang="es-ES" sz="180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rgbClr val="006600"/>
                          </a:solidFill>
                        </a:rPr>
                        <a:t>M3</a:t>
                      </a:r>
                      <a:endParaRPr lang="es-ES" sz="1800" b="1" i="0" u="none" strike="noStrike" kern="1200" dirty="0">
                        <a:solidFill>
                          <a:srgbClr val="006600"/>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056</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rgbClr val="006600"/>
                          </a:solidFill>
                          <a:latin typeface="+mn-lt"/>
                          <a:ea typeface="+mn-ea"/>
                          <a:cs typeface="+mn-cs"/>
                        </a:rPr>
                        <a:t>  1,000.00</a:t>
                      </a:r>
                      <a:endParaRPr lang="es-ES" sz="1600" u="none" strike="noStrike" kern="1200" dirty="0">
                        <a:solidFill>
                          <a:srgbClr val="006600"/>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rgbClr val="006600"/>
                          </a:solidFill>
                          <a:latin typeface="+mn-lt"/>
                          <a:ea typeface="+mn-ea"/>
                          <a:cs typeface="+mn-cs"/>
                        </a:rPr>
                        <a:t>   180.00</a:t>
                      </a:r>
                      <a:endParaRPr lang="es-ES" sz="1600" u="none" strike="noStrike" kern="1200" dirty="0">
                        <a:solidFill>
                          <a:srgbClr val="006600"/>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67532">
                <a:tc>
                  <a:txBody>
                    <a:bodyPr/>
                    <a:lstStyle/>
                    <a:p>
                      <a:pPr marL="0" algn="ctr" defTabSz="914400" rtl="0" eaLnBrk="1" fontAlgn="b" latinLnBrk="0" hangingPunct="1"/>
                      <a:r>
                        <a:rPr lang="es-ES" sz="1800" u="none" strike="noStrike" kern="1200" dirty="0" smtClean="0">
                          <a:solidFill>
                            <a:schemeClr val="tx1"/>
                          </a:solidFill>
                        </a:rPr>
                        <a:t>0934</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rPr>
                        <a:t>M2</a:t>
                      </a:r>
                      <a:endParaRPr lang="es-ES" sz="1800" b="1" i="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rgbClr val="006600"/>
                          </a:solidFill>
                          <a:latin typeface="+mn-lt"/>
                          <a:ea typeface="+mn-ea"/>
                          <a:cs typeface="+mn-cs"/>
                        </a:rPr>
                        <a:t>057</a:t>
                      </a:r>
                      <a:endParaRPr lang="es-ES" sz="1800" u="none" strike="noStrike" kern="1200" dirty="0">
                        <a:solidFill>
                          <a:srgbClr val="006600"/>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10,000.00</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1,800.00</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67532">
                <a:tc>
                  <a:txBody>
                    <a:bodyPr/>
                    <a:lstStyle/>
                    <a:p>
                      <a:pPr marL="0" algn="ctr" defTabSz="914400" rtl="0" eaLnBrk="1" fontAlgn="b" latinLnBrk="0" hangingPunct="1"/>
                      <a:r>
                        <a:rPr lang="es-ES" sz="1800" u="none" strike="noStrike" kern="1200" dirty="0" smtClean="0">
                          <a:solidFill>
                            <a:schemeClr val="tx1"/>
                          </a:solidFill>
                        </a:rPr>
                        <a:t>0939</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rPr>
                        <a:t>M1</a:t>
                      </a:r>
                      <a:endParaRPr lang="es-ES" sz="1800" b="1" i="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rgbClr val="006600"/>
                          </a:solidFill>
                          <a:latin typeface="+mn-lt"/>
                          <a:ea typeface="+mn-ea"/>
                          <a:cs typeface="+mn-cs"/>
                        </a:rPr>
                        <a:t>059</a:t>
                      </a:r>
                      <a:endParaRPr lang="es-ES" sz="1800" u="none" strike="noStrike" kern="1200" dirty="0">
                        <a:solidFill>
                          <a:srgbClr val="006600"/>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10,000.00</a:t>
                      </a:r>
                      <a:endParaRPr lang="es-ES" sz="16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s-ES" sz="1600" u="none" strike="noStrike" kern="1200" dirty="0" smtClean="0">
                          <a:solidFill>
                            <a:schemeClr val="tx1"/>
                          </a:solidFill>
                          <a:latin typeface="+mn-lt"/>
                          <a:ea typeface="+mn-ea"/>
                          <a:cs typeface="+mn-cs"/>
                        </a:rPr>
                        <a:t>1,800.00</a:t>
                      </a:r>
                      <a:endParaRPr lang="es-ES" sz="16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367532">
                <a:tc>
                  <a:txBody>
                    <a:bodyPr/>
                    <a:lstStyle/>
                    <a:p>
                      <a:pPr marL="0" algn="ctr" defTabSz="914400" rtl="0" eaLnBrk="1" fontAlgn="b" latinLnBrk="0" hangingPunct="1"/>
                      <a:r>
                        <a:rPr lang="es-ES" sz="1800" u="none" strike="noStrike" kern="1200" dirty="0" smtClean="0">
                          <a:solidFill>
                            <a:srgbClr val="0000FF"/>
                          </a:solidFill>
                        </a:rPr>
                        <a:t>0000</a:t>
                      </a:r>
                      <a:endParaRPr lang="es-ES" sz="18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rgbClr val="0000FF"/>
                          </a:solidFill>
                        </a:rPr>
                        <a:t>M1</a:t>
                      </a:r>
                      <a:endParaRPr lang="es-ES" sz="1800" b="1" i="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03</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01212</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endParaRPr lang="es-ES" sz="16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endParaRPr lang="es-ES" sz="160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367532">
                <a:tc>
                  <a:txBody>
                    <a:bodyPr/>
                    <a:lstStyle/>
                    <a:p>
                      <a:pPr marL="0" algn="ctr" defTabSz="914400" rtl="0" eaLnBrk="1" fontAlgn="b" latinLnBrk="0" hangingPunct="1"/>
                      <a:r>
                        <a:rPr lang="es-ES" sz="1800" u="none" strike="noStrike" kern="1200" dirty="0" smtClean="0">
                          <a:solidFill>
                            <a:srgbClr val="0000FF"/>
                          </a:solidFill>
                        </a:rPr>
                        <a:t>0000</a:t>
                      </a:r>
                      <a:endParaRPr lang="es-ES" sz="180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rgbClr val="0000FF"/>
                          </a:solidFill>
                        </a:rPr>
                        <a:t>M2</a:t>
                      </a:r>
                      <a:endParaRPr lang="es-ES" sz="1800" b="1" i="0" u="none" strike="noStrike" kern="1200" dirty="0">
                        <a:solidFill>
                          <a:srgbClr val="0000FF"/>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03</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0001</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01213</a:t>
                      </a:r>
                      <a:endParaRPr lang="es-ES" sz="180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endParaRPr lang="es-ES" sz="1600" u="none" strike="noStrike" kern="1200" dirty="0">
                        <a:solidFill>
                          <a:srgbClr val="0000FF"/>
                        </a:solidFill>
                        <a:latin typeface="+mn-lt"/>
                        <a:ea typeface="+mn-ea"/>
                        <a:cs typeface="+mn-cs"/>
                      </a:endParaRPr>
                    </a:p>
                  </a:txBody>
                  <a:tcPr marL="9525" marR="9525" marT="9525" marB="0" anchor="b"/>
                </a:tc>
                <a:tc>
                  <a:txBody>
                    <a:bodyPr/>
                    <a:lstStyle/>
                    <a:p>
                      <a:pPr marL="0" algn="r" defTabSz="914400" rtl="0" eaLnBrk="1" fontAlgn="b" latinLnBrk="0" hangingPunct="1"/>
                      <a:endParaRPr lang="es-ES" sz="160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29" name="28 Tabla"/>
          <p:cNvGraphicFramePr>
            <a:graphicFrameLocks noGrp="1"/>
          </p:cNvGraphicFramePr>
          <p:nvPr>
            <p:extLst>
              <p:ext uri="{D42A27DB-BD31-4B8C-83A1-F6EECF244321}">
                <p14:modId xmlns:p14="http://schemas.microsoft.com/office/powerpoint/2010/main" val="2504332108"/>
              </p:ext>
            </p:extLst>
          </p:nvPr>
        </p:nvGraphicFramePr>
        <p:xfrm>
          <a:off x="183696" y="1842448"/>
          <a:ext cx="1143008" cy="3084395"/>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8836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Periodo</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solidFill>
                          <a:schemeClr val="bg1"/>
                        </a:solidFill>
                      </a:endParaRPr>
                    </a:p>
                  </a:txBody>
                  <a:tcPr/>
                </a:tc>
                <a:extLst>
                  <a:ext uri="{0D108BD9-81ED-4DB2-BD59-A6C34878D82A}">
                    <a16:rowId xmlns:a16="http://schemas.microsoft.com/office/drawing/2014/main" val="10000"/>
                  </a:ext>
                </a:extLst>
              </a:tr>
              <a:tr h="367532">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20140400</a:t>
                      </a:r>
                      <a:endParaRPr lang="es-ES" sz="18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63064">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20140400</a:t>
                      </a:r>
                      <a:endParaRPr lang="es-ES" sz="18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67532">
                <a:tc>
                  <a:txBody>
                    <a:bodyPr/>
                    <a:lstStyle/>
                    <a:p>
                      <a:pPr marL="0" algn="ctr" defTabSz="914400" rtl="0" eaLnBrk="1" fontAlgn="b" latinLnBrk="0" hangingPunct="1"/>
                      <a:r>
                        <a:rPr lang="es-ES" sz="1800" u="none" strike="noStrike" kern="1200" dirty="0" smtClean="0">
                          <a:solidFill>
                            <a:schemeClr val="tx1"/>
                          </a:solidFill>
                          <a:latin typeface="+mn-lt"/>
                          <a:ea typeface="+mn-ea"/>
                          <a:cs typeface="+mn-cs"/>
                        </a:rPr>
                        <a:t>20140400</a:t>
                      </a:r>
                      <a:endParaRPr lang="es-ES" sz="180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675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chemeClr val="tx1"/>
                          </a:solidFill>
                          <a:latin typeface="+mn-lt"/>
                          <a:ea typeface="+mn-ea"/>
                          <a:cs typeface="+mn-cs"/>
                        </a:rPr>
                        <a:t>20140400</a:t>
                      </a:r>
                    </a:p>
                  </a:txBody>
                  <a:tcPr marL="9525" marR="9525" marT="9525" marB="0" anchor="b"/>
                </a:tc>
                <a:extLst>
                  <a:ext uri="{0D108BD9-81ED-4DB2-BD59-A6C34878D82A}">
                    <a16:rowId xmlns:a16="http://schemas.microsoft.com/office/drawing/2014/main" val="10004"/>
                  </a:ext>
                </a:extLst>
              </a:tr>
              <a:tr h="3675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chemeClr val="tx1"/>
                          </a:solidFill>
                          <a:latin typeface="+mn-lt"/>
                          <a:ea typeface="+mn-ea"/>
                          <a:cs typeface="+mn-cs"/>
                        </a:rPr>
                        <a:t>20140400</a:t>
                      </a:r>
                    </a:p>
                  </a:txBody>
                  <a:tcPr marL="9525" marR="9525" marT="9525" marB="0" anchor="b"/>
                </a:tc>
                <a:extLst>
                  <a:ext uri="{0D108BD9-81ED-4DB2-BD59-A6C34878D82A}">
                    <a16:rowId xmlns:a16="http://schemas.microsoft.com/office/drawing/2014/main" val="10005"/>
                  </a:ext>
                </a:extLst>
              </a:tr>
              <a:tr h="3675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kern="1200" dirty="0" smtClean="0">
                          <a:solidFill>
                            <a:schemeClr val="tx1"/>
                          </a:solidFill>
                          <a:latin typeface="+mn-lt"/>
                          <a:ea typeface="+mn-ea"/>
                          <a:cs typeface="+mn-cs"/>
                        </a:rPr>
                        <a:t>20140400</a:t>
                      </a: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3889469930"/>
              </p:ext>
            </p:extLst>
          </p:nvPr>
        </p:nvGraphicFramePr>
        <p:xfrm>
          <a:off x="7848592" y="1814064"/>
          <a:ext cx="1143008" cy="3112778"/>
        </p:xfrm>
        <a:graphic>
          <a:graphicData uri="http://schemas.openxmlformats.org/drawingml/2006/table">
            <a:tbl>
              <a:tblPr firstRow="1" bandRow="1">
                <a:tableStyleId>{073A0DAA-6AF3-43AB-8588-CEC1D06C72B9}</a:tableStyleId>
              </a:tblPr>
              <a:tblGrid>
                <a:gridCol w="1143008">
                  <a:extLst>
                    <a:ext uri="{9D8B030D-6E8A-4147-A177-3AD203B41FA5}">
                      <a16:colId xmlns:a16="http://schemas.microsoft.com/office/drawing/2014/main" val="20000"/>
                    </a:ext>
                  </a:extLst>
                </a:gridCol>
              </a:tblGrid>
              <a:tr h="9919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Estado</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smtClean="0">
                        <a:solidFill>
                          <a:schemeClr val="bg1"/>
                        </a:solidFill>
                      </a:endParaRPr>
                    </a:p>
                  </a:txBody>
                  <a:tcPr/>
                </a:tc>
                <a:extLst>
                  <a:ext uri="{0D108BD9-81ED-4DB2-BD59-A6C34878D82A}">
                    <a16:rowId xmlns:a16="http://schemas.microsoft.com/office/drawing/2014/main" val="10000"/>
                  </a:ext>
                </a:extLst>
              </a:tr>
              <a:tr h="354185">
                <a:tc>
                  <a:txBody>
                    <a:bodyPr/>
                    <a:lstStyle/>
                    <a:p>
                      <a:pPr marL="0" algn="ctr" defTabSz="914400" rtl="0" eaLnBrk="1" fontAlgn="b" latinLnBrk="0" hangingPunct="1"/>
                      <a:r>
                        <a:rPr lang="es-ES" sz="1800" b="0" u="none" strike="noStrike" kern="1200" dirty="0" smtClean="0">
                          <a:solidFill>
                            <a:schemeClr val="tx1"/>
                          </a:solidFill>
                        </a:rPr>
                        <a:t>1</a:t>
                      </a:r>
                      <a:endParaRPr lang="es-ES" sz="1800" b="0" i="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349880">
                <a:tc>
                  <a:txBody>
                    <a:bodyPr/>
                    <a:lstStyle/>
                    <a:p>
                      <a:pPr marL="0" algn="ctr" defTabSz="914400" rtl="0" eaLnBrk="1" fontAlgn="b" latinLnBrk="0" hangingPunct="1"/>
                      <a:r>
                        <a:rPr lang="es-ES" sz="1800" b="0" u="none" strike="noStrike" kern="1200" dirty="0" smtClean="0">
                          <a:solidFill>
                            <a:schemeClr val="tx1"/>
                          </a:solidFill>
                          <a:latin typeface="+mn-lt"/>
                          <a:ea typeface="+mn-ea"/>
                          <a:cs typeface="+mn-cs"/>
                        </a:rPr>
                        <a:t>1</a:t>
                      </a:r>
                      <a:endParaRPr lang="es-ES" sz="1800" b="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354185">
                <a:tc>
                  <a:txBody>
                    <a:bodyPr/>
                    <a:lstStyle/>
                    <a:p>
                      <a:pPr marL="0" algn="ctr" defTabSz="914400" rtl="0" eaLnBrk="1" fontAlgn="b" latinLnBrk="0" hangingPunct="1"/>
                      <a:r>
                        <a:rPr lang="es-ES" sz="1800" b="0" u="none" strike="noStrike" kern="1200" dirty="0" smtClean="0">
                          <a:solidFill>
                            <a:schemeClr val="tx1"/>
                          </a:solidFill>
                          <a:latin typeface="+mn-lt"/>
                          <a:ea typeface="+mn-ea"/>
                          <a:cs typeface="+mn-cs"/>
                        </a:rPr>
                        <a:t>1</a:t>
                      </a:r>
                      <a:endParaRPr lang="es-ES" sz="1800" b="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354185">
                <a:tc>
                  <a:txBody>
                    <a:bodyPr/>
                    <a:lstStyle/>
                    <a:p>
                      <a:pPr marL="0" algn="ctr" defTabSz="914400" rtl="0" eaLnBrk="1" fontAlgn="b" latinLnBrk="0" hangingPunct="1"/>
                      <a:r>
                        <a:rPr lang="es-ES" sz="1800" b="0" u="none" strike="noStrike" kern="1200" dirty="0" smtClean="0">
                          <a:solidFill>
                            <a:schemeClr val="tx1"/>
                          </a:solidFill>
                          <a:latin typeface="+mn-lt"/>
                          <a:ea typeface="+mn-ea"/>
                          <a:cs typeface="+mn-cs"/>
                        </a:rPr>
                        <a:t>1</a:t>
                      </a:r>
                      <a:endParaRPr lang="es-ES" sz="1800" b="0" u="none" strike="noStrike" kern="1200" dirty="0">
                        <a:solidFill>
                          <a:schemeClr val="tx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354185">
                <a:tc>
                  <a:txBody>
                    <a:bodyPr/>
                    <a:lstStyle/>
                    <a:p>
                      <a:pPr marL="0" algn="ctr" defTabSz="914400" rtl="0" eaLnBrk="1" fontAlgn="b" latinLnBrk="0" hangingPunct="1"/>
                      <a:r>
                        <a:rPr lang="es-ES" sz="1800" b="0" u="none" strike="noStrike" kern="1200" dirty="0" smtClean="0">
                          <a:solidFill>
                            <a:srgbClr val="0000FF"/>
                          </a:solidFill>
                          <a:latin typeface="+mn-lt"/>
                          <a:ea typeface="+mn-ea"/>
                          <a:cs typeface="+mn-cs"/>
                        </a:rPr>
                        <a:t>2</a:t>
                      </a:r>
                      <a:endParaRPr lang="es-ES" sz="1800" b="0" u="none" strike="noStrike" kern="1200" dirty="0">
                        <a:solidFill>
                          <a:srgbClr val="0000FF"/>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35418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b="0" u="none" strike="noStrike" kern="1200" dirty="0" smtClean="0">
                          <a:solidFill>
                            <a:srgbClr val="0000FF"/>
                          </a:solidFill>
                          <a:latin typeface="+mn-lt"/>
                          <a:ea typeface="+mn-ea"/>
                          <a:cs typeface="+mn-cs"/>
                        </a:rPr>
                        <a:t>2</a:t>
                      </a:r>
                    </a:p>
                  </a:txBody>
                  <a:tcPr marL="9525" marR="9525" marT="9525" marB="0" anchor="b"/>
                </a:tc>
                <a:extLst>
                  <a:ext uri="{0D108BD9-81ED-4DB2-BD59-A6C34878D82A}">
                    <a16:rowId xmlns:a16="http://schemas.microsoft.com/office/drawing/2014/main" val="10006"/>
                  </a:ext>
                </a:extLst>
              </a:tr>
            </a:tbl>
          </a:graphicData>
        </a:graphic>
      </p:graphicFrame>
      <p:sp>
        <p:nvSpPr>
          <p:cNvPr id="19" name="18 CuadroTexto"/>
          <p:cNvSpPr txBox="1"/>
          <p:nvPr/>
        </p:nvSpPr>
        <p:spPr>
          <a:xfrm>
            <a:off x="152400" y="4926842"/>
            <a:ext cx="8946704" cy="1661993"/>
          </a:xfrm>
          <a:prstGeom prst="rect">
            <a:avLst/>
          </a:prstGeom>
          <a:noFill/>
        </p:spPr>
        <p:txBody>
          <a:bodyPr wrap="square" rtlCol="0">
            <a:spAutoFit/>
          </a:bodyPr>
          <a:lstStyle/>
          <a:p>
            <a:pPr marL="180975" indent="-180975" algn="just">
              <a:buClr>
                <a:srgbClr val="A50021"/>
              </a:buClr>
              <a:buSzPct val="110000"/>
            </a:pPr>
            <a:r>
              <a:rPr lang="es-PE" sz="1700" b="1" dirty="0" smtClean="0">
                <a:solidFill>
                  <a:schemeClr val="tx1"/>
                </a:solidFill>
                <a:latin typeface="Calibri" pitchFamily="34" charset="0"/>
              </a:rPr>
              <a:t>Observaciones:</a:t>
            </a:r>
          </a:p>
          <a:p>
            <a:pPr marL="180975" indent="-180975" algn="just">
              <a:buClr>
                <a:srgbClr val="A50021"/>
              </a:buClr>
              <a:buSzPct val="110000"/>
              <a:buFont typeface="Arial" pitchFamily="34" charset="0"/>
              <a:buChar char="•"/>
            </a:pPr>
            <a:r>
              <a:rPr lang="es-PE" sz="1700" dirty="0" smtClean="0">
                <a:solidFill>
                  <a:schemeClr val="tx1"/>
                </a:solidFill>
                <a:latin typeface="Calibri" pitchFamily="34" charset="0"/>
              </a:rPr>
              <a:t>Estado </a:t>
            </a:r>
            <a:r>
              <a:rPr lang="es-PE" sz="1700" dirty="0">
                <a:solidFill>
                  <a:schemeClr val="tx1"/>
                </a:solidFill>
                <a:latin typeface="Calibri" pitchFamily="34" charset="0"/>
              </a:rPr>
              <a:t>1: la anotación corresponde al mes de emisión del CdP </a:t>
            </a:r>
            <a:r>
              <a:rPr lang="es-PE" sz="1700" dirty="0" smtClean="0">
                <a:solidFill>
                  <a:schemeClr val="tx1"/>
                </a:solidFill>
                <a:latin typeface="Calibri" pitchFamily="34" charset="0"/>
              </a:rPr>
              <a:t>(Abril </a:t>
            </a:r>
            <a:r>
              <a:rPr lang="es-PE" sz="1700" dirty="0">
                <a:solidFill>
                  <a:schemeClr val="tx1"/>
                </a:solidFill>
                <a:latin typeface="Calibri" pitchFamily="34" charset="0"/>
              </a:rPr>
              <a:t>2014</a:t>
            </a:r>
            <a:r>
              <a:rPr lang="es-PE" sz="1700" dirty="0" smtClean="0">
                <a:solidFill>
                  <a:schemeClr val="tx1"/>
                </a:solidFill>
                <a:latin typeface="Calibri" pitchFamily="34" charset="0"/>
              </a:rPr>
              <a:t>).</a:t>
            </a:r>
            <a:endParaRPr lang="es-PE" sz="1700" dirty="0">
              <a:solidFill>
                <a:schemeClr val="tx1"/>
              </a:solidFill>
              <a:latin typeface="Calibri" pitchFamily="34" charset="0"/>
            </a:endParaRPr>
          </a:p>
          <a:p>
            <a:pPr marL="180975" indent="-180975" algn="just">
              <a:buClr>
                <a:srgbClr val="A50021"/>
              </a:buClr>
              <a:buSzPct val="110000"/>
              <a:buFont typeface="Arial" pitchFamily="34" charset="0"/>
              <a:buChar char="•"/>
            </a:pPr>
            <a:r>
              <a:rPr lang="es-PE" sz="1700" dirty="0">
                <a:solidFill>
                  <a:srgbClr val="0000FF"/>
                </a:solidFill>
                <a:latin typeface="Calibri" pitchFamily="34" charset="0"/>
              </a:rPr>
              <a:t>Estado 2:  anotación del CdP anulado (Boleta de Venta N° </a:t>
            </a:r>
            <a:r>
              <a:rPr lang="es-PE" sz="1700" dirty="0" smtClean="0">
                <a:solidFill>
                  <a:srgbClr val="0000FF"/>
                </a:solidFill>
                <a:latin typeface="Calibri" pitchFamily="34" charset="0"/>
              </a:rPr>
              <a:t>001-1212) del mes de Abril 2014. Si no hay asiento contable, se debe anotar como CUO: 0000 y el correlativo correspondiente (con M).</a:t>
            </a:r>
            <a:endParaRPr lang="es-PE" sz="1700" dirty="0">
              <a:solidFill>
                <a:srgbClr val="0000FF"/>
              </a:solidFill>
              <a:latin typeface="Calibri" pitchFamily="34" charset="0"/>
            </a:endParaRPr>
          </a:p>
          <a:p>
            <a:pPr marL="180975" indent="-180975" algn="just">
              <a:buClr>
                <a:srgbClr val="A50021"/>
              </a:buClr>
              <a:buSzPct val="110000"/>
              <a:buFont typeface="Arial" pitchFamily="34" charset="0"/>
              <a:buChar char="•"/>
            </a:pPr>
            <a:r>
              <a:rPr lang="es-PE" sz="1700" dirty="0" smtClean="0">
                <a:solidFill>
                  <a:srgbClr val="006600"/>
                </a:solidFill>
                <a:latin typeface="Calibri" pitchFamily="34" charset="0"/>
              </a:rPr>
              <a:t>Se detectó un error en la Factura N° 0001-056 que fue emitida por S/ 10,000 (BI) + 1,800 (IGV).</a:t>
            </a:r>
          </a:p>
          <a:p>
            <a:pPr marL="180975" indent="-180975" algn="just">
              <a:buClr>
                <a:srgbClr val="A50021"/>
              </a:buClr>
              <a:buSzPct val="110000"/>
              <a:buFont typeface="Arial" pitchFamily="34" charset="0"/>
              <a:buChar char="•"/>
            </a:pPr>
            <a:r>
              <a:rPr lang="es-PE" sz="1700" dirty="0" smtClean="0">
                <a:solidFill>
                  <a:srgbClr val="006600"/>
                </a:solidFill>
                <a:latin typeface="Calibri" pitchFamily="34" charset="0"/>
              </a:rPr>
              <a:t>Se omitió registrar la Factura N° 0001-058 que fue emitida por  S/ 10,000 (BI) + 1,800 (IGV).</a:t>
            </a:r>
            <a:endParaRPr lang="es-PE" sz="1700" dirty="0">
              <a:solidFill>
                <a:srgbClr val="006600"/>
              </a:solidFill>
              <a:latin typeface="Calibri" pitchFamily="34" charset="0"/>
            </a:endParaRPr>
          </a:p>
        </p:txBody>
      </p:sp>
      <p:sp>
        <p:nvSpPr>
          <p:cNvPr id="18" name="17 Elipse"/>
          <p:cNvSpPr/>
          <p:nvPr/>
        </p:nvSpPr>
        <p:spPr bwMode="auto">
          <a:xfrm>
            <a:off x="8223448" y="2743200"/>
            <a:ext cx="381000" cy="54591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21 Elipse"/>
          <p:cNvSpPr/>
          <p:nvPr/>
        </p:nvSpPr>
        <p:spPr bwMode="auto">
          <a:xfrm>
            <a:off x="8223448" y="4291267"/>
            <a:ext cx="381000" cy="381000"/>
          </a:xfrm>
          <a:prstGeom prst="ellipse">
            <a:avLst/>
          </a:prstGeom>
          <a:noFill/>
          <a:ln w="254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23 Rectángulo redondeado"/>
          <p:cNvSpPr/>
          <p:nvPr/>
        </p:nvSpPr>
        <p:spPr>
          <a:xfrm>
            <a:off x="4804800" y="3103240"/>
            <a:ext cx="681600" cy="7052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redondeado"/>
          <p:cNvSpPr/>
          <p:nvPr/>
        </p:nvSpPr>
        <p:spPr>
          <a:xfrm>
            <a:off x="4800600" y="2743200"/>
            <a:ext cx="2895600" cy="3600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p:cNvSpPr/>
          <p:nvPr/>
        </p:nvSpPr>
        <p:spPr>
          <a:xfrm>
            <a:off x="6464969" y="258596"/>
            <a:ext cx="2437063" cy="1143000"/>
          </a:xfrm>
          <a:prstGeom prst="rect">
            <a:avLst/>
          </a:prstGeom>
          <a:solidFill>
            <a:srgbClr val="0068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02773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22" grpId="0" animBg="1"/>
      <p:bldP spid="24"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1C57D42E5CD8B45BF6EA414B87F138F" ma:contentTypeVersion="0" ma:contentTypeDescription="Crear nuevo documento." ma:contentTypeScope="" ma:versionID="b39d9b34af1b90dd72ca12ac7deffd0c">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7A34CEA-227D-4642-967A-6CC2489447D4}">
  <ds:schemaRefs>
    <ds:schemaRef ds:uri="http://schemas.microsoft.com/sharepoint/v3/contenttype/forms"/>
  </ds:schemaRefs>
</ds:datastoreItem>
</file>

<file path=customXml/itemProps2.xml><?xml version="1.0" encoding="utf-8"?>
<ds:datastoreItem xmlns:ds="http://schemas.openxmlformats.org/officeDocument/2006/customXml" ds:itemID="{630A2C04-E2E0-4D79-B271-373D3538B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930E6DD-E93E-41FA-BDE6-1465A95E3253}">
  <ds:schemaRefs>
    <ds:schemaRef ds:uri="http://schemas.openxmlformats.org/package/2006/metadata/core-propertie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4605</TotalTime>
  <Words>10074</Words>
  <Application>Microsoft Office PowerPoint</Application>
  <PresentationFormat>Presentación en pantalla (4:3)</PresentationFormat>
  <Paragraphs>2695</Paragraphs>
  <Slides>89</Slides>
  <Notes>55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89</vt:i4>
      </vt:variant>
    </vt:vector>
  </HeadingPairs>
  <TitlesOfParts>
    <vt:vector size="97" baseType="lpstr">
      <vt:lpstr>Arial</vt:lpstr>
      <vt:lpstr>Calibri</vt:lpstr>
      <vt:lpstr>Courier New</vt:lpstr>
      <vt:lpstr>Tahoma</vt:lpstr>
      <vt:lpstr>Times New Roman</vt:lpstr>
      <vt:lpstr>Verdana</vt:lpstr>
      <vt:lpstr>Wingdings</vt:lpstr>
      <vt:lpstr>Tema de Office</vt:lpstr>
      <vt:lpstr>Taller: Libros Electrónicos Ver. 5.0.0</vt:lpstr>
      <vt:lpstr>Temario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Cronograma DDJJ IGV y Cronograma Tipo A del Reg. de Ventas y Compras Electrónico Primer Semestre 2016</vt:lpstr>
      <vt:lpstr>Cronograma DDJJ IGV y Cronograma Tipo A del Reg. de Ventas y Compras Electrónico Segundo Semestre 2016</vt:lpstr>
      <vt:lpstr>Cronograma DDJJ IGV y Cronograma Tipo B del Reg. de Ventas y Compras Electrónico Primer Semestre 2016</vt:lpstr>
      <vt:lpstr>Cronograma DDJJ IGV y Cronograma Tipo B del Reg. de Ventas y Compras Electrónico Segundo Semestre 2016</vt:lpstr>
      <vt:lpstr>Presentación de PowerPoint</vt:lpstr>
      <vt:lpstr>Novedades de la versión 5.0.0 del PLE</vt:lpstr>
      <vt:lpstr>Presentación de PowerPoint</vt:lpstr>
      <vt:lpstr>Presentación de PowerPoint</vt:lpstr>
      <vt:lpstr>Novedades de la versión 5.0.0 del PLE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Posición de la Administración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No es un elemento que determine la pérdida del crédito fiscal, siempre que la anotación de los comprobantes de pago u otros documentos –en las hojas que correspondan al mes de emisión o del pago del impuesto o a los 12 meses siguientes– haya sido realizada en dicho registro de compras –manual o mecanizado– antes de que la SUNAT requiera su exhibición.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NUM. 1 DEL ART. 175 DEL CT </vt:lpstr>
      <vt:lpstr>Presentación de PowerPoint</vt:lpstr>
      <vt:lpstr>Presentación de PowerPoint</vt:lpstr>
      <vt:lpstr>El TF revoca multa de no exhibir</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León</dc:creator>
  <cp:lastModifiedBy>Miguel</cp:lastModifiedBy>
  <cp:revision>335</cp:revision>
  <dcterms:created xsi:type="dcterms:W3CDTF">2015-01-26T20:46:22Z</dcterms:created>
  <dcterms:modified xsi:type="dcterms:W3CDTF">2016-02-18T05:57:45Z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0x01010031C57D42E5CD8B45BF6EA414B87F138F</vt:lpwstr>
  </property>
</Properties>
</file>